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2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660"/>
  </p:normalViewPr>
  <p:slideViewPr>
    <p:cSldViewPr>
      <p:cViewPr varScale="1">
        <p:scale>
          <a:sx n="69" d="100"/>
          <a:sy n="69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9659B-BB78-4A0F-91F2-A1A8BF720BF8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7A13-7CD7-4102-AD9D-1EA8FB480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7A13-7CD7-4102-AD9D-1EA8FB4808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7A13-7CD7-4102-AD9D-1EA8FB4808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7A13-7CD7-4102-AD9D-1EA8FB4808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7A13-7CD7-4102-AD9D-1EA8FB4808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7A13-7CD7-4102-AD9D-1EA8FB4808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7A13-7CD7-4102-AD9D-1EA8FB4808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7A13-7CD7-4102-AD9D-1EA8FB4808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D5B0-13C8-446B-970A-18903DFD7E7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D880-C61E-4C80-87F6-81EE979D2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Юліанене\проект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378619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Підготувала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Уршеджук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Юліана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6550223"/>
            <a:ext cx="1408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Верховина 2012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04"/>
            <a:ext cx="8027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 smtClean="0">
                <a:solidFill>
                  <a:schemeClr val="bg1"/>
                </a:solidFill>
              </a:rPr>
              <a:t>Живопис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</a:rPr>
              <a:t>на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i="1" dirty="0" smtClean="0">
                <a:solidFill>
                  <a:schemeClr val="bg1"/>
                </a:solidFill>
              </a:rPr>
              <a:t>початку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</a:rPr>
              <a:t>19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err="1" smtClean="0">
                <a:solidFill>
                  <a:schemeClr val="bg1"/>
                </a:solidFill>
              </a:rPr>
              <a:t>століття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проект\проек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5749888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214422"/>
            <a:ext cx="43576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Видатним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майстром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побутового</a:t>
            </a:r>
            <a:r>
              <a:rPr lang="ru-RU" sz="2000" dirty="0" smtClean="0">
                <a:solidFill>
                  <a:schemeClr val="bg1"/>
                </a:solidFill>
              </a:rPr>
              <a:t> жанру </a:t>
            </a:r>
            <a:r>
              <a:rPr lang="ru-RU" sz="2000" dirty="0" err="1" smtClean="0">
                <a:solidFill>
                  <a:schemeClr val="bg1"/>
                </a:solidFill>
              </a:rPr>
              <a:t>був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М.Пимоненко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Більшість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робіт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написаних</a:t>
            </a:r>
            <a:r>
              <a:rPr lang="ru-RU" sz="2000" dirty="0" smtClean="0">
                <a:solidFill>
                  <a:schemeClr val="bg1"/>
                </a:solidFill>
              </a:rPr>
              <a:t> на теми </a:t>
            </a:r>
            <a:r>
              <a:rPr lang="ru-RU" sz="2000" dirty="0" err="1" smtClean="0">
                <a:solidFill>
                  <a:schemeClr val="bg1"/>
                </a:solidFill>
              </a:rPr>
              <a:t>селянського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відрізняються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щедрістю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емоційністю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високою</a:t>
            </a:r>
            <a:r>
              <a:rPr lang="ru-RU" sz="2000" dirty="0" smtClean="0">
                <a:solidFill>
                  <a:schemeClr val="bg1"/>
                </a:solidFill>
              </a:rPr>
              <a:t> живописною </a:t>
            </a:r>
            <a:r>
              <a:rPr lang="ru-RU" sz="2000" dirty="0" err="1" smtClean="0">
                <a:solidFill>
                  <a:schemeClr val="bg1"/>
                </a:solidFill>
              </a:rPr>
              <a:t>майстерністю</a:t>
            </a:r>
            <a:r>
              <a:rPr lang="ru-RU" sz="2000" dirty="0" smtClean="0">
                <a:solidFill>
                  <a:schemeClr val="bg1"/>
                </a:solidFill>
              </a:rPr>
              <a:t>: “</a:t>
            </a:r>
            <a:r>
              <a:rPr lang="ru-RU" sz="2000" dirty="0" err="1" smtClean="0">
                <a:solidFill>
                  <a:schemeClr val="bg1"/>
                </a:solidFill>
              </a:rPr>
              <a:t>Святочні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ворожіння</a:t>
            </a:r>
            <a:r>
              <a:rPr lang="ru-RU" sz="2000" dirty="0" smtClean="0">
                <a:solidFill>
                  <a:schemeClr val="bg1"/>
                </a:solidFill>
              </a:rPr>
              <a:t>”, “</a:t>
            </a:r>
            <a:r>
              <a:rPr lang="ru-RU" sz="2000" dirty="0" err="1" smtClean="0">
                <a:solidFill>
                  <a:schemeClr val="bg1"/>
                </a:solidFill>
              </a:rPr>
              <a:t>Весілля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Київській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губернії</a:t>
            </a:r>
            <a:r>
              <a:rPr lang="ru-RU" sz="2000" dirty="0" smtClean="0">
                <a:solidFill>
                  <a:schemeClr val="bg1"/>
                </a:solidFill>
              </a:rPr>
              <a:t>”, “Проводи </a:t>
            </a:r>
            <a:r>
              <a:rPr lang="ru-RU" sz="2000" dirty="0" err="1" smtClean="0">
                <a:solidFill>
                  <a:schemeClr val="bg1"/>
                </a:solidFill>
              </a:rPr>
              <a:t>рекрутів</a:t>
            </a:r>
            <a:r>
              <a:rPr lang="ru-RU" sz="2000" dirty="0" smtClean="0">
                <a:solidFill>
                  <a:schemeClr val="bg1"/>
                </a:solidFill>
              </a:rPr>
              <a:t>”, “</a:t>
            </a:r>
            <a:r>
              <a:rPr lang="ru-RU" sz="2000" dirty="0" err="1" smtClean="0">
                <a:solidFill>
                  <a:schemeClr val="bg1"/>
                </a:solidFill>
              </a:rPr>
              <a:t>Свати</a:t>
            </a:r>
            <a:r>
              <a:rPr lang="ru-RU" sz="2000" dirty="0" smtClean="0">
                <a:solidFill>
                  <a:schemeClr val="bg1"/>
                </a:solidFill>
              </a:rPr>
              <a:t>”, “Жнива”, “По воду”, “Ярмарок”, </a:t>
            </a:r>
            <a:r>
              <a:rPr lang="ru-RU" sz="2000" dirty="0" err="1" smtClean="0">
                <a:solidFill>
                  <a:schemeClr val="bg1"/>
                </a:solidFill>
              </a:rPr>
              <a:t>інші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Пимоненко</a:t>
            </a:r>
            <a:r>
              <a:rPr lang="ru-RU" sz="2000" dirty="0" smtClean="0">
                <a:solidFill>
                  <a:schemeClr val="bg1"/>
                </a:solidFill>
              </a:rPr>
              <a:t> – автор </a:t>
            </a:r>
            <a:r>
              <a:rPr lang="ru-RU" sz="2000" dirty="0" err="1" smtClean="0">
                <a:solidFill>
                  <a:schemeClr val="bg1"/>
                </a:solidFill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</a:rPr>
              <a:t> 715 картин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малюнків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один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перших у </a:t>
            </a:r>
            <a:r>
              <a:rPr lang="ru-RU" sz="2000" dirty="0" err="1" smtClean="0">
                <a:solidFill>
                  <a:schemeClr val="bg1"/>
                </a:solidFill>
              </a:rPr>
              <a:t>вітчизняному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малярстві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поєднав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побутовий</a:t>
            </a:r>
            <a:r>
              <a:rPr lang="ru-RU" sz="2000" dirty="0" smtClean="0">
                <a:solidFill>
                  <a:schemeClr val="bg1"/>
                </a:solidFill>
              </a:rPr>
              <a:t> жанр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поетичний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український</a:t>
            </a:r>
            <a:r>
              <a:rPr lang="ru-RU" sz="2000" dirty="0" smtClean="0">
                <a:solidFill>
                  <a:schemeClr val="bg1"/>
                </a:solidFill>
              </a:rPr>
              <a:t> пейзаж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3" name="Picture 3" descr="C:\Documents and Settings\Admin\Рабочий стол\проект\pymonen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71546"/>
            <a:ext cx="3589760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0"/>
            <a:ext cx="5478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chemeClr val="bg1"/>
                </a:solidFill>
              </a:rPr>
              <a:t>Видатний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smtClean="0">
                <a:solidFill>
                  <a:schemeClr val="bg1"/>
                </a:solidFill>
              </a:rPr>
              <a:t>художник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6"/>
            <a:ext cx="9153526" cy="6867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0"/>
            <a:ext cx="6929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chemeClr val="bg1"/>
                </a:solidFill>
              </a:rPr>
              <a:t>Роботи М. Пимоненка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715016"/>
            <a:ext cx="1276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Ворожіння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7" name="Picture 3" descr="C:\Documents and Settings\Admin\Рабочий стол\проект\Mykola_Pymonenko-Vorozhin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143272" cy="43450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5715016"/>
            <a:ext cx="294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Микола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Пимоненко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</a:rPr>
              <a:t>Свати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8" name="Picture 4" descr="C:\Documents and Settings\Admin\Рабочий стол\проект\pimonenko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428736"/>
            <a:ext cx="4929190" cy="39077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pic>
        <p:nvPicPr>
          <p:cNvPr id="12295" name="Picture 7" descr="C:\Documents and Settings\Admin\Рабочий стол\проект\395177507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4969565" cy="3429000"/>
          </a:xfrm>
          <a:prstGeom prst="rect">
            <a:avLst/>
          </a:prstGeom>
          <a:noFill/>
        </p:spPr>
      </p:pic>
      <p:pic>
        <p:nvPicPr>
          <p:cNvPr id="12296" name="Picture 8" descr="C:\Documents and Settings\Admin\Рабочий стол\проект\9cda8f21e07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14488"/>
            <a:ext cx="4500562" cy="345980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43042" y="5143512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5214950"/>
            <a:ext cx="161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Українська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ніч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проект\pymonenko-na_richt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5715008" cy="4177091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Рабочий стол\проект\foto-full-37533-6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642918"/>
            <a:ext cx="3500430" cy="49906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6000768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 err="1" smtClean="0">
                <a:solidFill>
                  <a:schemeClr val="bg1"/>
                </a:solidFill>
              </a:rPr>
              <a:t>річці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6000768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Ідилія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\Рабочий стол\проект\pymonenko-kyivska_kvita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7429552" cy="61064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6143644"/>
            <a:ext cx="204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Київська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квіткарка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pic>
        <p:nvPicPr>
          <p:cNvPr id="2050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0"/>
            <a:ext cx="9153526" cy="68675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78592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indent="358775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З поширенням ідей просвітництва українське мистецтво набувало світського характеру, оновлювалася система його художніх виразних засобів. Ознаки класицизму найбільш повно проявилися в образотворчому мистецтві. У станковому живописі, зокрема у портретному жанрі, художники звільнилися від іконописної канонічності, у їхній творчості посилилася увага до індивідуальних рис людини, її зовнішності, духовного життя.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5400" b="1" i="1" dirty="0" smtClean="0">
                <a:solidFill>
                  <a:schemeClr val="bg1"/>
                </a:solidFill>
              </a:rPr>
              <a:t>Живопис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1916295" cy="24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Содержимое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214422"/>
            <a:ext cx="25002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Рабочий стол\проект\180px-Taras_Shevchenko_selfportrait_oil_1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67020"/>
            <a:ext cx="2000264" cy="2537013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оект\180px-Nikolaj_Alexandrowitsch_Jaroschenko_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786190"/>
            <a:ext cx="1928842" cy="25717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471488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8775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У вихованні художників велика роль належала Петербурзькій Академії мистецтв. У першій половині </a:t>
            </a:r>
            <a:r>
              <a:rPr lang="en-US" sz="2000" dirty="0" smtClean="0">
                <a:solidFill>
                  <a:schemeClr val="bg1"/>
                </a:solidFill>
              </a:rPr>
              <a:t>XIX </a:t>
            </a:r>
            <a:r>
              <a:rPr lang="uk-UA" sz="2000" dirty="0" smtClean="0">
                <a:solidFill>
                  <a:schemeClr val="bg1"/>
                </a:solidFill>
              </a:rPr>
              <a:t>ст. вона була єдиним центром, який давав художникам високу професійну підготовку. В Академії мистецтв училася більшість українських митців. </a:t>
            </a:r>
          </a:p>
          <a:p>
            <a:pPr marL="3175" indent="358775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Учнями були К. Брюллова, П. </a:t>
            </a:r>
            <a:r>
              <a:rPr lang="uk-UA" sz="2000" dirty="0" err="1" smtClean="0">
                <a:solidFill>
                  <a:schemeClr val="bg1"/>
                </a:solidFill>
              </a:rPr>
              <a:t>Чистякова</a:t>
            </a:r>
            <a:r>
              <a:rPr lang="uk-UA" sz="2000" dirty="0" smtClean="0">
                <a:solidFill>
                  <a:schemeClr val="bg1"/>
                </a:solidFill>
              </a:rPr>
              <a:t> , І. Сошенко, Т. Шевченко, А. </a:t>
            </a:r>
            <a:r>
              <a:rPr lang="uk-UA" sz="2000" dirty="0" err="1" smtClean="0">
                <a:solidFill>
                  <a:schemeClr val="bg1"/>
                </a:solidFill>
              </a:rPr>
              <a:t>Мо-крицький</a:t>
            </a:r>
            <a:r>
              <a:rPr lang="uk-UA" sz="2000" dirty="0" smtClean="0">
                <a:solidFill>
                  <a:schemeClr val="bg1"/>
                </a:solidFill>
              </a:rPr>
              <a:t> та ін.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3075" name="Picture 3" descr="C:\Documents and Settings\Admin\Рабочий стол\проект\800px-Imperial_Academy_of_Arts_in_S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14356"/>
            <a:ext cx="5643602" cy="37388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6390" y="0"/>
            <a:ext cx="9067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chemeClr val="bg1"/>
                </a:solidFill>
              </a:rPr>
              <a:t>Петербурзька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</a:rPr>
              <a:t>Академія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</a:rPr>
              <a:t>мистецтв</a:t>
            </a:r>
            <a:endParaRPr lang="ru-RU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2214554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8775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Помітний слід в історії української культури залишила творчість видатного російського художника, колишнього кріпака В. Тропініна </a:t>
            </a:r>
            <a:r>
              <a:rPr lang="ru-RU" sz="2000" b="1" dirty="0" smtClean="0"/>
              <a:t>(1776-1857)</a:t>
            </a:r>
            <a:r>
              <a:rPr lang="uk-UA" sz="2000" dirty="0" smtClean="0">
                <a:solidFill>
                  <a:schemeClr val="bg1"/>
                </a:solidFill>
              </a:rPr>
              <a:t>. Майже двадцять років він прожив в Україні на Поділлі і створив чудову галерею портретів селян та краєвидів, жанрових сцен.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0"/>
            <a:ext cx="5501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chemeClr val="bg1"/>
                </a:solidFill>
              </a:rPr>
              <a:t>Видатний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smtClean="0">
                <a:solidFill>
                  <a:schemeClr val="bg1"/>
                </a:solidFill>
              </a:rPr>
              <a:t>художник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Documents and Settings\Admin\Рабочий стол\проект\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928670"/>
            <a:ext cx="4357718" cy="557216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572132" y="6488668"/>
            <a:ext cx="2575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Автопортрет В.Тропініна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6" y="-9526"/>
            <a:ext cx="9153526" cy="6867526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проект\20071215092603!Tropin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1357322" cy="20175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714620"/>
            <a:ext cx="157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«Дівчина з Поділля»</a:t>
            </a:r>
            <a:endParaRPr lang="ru-RU" dirty="0"/>
          </a:p>
        </p:txBody>
      </p:sp>
      <p:pic>
        <p:nvPicPr>
          <p:cNvPr id="9" name="Picture 4" descr="C:\Documents and Settings\Admin\Рабочий стол\проект\Українець._Василь_Тропіні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714356"/>
            <a:ext cx="1714511" cy="20020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5984" y="271462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«Українець»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0"/>
            <a:ext cx="6301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 smtClean="0">
                <a:solidFill>
                  <a:schemeClr val="bg1"/>
                </a:solidFill>
              </a:rPr>
              <a:t>Галерея його портретів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Documents and Settings\Admin\Рабочий стол\portrait-of-a-i-tropinina-18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714356"/>
            <a:ext cx="2000264" cy="22324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00562" y="285749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Тропініна</a:t>
            </a:r>
            <a:r>
              <a:rPr lang="ru-RU" dirty="0" smtClean="0">
                <a:solidFill>
                  <a:schemeClr val="bg1"/>
                </a:solidFill>
              </a:rPr>
              <a:t> Ганна </a:t>
            </a:r>
            <a:r>
              <a:rPr lang="ru-RU" dirty="0" err="1" smtClean="0">
                <a:solidFill>
                  <a:schemeClr val="bg1"/>
                </a:solidFill>
              </a:rPr>
              <a:t>Іванівна</a:t>
            </a:r>
            <a:r>
              <a:rPr lang="ru-RU" dirty="0" smtClean="0">
                <a:solidFill>
                  <a:schemeClr val="bg1"/>
                </a:solidFill>
              </a:rPr>
              <a:t> (дружина художника)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4" descr="C:\Documents and Settings\Admin\Рабочий стол\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714356"/>
            <a:ext cx="1766741" cy="22145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768" y="2928934"/>
            <a:ext cx="1714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Дитина М.А. Оболенського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6" name="Picture 6" descr="C:\Documents and Settings\Admin\Рабочий стол\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714752"/>
            <a:ext cx="1928826" cy="244499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44" y="6215082"/>
            <a:ext cx="1962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Портрет Булахова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6215082"/>
            <a:ext cx="149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Портрет </a:t>
            </a:r>
            <a:r>
              <a:rPr lang="ru-RU" dirty="0" err="1" smtClean="0">
                <a:solidFill>
                  <a:schemeClr val="bg1"/>
                </a:solidFill>
              </a:rPr>
              <a:t>сина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7" name="Picture 7" descr="C:\Documents and Settings\Admin\Рабочий стол\проект\_otkritka-2012-03 (10-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7" y="3714752"/>
            <a:ext cx="2071702" cy="2441649"/>
          </a:xfrm>
          <a:prstGeom prst="rect">
            <a:avLst/>
          </a:prstGeom>
          <a:noFill/>
        </p:spPr>
      </p:pic>
      <p:pic>
        <p:nvPicPr>
          <p:cNvPr id="5128" name="Picture 8" descr="C:\Documents and Settings\Admin\Рабочий стол\проект\thumb_7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3643314"/>
            <a:ext cx="1805863" cy="246114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072330" y="6143644"/>
            <a:ext cx="1734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Графиня Зубова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9" name="Picture 9" descr="C:\Documents and Settings\Admin\Рабочий стол\проект\tropinin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3714752"/>
            <a:ext cx="1870043" cy="257683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500562" y="6286520"/>
            <a:ext cx="2111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Хлопчик з сопілкою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6" y="0"/>
            <a:ext cx="9153526" cy="68675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0"/>
            <a:ext cx="4074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 smtClean="0">
                <a:solidFill>
                  <a:schemeClr val="bg1"/>
                </a:solidFill>
              </a:rPr>
              <a:t>Музей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</a:rPr>
              <a:t>Тріпініна</a:t>
            </a:r>
            <a:endParaRPr lang="ru-RU" sz="4400" b="1" i="1" dirty="0" smtClean="0">
              <a:solidFill>
                <a:schemeClr val="bg1"/>
              </a:solidFill>
            </a:endParaRPr>
          </a:p>
        </p:txBody>
      </p:sp>
      <p:pic>
        <p:nvPicPr>
          <p:cNvPr id="6147" name="Picture 3" descr="C:\Documents and Settings\Admin\Рабочий стол\проект\tropinin.ck18p0t5q1sgsok8kg0gsoc0o.6ylu316ao144c8c4woosog48w.t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714356"/>
            <a:ext cx="6286544" cy="42148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5429264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Музей </a:t>
            </a:r>
            <a:r>
              <a:rPr lang="ru-RU" sz="2000" dirty="0" err="1" smtClean="0">
                <a:solidFill>
                  <a:schemeClr val="bg1"/>
                </a:solidFill>
              </a:rPr>
              <a:t>був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заснований</a:t>
            </a:r>
            <a:r>
              <a:rPr lang="ru-RU" sz="2000" dirty="0" smtClean="0">
                <a:solidFill>
                  <a:schemeClr val="bg1"/>
                </a:solidFill>
              </a:rPr>
              <a:t> в 1969 </a:t>
            </a:r>
            <a:r>
              <a:rPr lang="ru-RU" sz="2000" dirty="0" err="1" smtClean="0">
                <a:solidFill>
                  <a:schemeClr val="bg1"/>
                </a:solidFill>
              </a:rPr>
              <a:t>році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відомим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знавцем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мистецтва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Феліксом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Вишневським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колекціонером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предметів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російської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старовини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0"/>
            <a:ext cx="5318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chemeClr val="bg1"/>
                </a:solidFill>
              </a:rPr>
              <a:t>Видатні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smtClean="0">
                <a:solidFill>
                  <a:schemeClr val="bg1"/>
                </a:solidFill>
              </a:rPr>
              <a:t>художники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71690"/>
            <a:ext cx="42148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>
                <a:solidFill>
                  <a:schemeClr val="bg1"/>
                </a:solidFill>
              </a:rPr>
              <a:t>Визначними постатями в пейзажному живописі були І. Сошенко, М. Сажин, В. </a:t>
            </a:r>
            <a:r>
              <a:rPr lang="uk-UA" dirty="0" err="1" smtClean="0">
                <a:solidFill>
                  <a:schemeClr val="bg1"/>
                </a:solidFill>
              </a:rPr>
              <a:t>Штернберг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</a:p>
          <a:p>
            <a:pPr indent="361950"/>
            <a:r>
              <a:rPr lang="uk-UA" dirty="0" smtClean="0">
                <a:solidFill>
                  <a:schemeClr val="bg1"/>
                </a:solidFill>
              </a:rPr>
              <a:t>Картини Івана Сошенка відзначаються правдивістю передачі пейзажних мотивів. Він був хорошим колористом, яскравим доказом є картина «Біля переправи через Дніпро», у якій художник вирішує складне завдання — передачу нічного пейзажу.    </a:t>
            </a:r>
          </a:p>
          <a:p>
            <a:pPr indent="361950"/>
            <a:r>
              <a:rPr lang="uk-UA" dirty="0" smtClean="0">
                <a:solidFill>
                  <a:schemeClr val="bg1"/>
                </a:solidFill>
              </a:rPr>
              <a:t>На Україні працював і талановитий пейзажист Василь </a:t>
            </a:r>
            <a:r>
              <a:rPr lang="uk-UA" dirty="0" err="1" smtClean="0">
                <a:solidFill>
                  <a:schemeClr val="bg1"/>
                </a:solidFill>
              </a:rPr>
              <a:t>Штернберг</a:t>
            </a:r>
            <a:r>
              <a:rPr lang="uk-UA" dirty="0" smtClean="0">
                <a:solidFill>
                  <a:schemeClr val="bg1"/>
                </a:solidFill>
              </a:rPr>
              <a:t>. Для його пейзажів, написаних під час подорожей Україною,— «Вітряки в степу», «Вид Подолу в Києві» — характерна поетизація природи.</a:t>
            </a:r>
            <a:endParaRPr lang="ru-RU" dirty="0" smtClean="0">
              <a:solidFill>
                <a:schemeClr val="bg1"/>
              </a:solidFill>
            </a:endParaRPr>
          </a:p>
          <a:p>
            <a:pPr indent="361950"/>
            <a:r>
              <a:rPr lang="uk-UA" dirty="0" smtClean="0">
                <a:solidFill>
                  <a:schemeClr val="bg1"/>
                </a:solidFill>
              </a:rPr>
              <a:t>Михайло Сажин виконав аквареллю низку краєвидів і архітектурних споруд Києва. Кращі твори: «Руїни Золотих Воріт у Києві», «Краєвид з Подолу», «Видубицький монастир», «Андріївський собор у Києві».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8195" name="Picture 3" descr="C:\Documents and Settings\Admin\Рабочий стол\проект\180px-Сошенко_И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57232"/>
            <a:ext cx="1857388" cy="2631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3500438"/>
            <a:ext cx="1231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І. Сошенко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29520" y="3500438"/>
            <a:ext cx="113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М. Сажин</a:t>
            </a:r>
            <a:endParaRPr lang="ru-RU" dirty="0"/>
          </a:p>
        </p:txBody>
      </p:sp>
      <p:pic>
        <p:nvPicPr>
          <p:cNvPr id="8196" name="Picture 4" descr="C:\Documents and Settings\Admin\Рабочий стол\проект\1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857232"/>
            <a:ext cx="1960378" cy="26432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72198" y="6488668"/>
            <a:ext cx="150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В. </a:t>
            </a:r>
            <a:r>
              <a:rPr lang="uk-UA" dirty="0" err="1" smtClean="0">
                <a:solidFill>
                  <a:schemeClr val="bg1"/>
                </a:solidFill>
              </a:rPr>
              <a:t>Штернберг</a:t>
            </a:r>
            <a:endParaRPr lang="ru-RU" dirty="0"/>
          </a:p>
        </p:txBody>
      </p:sp>
      <p:pic>
        <p:nvPicPr>
          <p:cNvPr id="8197" name="Picture 5" descr="C:\Documents and Settings\Admin\Рабочий стол\проект\Штернберг_П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857628"/>
            <a:ext cx="1857388" cy="26821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85720" y="2050783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Реалістичну спрямованість мала творчість випускника Академії мистецтв Капітона Павлова. Саме він першим серед українських митців створив реалістичні образи людей праці («Тесляр»).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0"/>
            <a:ext cx="5478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chemeClr val="bg1"/>
                </a:solidFill>
              </a:rPr>
              <a:t>Видатний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smtClean="0">
                <a:solidFill>
                  <a:schemeClr val="bg1"/>
                </a:solidFill>
              </a:rPr>
              <a:t>художник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Documents and Settings\Admin\Рабочий стол\проект\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85794"/>
            <a:ext cx="4357718" cy="5500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00760" y="6286520"/>
            <a:ext cx="1690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Капітон</a:t>
            </a:r>
            <a:r>
              <a:rPr lang="ru-RU" dirty="0" smtClean="0">
                <a:solidFill>
                  <a:schemeClr val="bg1"/>
                </a:solidFill>
              </a:rPr>
              <a:t> Павлов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224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проект\tkaneviy-fon-by-tryboi-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8572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/>
            <a:r>
              <a:rPr lang="uk-UA" sz="2000" dirty="0" smtClean="0">
                <a:solidFill>
                  <a:schemeClr val="bg1"/>
                </a:solidFill>
              </a:rPr>
              <a:t>Новий етап у розвитку українського образотворчого мистецтва пов'язаний із творчістю Тараса Григоровича Шевченка.</a:t>
            </a:r>
          </a:p>
          <a:p>
            <a:pPr indent="361950"/>
            <a:r>
              <a:rPr lang="uk-UA" sz="2000" dirty="0" smtClean="0">
                <a:solidFill>
                  <a:schemeClr val="bg1"/>
                </a:solidFill>
              </a:rPr>
              <a:t> Художник обрав шлях реалістичного відображення життя. Він приділяв увагу темам, узятим з історії українського народу («Катерина», «Циганка-ворожка», «Селянська родина»).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981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 smtClean="0">
                <a:solidFill>
                  <a:schemeClr val="bg1"/>
                </a:solidFill>
              </a:rPr>
              <a:t>Видатний</a:t>
            </a:r>
            <a:r>
              <a:rPr lang="ru-RU" sz="4000" b="1" i="1" dirty="0" smtClean="0">
                <a:solidFill>
                  <a:schemeClr val="bg1"/>
                </a:solidFill>
              </a:rPr>
              <a:t> художник – Тарас Шевченко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786190"/>
            <a:ext cx="198889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715140" y="6286520"/>
            <a:ext cx="13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«Катерина»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43644"/>
            <a:ext cx="214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«Циганка-ворожка»</a:t>
            </a:r>
            <a:endParaRPr lang="ru-RU" dirty="0"/>
          </a:p>
        </p:txBody>
      </p:sp>
      <p:pic>
        <p:nvPicPr>
          <p:cNvPr id="9219" name="Picture 3" descr="C:\Documents and Settings\Admin\Рабочий стол\проект\0_62f2e_932cbd26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1802398" cy="229396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14678" y="6215082"/>
            <a:ext cx="2205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«Селянська родина»</a:t>
            </a:r>
            <a:endParaRPr lang="ru-RU" dirty="0"/>
          </a:p>
        </p:txBody>
      </p:sp>
      <p:pic>
        <p:nvPicPr>
          <p:cNvPr id="9221" name="Picture 5" descr="C:\Documents and Settings\Admin\Рабочий стол\проект\3615678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929066"/>
            <a:ext cx="2714644" cy="2250686"/>
          </a:xfrm>
          <a:prstGeom prst="rect">
            <a:avLst/>
          </a:prstGeom>
          <a:noFill/>
        </p:spPr>
      </p:pic>
      <p:pic>
        <p:nvPicPr>
          <p:cNvPr id="13" name="Picture 3" descr="C:\Documents and Settings\Admin\Рабочий стол\проект\180px-Taras_Shevchenko_selfportrait_oil_18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714356"/>
            <a:ext cx="2000264" cy="25370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572264" y="3286124"/>
            <a:ext cx="139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автопортрет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552</Words>
  <Application>Microsoft Office PowerPoint</Application>
  <PresentationFormat>Экран (4:3)</PresentationFormat>
  <Paragraphs>58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79</cp:revision>
  <dcterms:created xsi:type="dcterms:W3CDTF">2012-12-22T20:09:26Z</dcterms:created>
  <dcterms:modified xsi:type="dcterms:W3CDTF">2013-10-15T15:22:19Z</dcterms:modified>
</cp:coreProperties>
</file>