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7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80" r:id="rId15"/>
    <p:sldId id="267" r:id="rId16"/>
    <p:sldId id="269" r:id="rId17"/>
    <p:sldId id="314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300" r:id="rId37"/>
    <p:sldId id="302" r:id="rId38"/>
    <p:sldId id="290" r:id="rId39"/>
    <p:sldId id="291" r:id="rId40"/>
    <p:sldId id="292" r:id="rId41"/>
    <p:sldId id="312" r:id="rId42"/>
    <p:sldId id="294" r:id="rId43"/>
    <p:sldId id="295" r:id="rId44"/>
    <p:sldId id="296" r:id="rId45"/>
    <p:sldId id="297" r:id="rId46"/>
    <p:sldId id="298" r:id="rId47"/>
    <p:sldId id="299" r:id="rId48"/>
    <p:sldId id="313" r:id="rId49"/>
    <p:sldId id="301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4A3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660"/>
  </p:normalViewPr>
  <p:slideViewPr>
    <p:cSldViewPr>
      <p:cViewPr varScale="1">
        <p:scale>
          <a:sx n="106" d="100"/>
          <a:sy n="106" d="100"/>
        </p:scale>
        <p:origin x="-11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A4EDA-B085-47D7-9023-DF52C97AAE62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3036-0AE2-437D-86DF-3E4B1FFA1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93494-55E0-401A-955F-D345500F2BD9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283F8-F683-4D30-9A83-67CABE92B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B105B-8BFE-4A27-822F-241D5A9DE07E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892A-8DAE-4BC5-8154-015D169537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735D2-CDF5-4B3E-B5D3-3B95BBEA09E2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A379D-AAF1-4966-92A0-1B09B5414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C23A-1956-492C-AA9B-AF0925D31CC5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8219-A686-4005-A951-09F69D0BC0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FFB81-C31F-44CB-A846-D1658080ABF6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371C0-0BA3-41A6-94B3-7F14059E7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100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60975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E8D02-EE93-4EF6-8739-65C27E8557F7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60137-DC93-4EEC-B8DE-DB8D8BB48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4DCE4-AC03-4600-AA2F-FAF5F95A1D4D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69DDD-0F17-443C-8909-E4FC06996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9F640-D5A1-4522-99A4-E9BACD100AFF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2A04C-C123-43D3-8449-94766CDC9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80291-83D4-497A-B259-C7A93AD917B1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F64CA-D130-4AB4-8BB3-56F8D54438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43335-6860-496E-91BA-6318070E2D0E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9987A-489D-4151-A91F-CD7D3C5B7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DD62D5-15EC-497C-AAC5-380866442292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B3466-89D0-44E4-ADE7-580E0C399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9AEA4-1889-4D1D-AEAE-EA0BBF5F8A24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E07E3-D72E-4183-86EA-1CF632FD7E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70EC-7299-47E5-BE6D-E156701B4EB0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F52E0-0BE1-42C4-8140-A8A6BDD2DB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59613" y="274638"/>
            <a:ext cx="1874837" cy="5973762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5100" y="274638"/>
            <a:ext cx="5472113" cy="5973762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F91B6-E1B9-477E-9CC7-B9EC96AD9817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7385-1D7A-45BE-990F-092BA573AD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B743D-8B0B-4230-A758-F94B1CA6E758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C2665-D8BA-4B18-BD3F-F735D15262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1AB1F4-8FC3-42F5-8B3C-68C6FC21067D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F29334-4144-4FE6-AD2B-8407AC1FDE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2EFD0-9BE8-4499-87DD-EFB6ED42537A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E97AB-8C16-41A6-8E88-8DAE1BFA2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3604E-90D3-4686-BEFF-21F4A9E2A4B7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B3C4D5-3A4B-473B-93A6-E8C7FFDCE6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F3DD33-CAE7-4162-8DFD-D171089D7A34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20242D-24D1-4143-B57B-ECCBD0DBA5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D640D13-374B-4E74-8FA7-A6D830022528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CB3753-CA70-4841-A95B-979F329FBB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86B54-DA53-4965-AB32-A4EBF0E89F3F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5FD86-E223-4D4C-8E5C-7C62DDA9E5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6CF6F425-2DD4-488E-9FEC-5F1E3FE2F5E2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5587CC62-6624-4D5D-AE43-F1AC860E4D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45" r:id="rId2"/>
    <p:sldLayoutId id="2147483731" r:id="rId3"/>
    <p:sldLayoutId id="2147483746" r:id="rId4"/>
    <p:sldLayoutId id="2147483730" r:id="rId5"/>
    <p:sldLayoutId id="2147483747" r:id="rId6"/>
    <p:sldLayoutId id="2147483748" r:id="rId7"/>
    <p:sldLayoutId id="2147483749" r:id="rId8"/>
    <p:sldLayoutId id="2147483729" r:id="rId9"/>
    <p:sldLayoutId id="2147483728" r:id="rId10"/>
    <p:sldLayoutId id="214748374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8318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6" name="Дата 6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EFEAF76-801B-4BED-AA02-ACA4D0F3CEB3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17" name="Нижний колонтитул 1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F9297C84-A829-42B4-8FC4-0DC753363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>
          <a:solidFill>
            <a:schemeClr val="tx1"/>
          </a:solidFill>
          <a:latin typeface="+mn-lt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5pPr>
      <a:lvl6pPr marL="17541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6pPr>
      <a:lvl7pPr marL="22113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7pPr>
      <a:lvl8pPr marL="26685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8pPr>
      <a:lvl9pPr marL="31257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31925" y="360363"/>
            <a:ext cx="7407275" cy="1471612"/>
          </a:xfrm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lang="uk-UA" b="1" kern="12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Дідух</a:t>
            </a:r>
            <a:r>
              <a:rPr lang="uk-UA" b="1" kern="1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. Традиції і сучасність.</a:t>
            </a:r>
            <a:endParaRPr lang="uk-UA" kern="12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571625" y="3286125"/>
            <a:ext cx="7407275" cy="2214563"/>
          </a:xfrm>
        </p:spPr>
        <p:txBody>
          <a:bodyPr tIns="0">
            <a:normAutofit/>
          </a:bodyPr>
          <a:lstStyle/>
          <a:p>
            <a:pPr marL="26988" indent="0" algn="r">
              <a:lnSpc>
                <a:spcPct val="80000"/>
              </a:lnSpc>
              <a:buFont typeface="Wingdings 2" pitchFamily="18" charset="2"/>
              <a:buNone/>
            </a:pPr>
            <a:r>
              <a:rPr lang="uk-UA" sz="1600">
                <a:solidFill>
                  <a:srgbClr val="320E04"/>
                </a:solidFill>
              </a:rPr>
              <a:t> </a:t>
            </a:r>
            <a:r>
              <a:rPr lang="de-DE" sz="1600">
                <a:solidFill>
                  <a:srgbClr val="320E04"/>
                </a:solidFill>
                <a:latin typeface="Gill Sans MT" pitchFamily="34" charset="0"/>
              </a:rPr>
              <a:t>Робота слухача секції "</a:t>
            </a:r>
            <a:r>
              <a:rPr lang="uk-UA" sz="1600">
                <a:solidFill>
                  <a:srgbClr val="320E04"/>
                </a:solidFill>
              </a:rPr>
              <a:t>народознавство</a:t>
            </a:r>
            <a:r>
              <a:rPr lang="de-DE" sz="1600">
                <a:solidFill>
                  <a:srgbClr val="320E04"/>
                </a:solidFill>
                <a:latin typeface="Gill Sans MT" pitchFamily="34" charset="0"/>
              </a:rPr>
              <a:t>”</a:t>
            </a:r>
            <a:endParaRPr lang="uk-UA" sz="1600">
              <a:solidFill>
                <a:srgbClr val="320E04"/>
              </a:solidFill>
            </a:endParaRPr>
          </a:p>
          <a:p>
            <a:pPr marL="26988" indent="0" algn="r">
              <a:lnSpc>
                <a:spcPct val="80000"/>
              </a:lnSpc>
              <a:buFont typeface="Wingdings 2" pitchFamily="18" charset="2"/>
              <a:buNone/>
            </a:pPr>
            <a:r>
              <a:rPr lang="uk-UA" sz="1600">
                <a:solidFill>
                  <a:srgbClr val="320E04"/>
                </a:solidFill>
                <a:latin typeface="Arial" charset="0"/>
              </a:rPr>
              <a:t>Ярмолюк Анастасії Русланівни</a:t>
            </a:r>
            <a:r>
              <a:rPr lang="uk-UA" sz="1600">
                <a:solidFill>
                  <a:srgbClr val="320E04"/>
                </a:solidFill>
              </a:rPr>
              <a:t>                                                                             </a:t>
            </a:r>
          </a:p>
          <a:p>
            <a:pPr marL="26988" indent="0" algn="r">
              <a:lnSpc>
                <a:spcPct val="80000"/>
              </a:lnSpc>
              <a:buFont typeface="Wingdings 2" pitchFamily="18" charset="2"/>
              <a:buNone/>
            </a:pPr>
            <a:r>
              <a:rPr lang="uk-UA" sz="1600">
                <a:solidFill>
                  <a:srgbClr val="320E04"/>
                </a:solidFill>
              </a:rPr>
              <a:t>                                          </a:t>
            </a:r>
            <a:r>
              <a:rPr lang="de-DE" sz="1600">
                <a:solidFill>
                  <a:srgbClr val="320E04"/>
                </a:solidFill>
                <a:latin typeface="Gill Sans MT" pitchFamily="34" charset="0"/>
              </a:rPr>
              <a:t>учениці 10 класу навчально-виховного комплексу</a:t>
            </a:r>
            <a:endParaRPr lang="uk-UA" sz="1600">
              <a:solidFill>
                <a:srgbClr val="320E04"/>
              </a:solidFill>
            </a:endParaRPr>
          </a:p>
          <a:p>
            <a:pPr marL="26988" indent="0" algn="r">
              <a:lnSpc>
                <a:spcPct val="80000"/>
              </a:lnSpc>
              <a:buFont typeface="Wingdings 2" pitchFamily="18" charset="2"/>
              <a:buNone/>
            </a:pPr>
            <a:r>
              <a:rPr lang="uk-UA" sz="1600">
                <a:solidFill>
                  <a:srgbClr val="320E04"/>
                </a:solidFill>
              </a:rPr>
              <a:t>                                                    </a:t>
            </a:r>
            <a:r>
              <a:rPr lang="de-DE" sz="1600">
                <a:solidFill>
                  <a:srgbClr val="320E04"/>
                </a:solidFill>
                <a:latin typeface="Gill Sans MT" pitchFamily="34" charset="0"/>
              </a:rPr>
              <a:t>„</a:t>
            </a:r>
            <a:r>
              <a:rPr lang="ru-RU" sz="1600">
                <a:solidFill>
                  <a:srgbClr val="320E04"/>
                </a:solidFill>
              </a:rPr>
              <a:t>ш</a:t>
            </a:r>
            <a:r>
              <a:rPr lang="de-DE" sz="1600">
                <a:solidFill>
                  <a:srgbClr val="320E04"/>
                </a:solidFill>
                <a:latin typeface="Gill Sans MT" pitchFamily="34" charset="0"/>
              </a:rPr>
              <a:t>кола-гімназія”</a:t>
            </a:r>
            <a:endParaRPr lang="uk-UA" sz="1600">
              <a:solidFill>
                <a:srgbClr val="320E04"/>
              </a:solidFill>
            </a:endParaRPr>
          </a:p>
          <a:p>
            <a:pPr marL="26988" indent="0" algn="r">
              <a:lnSpc>
                <a:spcPct val="80000"/>
              </a:lnSpc>
              <a:buFont typeface="Wingdings 2" pitchFamily="18" charset="2"/>
              <a:buNone/>
            </a:pPr>
            <a:r>
              <a:rPr lang="uk-UA" sz="1600">
                <a:solidFill>
                  <a:srgbClr val="320E04"/>
                </a:solidFill>
              </a:rPr>
              <a:t>                                                                                                   </a:t>
            </a:r>
            <a:r>
              <a:rPr lang="de-DE" sz="1600">
                <a:solidFill>
                  <a:srgbClr val="320E04"/>
                </a:solidFill>
                <a:latin typeface="Gill Sans MT" pitchFamily="34" charset="0"/>
              </a:rPr>
              <a:t>смт </a:t>
            </a:r>
            <a:r>
              <a:rPr lang="uk-UA" sz="1600">
                <a:solidFill>
                  <a:srgbClr val="320E04"/>
                </a:solidFill>
              </a:rPr>
              <a:t>Турійськ</a:t>
            </a:r>
          </a:p>
          <a:p>
            <a:pPr marL="26988" indent="0" algn="r">
              <a:lnSpc>
                <a:spcPct val="80000"/>
              </a:lnSpc>
              <a:buFont typeface="Wingdings 2" pitchFamily="18" charset="2"/>
              <a:buNone/>
            </a:pPr>
            <a:r>
              <a:rPr lang="uk-UA" sz="1600" b="1">
                <a:solidFill>
                  <a:srgbClr val="320E04"/>
                </a:solidFill>
              </a:rPr>
              <a:t>                                                                                   </a:t>
            </a:r>
            <a:endParaRPr lang="uk-UA" sz="1600">
              <a:solidFill>
                <a:srgbClr val="320E04"/>
              </a:solidFill>
            </a:endParaRPr>
          </a:p>
          <a:p>
            <a:pPr marL="26988" indent="0" algn="r">
              <a:lnSpc>
                <a:spcPct val="80000"/>
              </a:lnSpc>
              <a:buFont typeface="Wingdings 2" pitchFamily="18" charset="2"/>
              <a:buNone/>
            </a:pPr>
            <a:r>
              <a:rPr lang="uk-UA" sz="1600">
                <a:solidFill>
                  <a:srgbClr val="320E04"/>
                </a:solidFill>
              </a:rPr>
              <a:t>                                                                                                 </a:t>
            </a:r>
            <a:r>
              <a:rPr lang="de-DE" sz="1600">
                <a:solidFill>
                  <a:srgbClr val="320E04"/>
                </a:solidFill>
                <a:latin typeface="Gill Sans MT" pitchFamily="34" charset="0"/>
              </a:rPr>
              <a:t>Науковий керівник –  </a:t>
            </a:r>
            <a:endParaRPr lang="uk-UA" sz="1600">
              <a:solidFill>
                <a:srgbClr val="320E04"/>
              </a:solidFill>
            </a:endParaRPr>
          </a:p>
          <a:p>
            <a:pPr marL="26988" indent="0" algn="r">
              <a:lnSpc>
                <a:spcPct val="80000"/>
              </a:lnSpc>
              <a:buFont typeface="Wingdings 2" pitchFamily="18" charset="2"/>
              <a:buNone/>
            </a:pPr>
            <a:r>
              <a:rPr lang="uk-UA" sz="1600" b="1">
                <a:solidFill>
                  <a:srgbClr val="320E04"/>
                </a:solidFill>
              </a:rPr>
              <a:t>                                                                                 </a:t>
            </a:r>
            <a:r>
              <a:rPr lang="de-DE" sz="1600" b="1">
                <a:solidFill>
                  <a:srgbClr val="320E04"/>
                </a:solidFill>
                <a:latin typeface="Gill Sans MT" pitchFamily="34" charset="0"/>
              </a:rPr>
              <a:t>Ко</a:t>
            </a:r>
            <a:r>
              <a:rPr lang="uk-UA" sz="1600" b="1">
                <a:solidFill>
                  <a:srgbClr val="320E04"/>
                </a:solidFill>
              </a:rPr>
              <a:t>панчук Тетяна  Олександрівна</a:t>
            </a:r>
            <a:endParaRPr lang="uk-UA" sz="1600">
              <a:solidFill>
                <a:srgbClr val="320E04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image_4cee8894189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3350"/>
            <a:ext cx="4833937" cy="6724650"/>
          </a:xfrm>
          <a:prstGeom prst="rect">
            <a:avLst/>
          </a:prstGeom>
          <a:noFill/>
        </p:spPr>
      </p:pic>
      <p:pic>
        <p:nvPicPr>
          <p:cNvPr id="28677" name="Picture 5" descr="35001838fc642542ca7be093908199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260350"/>
            <a:ext cx="3344862" cy="62944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/>
          </p:nvPr>
        </p:nvSpPr>
        <p:spPr bwMode="auto">
          <a:xfrm>
            <a:off x="1403350" y="0"/>
            <a:ext cx="7499350" cy="11430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uk-UA" smtClean="0">
                <a:solidFill>
                  <a:schemeClr val="tx2"/>
                </a:solidFill>
                <a:effectLst/>
                <a:latin typeface="Times New Roman" pitchFamily="18" charset="0"/>
              </a:rPr>
              <a:t>Традиції та обряди</a:t>
            </a:r>
            <a:endParaRPr lang="ru-RU" smtClean="0"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0356" name="Picture 4" descr="69082798_1294739433_diduh_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196975"/>
            <a:ext cx="7740650" cy="5283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1b27bcd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100101110520_diduh3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diduh_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491013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6d641c334c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32388" cy="6858000"/>
          </a:xfrm>
          <a:prstGeom prst="rect">
            <a:avLst/>
          </a:prstGeom>
          <a:noFill/>
        </p:spPr>
      </p:pic>
      <p:pic>
        <p:nvPicPr>
          <p:cNvPr id="105477" name="Picture 5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0"/>
            <a:ext cx="46228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3" name="Picture 5" descr="didu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842337"/>
            <a:ext cx="7286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err="1" smtClean="0">
                <a:solidFill>
                  <a:schemeClr val="tx2"/>
                </a:solidFill>
              </a:rPr>
              <a:t>Триног</a:t>
            </a:r>
            <a:r>
              <a:rPr lang="uk-UA" sz="6000" dirty="0" smtClean="0">
                <a:solidFill>
                  <a:schemeClr val="tx2"/>
                </a:solidFill>
              </a:rPr>
              <a:t>і </a:t>
            </a:r>
            <a:r>
              <a:rPr lang="uk-UA" sz="6000" dirty="0" err="1" smtClean="0">
                <a:solidFill>
                  <a:schemeClr val="tx2"/>
                </a:solidFill>
              </a:rPr>
              <a:t>дідухи</a:t>
            </a:r>
            <a:endParaRPr lang="uk-UA" sz="6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6437a-diduk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</p:spPr>
      </p:pic>
      <p:pic>
        <p:nvPicPr>
          <p:cNvPr id="106501" name="Picture 5" descr="46149655_1247166966_IMG_29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c1530c9f4e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4663" cy="6858000"/>
          </a:xfrm>
          <a:prstGeom prst="rect">
            <a:avLst/>
          </a:prstGeom>
          <a:noFill/>
        </p:spPr>
      </p:pic>
      <p:pic>
        <p:nvPicPr>
          <p:cNvPr id="107525" name="Picture 5" descr="1293387933_10189278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1412875"/>
            <a:ext cx="52197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208838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Мета </a:t>
            </a:r>
            <a:r>
              <a:rPr lang="ru-RU" dirty="0" err="1" smtClean="0">
                <a:solidFill>
                  <a:schemeClr val="tx2">
                    <a:satMod val="130000"/>
                  </a:schemeClr>
                </a:solidFill>
              </a:rPr>
              <a:t>науково</a:t>
            </a: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>ї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satMod val="130000"/>
                  </a:schemeClr>
                </a:solidFill>
              </a:rPr>
              <a:t>роботи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:</a:t>
            </a:r>
            <a:endParaRPr lang="uk-UA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75" y="1428750"/>
            <a:ext cx="4286250" cy="49625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uk-UA" sz="3000" smtClean="0">
                <a:latin typeface="Times New Roman" pitchFamily="18" charset="0"/>
              </a:rPr>
              <a:t>   проаналізувати та систематизувати загальні відомості про дідух,походження та семантику цього слова, традиції та вірування, пов</a:t>
            </a:r>
            <a:r>
              <a:rPr lang="en-US" sz="3000" smtClean="0">
                <a:latin typeface="Times New Roman" pitchFamily="18" charset="0"/>
              </a:rPr>
              <a:t>’</a:t>
            </a:r>
            <a:r>
              <a:rPr lang="uk-UA" sz="3000" smtClean="0">
                <a:latin typeface="Times New Roman" pitchFamily="18" charset="0"/>
              </a:rPr>
              <a:t>язані з його використанням, а також описати основні технологічні особливості його виготовлення.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uk-UA" sz="3000" smtClean="0">
              <a:latin typeface="Times New Roman" pitchFamily="18" charset="0"/>
            </a:endParaRPr>
          </a:p>
        </p:txBody>
      </p:sp>
      <p:pic>
        <p:nvPicPr>
          <p:cNvPr id="14339" name="Рисунок 3" descr="0_46322_75a5f638_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9588" y="1500188"/>
            <a:ext cx="3268662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diduh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IMG_95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Diduh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110597" name="Picture 5" descr="Diduh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err="1" smtClean="0">
                <a:solidFill>
                  <a:schemeClr val="accent5">
                    <a:lumMod val="75000"/>
                  </a:schemeClr>
                </a:solidFill>
              </a:rPr>
              <a:t>Дідухи</a:t>
            </a:r>
            <a:r>
              <a:rPr lang="uk-UA" sz="5400" dirty="0" smtClean="0">
                <a:solidFill>
                  <a:schemeClr val="accent5">
                    <a:lumMod val="75000"/>
                  </a:schemeClr>
                </a:solidFill>
              </a:rPr>
              <a:t> у вигляді снопа</a:t>
            </a:r>
            <a:endParaRPr lang="uk-UA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Diduh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111621" name="Picture 5" descr="sni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Diduh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0"/>
            <a:ext cx="640873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090120115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774065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285728"/>
            <a:ext cx="628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chemeClr val="accent5">
                    <a:lumMod val="75000"/>
                  </a:schemeClr>
                </a:solidFill>
              </a:rPr>
              <a:t>Трьох'ярусні  </a:t>
            </a:r>
            <a:r>
              <a:rPr lang="uk-UA" sz="4800" dirty="0" err="1" smtClean="0">
                <a:solidFill>
                  <a:schemeClr val="accent5">
                    <a:lumMod val="75000"/>
                  </a:schemeClr>
                </a:solidFill>
              </a:rPr>
              <a:t>дідухи</a:t>
            </a:r>
            <a:endParaRPr lang="uk-UA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0_46322_75a5f638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main_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3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Нетрадиційні </a:t>
            </a:r>
            <a:r>
              <a:rPr lang="uk-UA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дідухи</a:t>
            </a:r>
            <a:endParaRPr lang="uk-UA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DSCF63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513397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571500"/>
            <a:ext cx="7497762" cy="107156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tx2">
                    <a:satMod val="130000"/>
                  </a:schemeClr>
                </a:solidFill>
              </a:rPr>
              <a:t>Мета дослідження визначає її основні завдання:</a:t>
            </a: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uk-UA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100" y="1714500"/>
            <a:ext cx="7499350" cy="4533900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uk-UA" sz="3000" smtClean="0">
                <a:latin typeface="Times New Roman" pitchFamily="18" charset="0"/>
              </a:rPr>
              <a:t>1.Дати визначення та дослідити витоки зародження дідуха, як ритуального атрибуту.</a:t>
            </a:r>
          </a:p>
          <a:p>
            <a:pPr>
              <a:buFont typeface="Wingdings 2" pitchFamily="18" charset="2"/>
              <a:buNone/>
            </a:pPr>
            <a:r>
              <a:rPr lang="uk-UA" sz="3000" smtClean="0">
                <a:latin typeface="Times New Roman" pitchFamily="18" charset="0"/>
              </a:rPr>
              <a:t>2.З</a:t>
            </a:r>
            <a:r>
              <a:rPr lang="en-US" sz="3000" smtClean="0">
                <a:latin typeface="Times New Roman" pitchFamily="18" charset="0"/>
              </a:rPr>
              <a:t>’</a:t>
            </a:r>
            <a:r>
              <a:rPr lang="uk-UA" sz="3000" smtClean="0">
                <a:latin typeface="Times New Roman" pitchFamily="18" charset="0"/>
              </a:rPr>
              <a:t>ясувати та проаналізувати обряди,що пов</a:t>
            </a:r>
            <a:r>
              <a:rPr lang="en-US" sz="3000" smtClean="0">
                <a:latin typeface="Times New Roman" pitchFamily="18" charset="0"/>
              </a:rPr>
              <a:t>’</a:t>
            </a:r>
            <a:r>
              <a:rPr lang="uk-UA" sz="3000" smtClean="0">
                <a:latin typeface="Times New Roman" pitchFamily="18" charset="0"/>
              </a:rPr>
              <a:t>язані з використанням дідуха.</a:t>
            </a:r>
          </a:p>
          <a:p>
            <a:pPr>
              <a:buFont typeface="Wingdings 2" pitchFamily="18" charset="2"/>
              <a:buNone/>
            </a:pPr>
            <a:r>
              <a:rPr lang="uk-UA" sz="3000" smtClean="0">
                <a:latin typeface="Times New Roman" pitchFamily="18" charset="0"/>
              </a:rPr>
              <a:t>3.Описати основні технологічні особливості виготовлення дідухів нашого регіону.</a:t>
            </a:r>
          </a:p>
          <a:p>
            <a:pPr>
              <a:buFont typeface="Wingdings 2" pitchFamily="18" charset="2"/>
              <a:buNone/>
            </a:pPr>
            <a:r>
              <a:rPr lang="uk-UA" sz="3000" smtClean="0">
                <a:latin typeface="Times New Roman" pitchFamily="18" charset="0"/>
              </a:rPr>
              <a:t>4.Популяризувати даний різдвяний атрибут.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HfxpTRNAg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0"/>
            <a:ext cx="630237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big_DSCF63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0"/>
            <a:ext cx="554513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6c2d5-tu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838" y="0"/>
            <a:ext cx="514032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 descr="DSC_72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SAM_14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561657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 descr="IMG_0117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dsc_0171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0"/>
            <a:ext cx="547211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3" name="Picture 5" descr="IMG_23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0"/>
            <a:ext cx="514191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IMG_22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IMG_2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0"/>
            <a:ext cx="5616575" cy="684053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tx2">
                    <a:satMod val="130000"/>
                  </a:schemeClr>
                </a:solidFill>
              </a:rPr>
              <a:t>Новизна дослідження</a:t>
            </a: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endParaRPr lang="uk-UA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042988" y="1412875"/>
            <a:ext cx="7791450" cy="50720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uk-UA" b="1" smtClean="0">
                <a:latin typeface="Times New Roman" pitchFamily="18" charset="0"/>
              </a:rPr>
              <a:t>    </a:t>
            </a:r>
            <a:r>
              <a:rPr lang="uk-UA" smtClean="0">
                <a:latin typeface="Times New Roman" pitchFamily="18" charset="0"/>
              </a:rPr>
              <a:t>Новизна дослідження полягає саме у систематизації всіх відомостей та їх аналіз у системі родинної обрядовості. Новим і цікавим у дослідженні є аналіз основних технологічних особливостей виготовлення дідуха, адже сьогодні існує обмежене коло людей, яким доступні ці знання, хоча виготовити дідух доступно навіть учням середніх класів школи.</a:t>
            </a:r>
          </a:p>
          <a:p>
            <a:pPr>
              <a:buFont typeface="Wingdings 2" pitchFamily="18" charset="2"/>
              <a:buNone/>
            </a:pPr>
            <a:endParaRPr lang="uk-UA" smtClean="0">
              <a:latin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 descr="didukh-ekologichnuy-centr-oblrada-rizdv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0"/>
            <a:ext cx="485775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diduh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5786454"/>
            <a:ext cx="5857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Виготовення</a:t>
            </a:r>
            <a:r>
              <a:rPr lang="uk-UA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дідуха</a:t>
            </a:r>
            <a:endParaRPr lang="uk-UA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diduh_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diduh_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1" name="Picture 5" descr="diduh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diduh_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9" name="Picture 5" descr="IMG_09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1571612"/>
            <a:ext cx="76438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>
                <a:solidFill>
                  <a:schemeClr val="accent2">
                    <a:lumMod val="50000"/>
                  </a:schemeClr>
                </a:solidFill>
              </a:rPr>
              <a:t>Майстри по виготовленню </a:t>
            </a:r>
            <a:r>
              <a:rPr lang="uk-UA" sz="7200" dirty="0" err="1" smtClean="0">
                <a:solidFill>
                  <a:schemeClr val="accent2">
                    <a:lumMod val="50000"/>
                  </a:schemeClr>
                </a:solidFill>
              </a:rPr>
              <a:t>дідухів</a:t>
            </a:r>
            <a:endParaRPr lang="uk-UA" sz="7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kravchuk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1187450" y="6308725"/>
            <a:ext cx="7343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/>
              <a:t>Марія Кравчук, с. Туличів Турійського району</a:t>
            </a:r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0_2d454_3e3e028b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tx2">
                    <a:satMod val="130000"/>
                  </a:schemeClr>
                </a:solidFill>
              </a:rPr>
              <a:t>Практичне значення наукової роботи</a:t>
            </a: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endParaRPr lang="uk-UA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1357313" y="1785938"/>
            <a:ext cx="7497762" cy="48006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uk-UA" b="1" smtClean="0">
                <a:latin typeface="Times New Roman" pitchFamily="18" charset="0"/>
              </a:rPr>
              <a:t>   </a:t>
            </a:r>
            <a:r>
              <a:rPr lang="uk-UA" smtClean="0">
                <a:latin typeface="Times New Roman" pitchFamily="18" charset="0"/>
              </a:rPr>
              <a:t>Практичне значення наукової роботи визначається можливістю використати її результати для проведення уроків народознавства, занять гуртків та секцій МАН,глибше дізнатись про народні звичаї, традиції, вірування та уявлення.</a:t>
            </a:r>
          </a:p>
          <a:p>
            <a:pPr>
              <a:buFont typeface="Wingdings 2" pitchFamily="18" charset="2"/>
              <a:buNone/>
            </a:pPr>
            <a:endParaRPr lang="uk-UA" smtClean="0">
              <a:latin typeface="Times New Roman" pitchFamily="18" charset="0"/>
            </a:endParaRPr>
          </a:p>
        </p:txBody>
      </p:sp>
      <p:pic>
        <p:nvPicPr>
          <p:cNvPr id="17412" name="Picture 4" descr="IMG_23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4724400"/>
            <a:ext cx="2665413" cy="1998663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 descr="Val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84438" cy="6858000"/>
          </a:xfrm>
          <a:prstGeom prst="rect">
            <a:avLst/>
          </a:prstGeom>
          <a:noFill/>
        </p:spPr>
      </p:pic>
      <p:pic>
        <p:nvPicPr>
          <p:cNvPr id="139270" name="Picture 6" descr="Larisa_Gurzhi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139269" name="Picture 5" descr="snip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2698750"/>
            <a:ext cx="4752975" cy="4159250"/>
          </a:xfrm>
          <a:prstGeom prst="rect">
            <a:avLst/>
          </a:prstGeom>
          <a:noFill/>
        </p:spPr>
      </p:pic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7524750" y="3933825"/>
            <a:ext cx="1619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/>
              <a:t>Валентина Якимович, смт. Турійськ</a:t>
            </a:r>
            <a:endParaRPr lang="ru-RU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 descr="Suhocv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7" name="Picture 5" descr="1293387933_10189278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0"/>
            <a:ext cx="5292725" cy="4032250"/>
          </a:xfrm>
          <a:prstGeom prst="rect">
            <a:avLst/>
          </a:prstGeom>
          <a:noFill/>
        </p:spPr>
      </p:pic>
      <p:pic>
        <p:nvPicPr>
          <p:cNvPr id="141316" name="Picture 4" descr="1127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85850"/>
            <a:ext cx="4333875" cy="5772150"/>
          </a:xfrm>
          <a:prstGeom prst="rect">
            <a:avLst/>
          </a:prstGeom>
          <a:noFill/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4859338" y="5300663"/>
            <a:ext cx="3816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/>
              <a:t>Ярослав Осадца, м. Тернопіль</a:t>
            </a:r>
            <a:endParaRPr lang="ru-RU" sz="320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 descr="_13256652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4548188" cy="6821488"/>
          </a:xfrm>
          <a:prstGeom prst="rect">
            <a:avLst/>
          </a:prstGeom>
          <a:noFill/>
        </p:spPr>
      </p:pic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6011863" y="4221163"/>
            <a:ext cx="27368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/>
              <a:t>Василь Тютик, с. Копистин Хмельницького району</a:t>
            </a:r>
            <a:endParaRPr lang="ru-RU" sz="280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140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3800" cy="6858000"/>
          </a:xfrm>
          <a:prstGeom prst="rect">
            <a:avLst/>
          </a:prstGeom>
          <a:noFill/>
        </p:spPr>
      </p:pic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5508625" y="765175"/>
            <a:ext cx="324008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/>
              <a:t>Олена Пономаренко</a:t>
            </a:r>
          </a:p>
          <a:p>
            <a:pPr algn="ctr">
              <a:spcBef>
                <a:spcPct val="50000"/>
              </a:spcBef>
            </a:pPr>
            <a:r>
              <a:rPr lang="uk-UA" sz="2400"/>
              <a:t>м. Хмельницький</a:t>
            </a:r>
            <a:endParaRPr lang="ru-RU" sz="240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 descr="792442m-300x2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6443663" y="5229225"/>
            <a:ext cx="2376487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>
                <a:solidFill>
                  <a:schemeClr val="bg1"/>
                </a:solidFill>
              </a:rPr>
              <a:t>Оксана Іванова</a:t>
            </a:r>
          </a:p>
          <a:p>
            <a:pPr algn="ctr">
              <a:spcBef>
                <a:spcPct val="50000"/>
              </a:spcBef>
            </a:pPr>
            <a:r>
              <a:rPr lang="uk-UA">
                <a:solidFill>
                  <a:schemeClr val="bg1"/>
                </a:solidFill>
              </a:rPr>
              <a:t>с. Іванівка Рогатинський район Івано-Франківська область</a:t>
            </a: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 descr="DSC065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6659563" y="4868863"/>
            <a:ext cx="223202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>
                <a:solidFill>
                  <a:schemeClr val="bg1"/>
                </a:solidFill>
              </a:rPr>
              <a:t>Наталія Рибак, </a:t>
            </a:r>
          </a:p>
          <a:p>
            <a:pPr algn="ctr">
              <a:spcBef>
                <a:spcPct val="50000"/>
              </a:spcBef>
            </a:pPr>
            <a:r>
              <a:rPr lang="uk-UA" sz="3200">
                <a:solidFill>
                  <a:schemeClr val="bg1"/>
                </a:solidFill>
              </a:rPr>
              <a:t>м.Полтава</a:t>
            </a:r>
            <a:endParaRPr lang="ru-RU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5400" smtClean="0">
                <a:solidFill>
                  <a:srgbClr val="974A35"/>
                </a:solidFill>
                <a:effectLst/>
                <a:latin typeface="Times New Roman" pitchFamily="18" charset="0"/>
              </a:rPr>
              <a:t>Висновок</a:t>
            </a:r>
            <a:endParaRPr lang="ru-RU" sz="5400" smtClean="0">
              <a:solidFill>
                <a:srgbClr val="974A35"/>
              </a:solidFill>
              <a:effectLst/>
              <a:latin typeface="Times New Roman" pitchFamily="18" charset="0"/>
            </a:endParaRPr>
          </a:p>
        </p:txBody>
      </p:sp>
      <p:sp>
        <p:nvSpPr>
          <p:cNvPr id="1464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uk-UA" smtClean="0"/>
              <a:t>   Дідух сьогодні переживає своє нове народження, стає головним атрибутом різдвяних свят і набуває шаленої популярності серед усіх верств населення, головним чином як атрибут моди. Проте завдячуючи майстрам народних ремесел, ми спостерігаємо відродження традицій, духовних  благ і єдності з попередніми поколіннями.</a:t>
            </a:r>
            <a:endParaRPr lang="ru-RU" smtClean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>Теоретична база досліджень</a:t>
            </a:r>
            <a:endParaRPr lang="uk-UA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uk-UA" b="1" smtClean="0"/>
              <a:t>   </a:t>
            </a:r>
            <a:r>
              <a:rPr lang="uk-UA" smtClean="0">
                <a:latin typeface="Times New Roman" pitchFamily="18" charset="0"/>
              </a:rPr>
              <a:t>Теоретичну базу дослідження становлять праці В.Войтовича “Генеологія богів давньої України” та “Українська міфологія”, К.Сосенка “Різдво-коляда і Щедрий вечір”, В.Скуратівського “Дідух: свята українського народу” та Г.Лозко “Українське народознавство”.</a:t>
            </a:r>
          </a:p>
          <a:p>
            <a:pPr>
              <a:buFont typeface="Wingdings 2" pitchFamily="18" charset="2"/>
              <a:buNone/>
            </a:pPr>
            <a:endParaRPr lang="uk-UA" smtClean="0"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75" y="0"/>
            <a:ext cx="7497763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tx2">
                    <a:satMod val="130000"/>
                  </a:schemeClr>
                </a:solidFill>
              </a:rPr>
              <a:t>Походження та семантика слова </a:t>
            </a:r>
            <a:r>
              <a:rPr lang="uk-UA" b="1" dirty="0" err="1" smtClean="0">
                <a:solidFill>
                  <a:schemeClr val="tx2">
                    <a:satMod val="130000"/>
                  </a:schemeClr>
                </a:solidFill>
              </a:rPr>
              <a:t>дідух</a:t>
            </a:r>
            <a:r>
              <a:rPr lang="uk-UA" b="1" dirty="0" smtClean="0">
                <a:solidFill>
                  <a:schemeClr val="tx2">
                    <a:satMod val="130000"/>
                  </a:schemeClr>
                </a:solidFill>
              </a:rPr>
              <a:t> в народних віруваннях</a:t>
            </a:r>
            <a:endParaRPr lang="uk-UA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75" y="1500188"/>
            <a:ext cx="7572375" cy="4214812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uk-UA" smtClean="0"/>
              <a:t>    </a:t>
            </a:r>
            <a:r>
              <a:rPr lang="uk-UA" b="1" smtClean="0">
                <a:solidFill>
                  <a:srgbClr val="713204"/>
                </a:solidFill>
                <a:latin typeface="Times New Roman" pitchFamily="18" charset="0"/>
              </a:rPr>
              <a:t>Дідух</a:t>
            </a:r>
            <a:r>
              <a:rPr lang="uk-UA" smtClean="0">
                <a:latin typeface="Times New Roman" pitchFamily="18" charset="0"/>
              </a:rPr>
              <a:t> — обжинковий або зажинковий сніп, виготовлений із житніх пучечків або плетених пучечків,які обв</a:t>
            </a:r>
            <a:r>
              <a:rPr lang="en-US" smtClean="0">
                <a:latin typeface="Times New Roman" pitchFamily="18" charset="0"/>
              </a:rPr>
              <a:t>’</a:t>
            </a:r>
            <a:r>
              <a:rPr lang="uk-UA" smtClean="0">
                <a:latin typeface="Times New Roman" pitchFamily="18" charset="0"/>
              </a:rPr>
              <a:t>язуються кольоровими стрічками або стеблиною Вважалося, що в ньому живуть дух поля, дух бога Сонця та душі померлих предків, які оберігають земне життя.</a:t>
            </a:r>
          </a:p>
          <a:p>
            <a:pPr>
              <a:buFont typeface="Wingdings 2" pitchFamily="18" charset="2"/>
              <a:buNone/>
            </a:pPr>
            <a:endParaRPr lang="uk-UA" smtClean="0">
              <a:latin typeface="Times New Roman" pitchFamily="18" charset="0"/>
            </a:endParaRPr>
          </a:p>
        </p:txBody>
      </p:sp>
      <p:pic>
        <p:nvPicPr>
          <p:cNvPr id="19459" name="Рисунок 3" descr="IMG_09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4929188"/>
            <a:ext cx="2452687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4" descr="100_13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4929188"/>
            <a:ext cx="2452687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5072063" y="642938"/>
            <a:ext cx="3929062" cy="56435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2600" smtClean="0">
                <a:latin typeface="Times New Roman" pitchFamily="18" charset="0"/>
              </a:rPr>
              <a:t>    </a:t>
            </a:r>
            <a:r>
              <a:rPr lang="uk-UA" sz="2600" smtClean="0">
                <a:latin typeface="Times New Roman" pitchFamily="18" charset="0"/>
              </a:rPr>
              <a:t>Дідух не єдина назва, яка дійшла до сьогодення. Цей обжинковий сніп також називають дід, дідушко, гіда, коляда, колядник, корочун.</a:t>
            </a:r>
            <a:endParaRPr lang="en-US" sz="26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2600" smtClean="0">
                <a:latin typeface="Times New Roman" pitchFamily="18" charset="0"/>
              </a:rPr>
              <a:t>    </a:t>
            </a:r>
            <a:r>
              <a:rPr lang="uk-UA" sz="2600" smtClean="0">
                <a:latin typeface="Times New Roman" pitchFamily="18" charset="0"/>
              </a:rPr>
              <a:t>Слово дідух має досить давнє коріння. Неважко здогадатись, що мова йде про дух діда, чи дідівський дух — символічних репрезентаторів родоводу.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uk-UA" sz="2600" smtClean="0">
              <a:latin typeface="Times New Roman" pitchFamily="18" charset="0"/>
            </a:endParaRPr>
          </a:p>
        </p:txBody>
      </p:sp>
      <p:pic>
        <p:nvPicPr>
          <p:cNvPr id="20482" name="Содержимое 9" descr="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785813"/>
            <a:ext cx="3832225" cy="5286375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941a7-12404154660koly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393700"/>
            <a:ext cx="4524375" cy="6464300"/>
          </a:xfrm>
          <a:prstGeom prst="rect">
            <a:avLst/>
          </a:prstGeom>
          <a:noFill/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372225" y="2636838"/>
            <a:ext cx="23764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000">
                <a:latin typeface="Times New Roman" pitchFamily="18" charset="0"/>
              </a:rPr>
              <a:t>Бог Коляда</a:t>
            </a:r>
            <a:endParaRPr lang="ru-RU" sz="4000">
              <a:latin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олнцестояние">
  <a:themeElements>
    <a:clrScheme name="1_Солнцестояние 1">
      <a:dk1>
        <a:srgbClr val="000000"/>
      </a:dk1>
      <a:lt1>
        <a:srgbClr val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FFFFFF"/>
      </a:accent3>
      <a:accent4>
        <a:srgbClr val="000000"/>
      </a:accent4>
      <a:accent5>
        <a:srgbClr val="AEC7D0"/>
      </a:accent5>
      <a:accent6>
        <a:srgbClr val="E6A608"/>
      </a:accent6>
      <a:hlink>
        <a:srgbClr val="8DC765"/>
      </a:hlink>
      <a:folHlink>
        <a:srgbClr val="AA8A14"/>
      </a:folHlink>
    </a:clrScheme>
    <a:fontScheme name="1_Солнцестояние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Солнцестояние 1">
        <a:dk1>
          <a:srgbClr val="000000"/>
        </a:dk1>
        <a:lt1>
          <a:srgbClr val="FFFFFF"/>
        </a:lt1>
        <a:dk2>
          <a:srgbClr val="4F271C"/>
        </a:dk2>
        <a:lt2>
          <a:srgbClr val="E7DEC9"/>
        </a:lt2>
        <a:accent1>
          <a:srgbClr val="3891A7"/>
        </a:accent1>
        <a:accent2>
          <a:srgbClr val="FEB80A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E6A608"/>
        </a:accent6>
        <a:hlink>
          <a:srgbClr val="8DC765"/>
        </a:hlink>
        <a:folHlink>
          <a:srgbClr val="AA8A1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367</TotalTime>
  <Words>477</Words>
  <Application>Microsoft Office PowerPoint</Application>
  <PresentationFormat>Экран (4:3)</PresentationFormat>
  <Paragraphs>46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57</vt:i4>
      </vt:variant>
    </vt:vector>
  </HeadingPairs>
  <TitlesOfParts>
    <vt:vector size="59" baseType="lpstr">
      <vt:lpstr>Солнцестояние</vt:lpstr>
      <vt:lpstr>1_Солнцестояние</vt:lpstr>
      <vt:lpstr>Дідух. Традиції і сучасність.</vt:lpstr>
      <vt:lpstr>Мета наукової роботи:</vt:lpstr>
      <vt:lpstr>Мета дослідження визначає її основні завдання: </vt:lpstr>
      <vt:lpstr>Новизна дослідження </vt:lpstr>
      <vt:lpstr>Практичне значення наукової роботи </vt:lpstr>
      <vt:lpstr>Теоретична база досліджень</vt:lpstr>
      <vt:lpstr>Походження та семантика слова дідух в народних віруваннях</vt:lpstr>
      <vt:lpstr>Слайд 8</vt:lpstr>
      <vt:lpstr>Слайд 9</vt:lpstr>
      <vt:lpstr>Слайд 10</vt:lpstr>
      <vt:lpstr>Традиції та обряди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Висновок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Дідух. Традиції і сучасність.</dc:title>
  <dc:creator>Рома</dc:creator>
  <cp:lastModifiedBy>Рома</cp:lastModifiedBy>
  <cp:revision>27</cp:revision>
  <dcterms:created xsi:type="dcterms:W3CDTF">2013-01-01T15:52:14Z</dcterms:created>
  <dcterms:modified xsi:type="dcterms:W3CDTF">2013-01-03T19:49:52Z</dcterms:modified>
</cp:coreProperties>
</file>