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96" r:id="rId3"/>
    <p:sldId id="295" r:id="rId4"/>
    <p:sldId id="257" r:id="rId5"/>
    <p:sldId id="258" r:id="rId6"/>
    <p:sldId id="270" r:id="rId7"/>
    <p:sldId id="259" r:id="rId8"/>
    <p:sldId id="260" r:id="rId9"/>
    <p:sldId id="271" r:id="rId10"/>
    <p:sldId id="261" r:id="rId11"/>
    <p:sldId id="272" r:id="rId12"/>
    <p:sldId id="262" r:id="rId13"/>
    <p:sldId id="273" r:id="rId14"/>
    <p:sldId id="274" r:id="rId15"/>
    <p:sldId id="276" r:id="rId16"/>
    <p:sldId id="277" r:id="rId17"/>
    <p:sldId id="278" r:id="rId18"/>
    <p:sldId id="282" r:id="rId19"/>
    <p:sldId id="279" r:id="rId20"/>
    <p:sldId id="283" r:id="rId21"/>
    <p:sldId id="285" r:id="rId22"/>
    <p:sldId id="284" r:id="rId23"/>
    <p:sldId id="286" r:id="rId24"/>
    <p:sldId id="287" r:id="rId25"/>
    <p:sldId id="281" r:id="rId26"/>
    <p:sldId id="289" r:id="rId27"/>
    <p:sldId id="264" r:id="rId28"/>
    <p:sldId id="265" r:id="rId29"/>
    <p:sldId id="267" r:id="rId30"/>
    <p:sldId id="290" r:id="rId31"/>
    <p:sldId id="292" r:id="rId32"/>
    <p:sldId id="293" r:id="rId33"/>
    <p:sldId id="291" r:id="rId34"/>
    <p:sldId id="294" r:id="rId35"/>
    <p:sldId id="268" r:id="rId36"/>
    <p:sldId id="269" r:id="rId3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FD037F2-BA67-4497-B256-A4D4C55BF4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EECFF2-20B4-413A-B05C-B1A6DFCAE7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000B17-BC1C-4364-BB59-CA85925BFC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7E354-2186-4248-AEAF-BE3694589B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06530-E6C6-40CD-A345-66DB7F7133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21EEE18-3957-4031-A99E-49FEA207D80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ADFD213-2FDB-46DB-8854-EEE52CECE1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59CA63-6AE7-4350-A2ED-274508BE68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D6D33CB-11E4-4AD3-AFDB-68537DF400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067ED6-D81D-47CE-8E15-01834D9B11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3A6016-7921-436A-9349-F406F942AA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15CE80F-6F31-443D-8CF1-9069148D1D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551FFC9-EA7C-4114-84EF-E7CF737A6E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35C6BAC-4B80-40A9-9CA2-3A066ACA4B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16"/>
          <p:cNvSpPr>
            <a:spLocks noChangeArrowheads="1"/>
          </p:cNvSpPr>
          <p:nvPr/>
        </p:nvSpPr>
        <p:spPr bwMode="auto">
          <a:xfrm>
            <a:off x="0" y="260350"/>
            <a:ext cx="7632700" cy="1655763"/>
          </a:xfrm>
          <a:prstGeom prst="ellipseRibbon">
            <a:avLst>
              <a:gd name="adj1" fmla="val 21940"/>
              <a:gd name="adj2" fmla="val 49611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b="1" i="1" dirty="0"/>
              <a:t>Черкаси, СШ № 28, </a:t>
            </a:r>
          </a:p>
          <a:p>
            <a:pPr algn="ctr">
              <a:defRPr/>
            </a:pPr>
            <a:r>
              <a:rPr lang="uk-UA" b="1" i="1" dirty="0"/>
              <a:t>Леонова Валентина Леонтіївна</a:t>
            </a:r>
            <a:endParaRPr lang="ru-RU" b="1" i="1" dirty="0"/>
          </a:p>
          <a:p>
            <a:pPr algn="ctr">
              <a:defRPr/>
            </a:pPr>
            <a:endParaRPr lang="ru-RU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80528" y="1916832"/>
            <a:ext cx="8134350" cy="20161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uk-UA" sz="4800" dirty="0" smtClean="0"/>
              <a:t>Пропозиція. Закон пропозиції.</a:t>
            </a:r>
            <a:br>
              <a:rPr lang="uk-UA" sz="4800" dirty="0" smtClean="0"/>
            </a:br>
            <a:r>
              <a:rPr lang="uk-UA" sz="4800" dirty="0" smtClean="0"/>
              <a:t>Рівноважна ціна.</a:t>
            </a:r>
            <a:endParaRPr lang="ru-RU" sz="48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4077072"/>
            <a:ext cx="7344816" cy="50405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uk-UA" sz="2400" dirty="0" smtClean="0"/>
              <a:t>Закон пропозиції. Крива пропозиції</a:t>
            </a:r>
          </a:p>
          <a:p>
            <a:pPr algn="ctr" eaLnBrk="1" hangingPunct="1">
              <a:defRPr/>
            </a:pPr>
            <a:r>
              <a:rPr lang="uk-UA" sz="2400" dirty="0" smtClean="0"/>
              <a:t>Рівноважна ціна.</a:t>
            </a:r>
            <a:endParaRPr lang="ru-RU" sz="2400" dirty="0" smtClean="0"/>
          </a:p>
        </p:txBody>
      </p:sp>
      <p:pic>
        <p:nvPicPr>
          <p:cNvPr id="4101" name="Picture 4" descr="PE0156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4350" y="188913"/>
            <a:ext cx="3549650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467544" y="5229200"/>
            <a:ext cx="7488832" cy="1152525"/>
          </a:xfrm>
          <a:prstGeom prst="wedgeRoundRectCallout">
            <a:avLst>
              <a:gd name="adj1" fmla="val 50288"/>
              <a:gd name="adj2" fmla="val 19768"/>
              <a:gd name="adj3" fmla="val 16667"/>
            </a:avLst>
          </a:prstGeom>
          <a:blipFill>
            <a:blip r:embed="rId3" cstate="print"/>
            <a:tile tx="0" ty="0" sx="100000" sy="100000" flip="none" algn="tl"/>
          </a:blip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2400" b="1" i="1" dirty="0" smtClean="0">
                <a:solidFill>
                  <a:schemeClr val="accent2"/>
                </a:solidFill>
                <a:latin typeface="Georgia" pitchFamily="18" charset="0"/>
              </a:rPr>
              <a:t>Хто швидко виносить рішення, може швидко пожалкувати.</a:t>
            </a:r>
            <a:endParaRPr lang="ru-RU" sz="2400" b="1" i="1" dirty="0">
              <a:solidFill>
                <a:schemeClr val="accent2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Еластичність пропозиції – це ступінь реакції певного чинника на зміну іншого чинника у певній функції.</a:t>
            </a:r>
          </a:p>
          <a:p>
            <a:pPr eaLnBrk="1" hangingPunct="1">
              <a:defRPr/>
            </a:pPr>
            <a:r>
              <a:rPr lang="uk-UA" smtClean="0"/>
              <a:t>Еластичність пропозиції залежить від чинника часу.</a:t>
            </a:r>
            <a:endParaRPr lang="ru-RU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Еластичність пропозиції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image23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lum bright="100000" contrast="-22000"/>
            <a:grayscl/>
          </a:blip>
          <a:srcRect/>
          <a:stretch>
            <a:fillRect/>
          </a:stretch>
        </p:blipFill>
        <p:spPr>
          <a:xfrm>
            <a:off x="-30163" y="1196975"/>
            <a:ext cx="8778876" cy="5327650"/>
          </a:xfrm>
          <a:noFill/>
        </p:spPr>
      </p:pic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158417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dirty="0" err="1" smtClean="0">
                <a:latin typeface="Georgia" pitchFamily="18" charset="0"/>
              </a:rPr>
              <a:t>Еластичність</a:t>
            </a:r>
            <a:r>
              <a:rPr lang="ru-RU" sz="4000" dirty="0" smtClean="0">
                <a:latin typeface="Georgia" pitchFamily="18" charset="0"/>
              </a:rPr>
              <a:t>  </a:t>
            </a:r>
            <a:r>
              <a:rPr lang="ru-RU" sz="4000" dirty="0" err="1" smtClean="0">
                <a:latin typeface="Georgia" pitchFamily="18" charset="0"/>
              </a:rPr>
              <a:t>пропозиції</a:t>
            </a:r>
            <a:r>
              <a:rPr lang="ru-RU" sz="4000" dirty="0" smtClean="0">
                <a:latin typeface="Georgia" pitchFamily="18" charset="0"/>
              </a:rPr>
              <a:t> </a:t>
            </a:r>
            <a:r>
              <a:rPr lang="ru-RU" sz="4000" dirty="0" err="1" smtClean="0">
                <a:latin typeface="Georgia" pitchFamily="18" charset="0"/>
              </a:rPr>
              <a:t>залежить</a:t>
            </a:r>
            <a:r>
              <a:rPr lang="ru-RU" sz="4000" dirty="0" smtClean="0">
                <a:latin typeface="Georgia" pitchFamily="18" charset="0"/>
              </a:rPr>
              <a:t> </a:t>
            </a:r>
            <a:r>
              <a:rPr lang="ru-RU" sz="4000" dirty="0" err="1" smtClean="0">
                <a:latin typeface="Georgia" pitchFamily="18" charset="0"/>
              </a:rPr>
              <a:t>головним</a:t>
            </a:r>
            <a:r>
              <a:rPr lang="ru-RU" sz="4000" dirty="0" smtClean="0">
                <a:latin typeface="Georgia" pitchFamily="18" charset="0"/>
              </a:rPr>
              <a:t> чином </a:t>
            </a:r>
            <a:r>
              <a:rPr lang="ru-RU" sz="4000" dirty="0" err="1" smtClean="0">
                <a:latin typeface="Georgia" pitchFamily="18" charset="0"/>
              </a:rPr>
              <a:t>від</a:t>
            </a:r>
            <a:r>
              <a:rPr lang="ru-RU" sz="4000" dirty="0" smtClean="0">
                <a:latin typeface="Georgia" pitchFamily="18" charset="0"/>
              </a:rPr>
              <a:t> </a:t>
            </a:r>
            <a:r>
              <a:rPr lang="ru-RU" sz="4000" dirty="0" err="1" smtClean="0">
                <a:latin typeface="Georgia" pitchFamily="18" charset="0"/>
              </a:rPr>
              <a:t>чинника</a:t>
            </a:r>
            <a:r>
              <a:rPr lang="ru-RU" sz="4000" dirty="0" smtClean="0">
                <a:latin typeface="Georgia" pitchFamily="18" charset="0"/>
              </a:rPr>
              <a:t> часу</a:t>
            </a:r>
            <a:r>
              <a:rPr lang="ru-RU" dirty="0" smtClean="0">
                <a:latin typeface="Georgia" pitchFamily="18" charset="0"/>
              </a:rPr>
              <a:t>.</a:t>
            </a:r>
          </a:p>
        </p:txBody>
      </p:sp>
      <p:pic>
        <p:nvPicPr>
          <p:cNvPr id="12292" name="Picture 4" descr=" 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26000"/>
          </a:blip>
          <a:srcRect/>
          <a:stretch>
            <a:fillRect/>
          </a:stretch>
        </p:blipFill>
        <p:spPr bwMode="auto">
          <a:xfrm>
            <a:off x="3851275" y="1412875"/>
            <a:ext cx="11525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Объект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6385" name="Формула" r:id="rId5" imgW="0" imgH="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6386" name="Формула" r:id="rId6" imgW="0" imgH="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619672" y="3068960"/>
          <a:ext cx="6326114" cy="2088232"/>
        </p:xfrm>
        <a:graphic>
          <a:graphicData uri="http://schemas.openxmlformats.org/presentationml/2006/ole">
            <p:oleObj spid="_x0000_s16387" name="Формула" r:id="rId7" imgW="1307880" imgH="431640" progId="Equation.3">
              <p:embed/>
            </p:oleObj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8" y="1916832"/>
            <a:ext cx="8229600" cy="1431032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400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itchFamily="18" charset="0"/>
                <a:ea typeface="+mj-ea"/>
                <a:cs typeface="+mj-cs"/>
              </a:rPr>
              <a:t>Коефіціент</a:t>
            </a:r>
            <a:r>
              <a:rPr lang="uk-UA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itchFamily="18" charset="0"/>
                <a:ea typeface="+mj-ea"/>
                <a:cs typeface="+mj-cs"/>
              </a:rPr>
              <a:t> цінової еластичності </a:t>
            </a:r>
            <a:r>
              <a:rPr lang="uk-UA" sz="2400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itchFamily="18" charset="0"/>
                <a:ea typeface="+mj-ea"/>
                <a:cs typeface="+mj-cs"/>
              </a:rPr>
              <a:t>розраховуть</a:t>
            </a:r>
            <a:r>
              <a:rPr lang="uk-UA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itchFamily="18" charset="0"/>
                <a:ea typeface="+mj-ea"/>
                <a:cs typeface="+mj-cs"/>
              </a:rPr>
              <a:t> за формулою: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93395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None/>
              <a:defRPr/>
            </a:pPr>
            <a:r>
              <a:rPr lang="uk-UA" dirty="0" smtClean="0"/>
              <a:t>1. </a:t>
            </a:r>
            <a:r>
              <a:rPr lang="uk-UA" b="1" dirty="0" smtClean="0"/>
              <a:t>Короткотерміновий часовий період</a:t>
            </a:r>
            <a:r>
              <a:rPr lang="uk-UA" dirty="0" smtClean="0"/>
              <a:t>. </a:t>
            </a:r>
          </a:p>
          <a:p>
            <a:pPr marL="609600" indent="-609600" eaLnBrk="1" hangingPunct="1">
              <a:buNone/>
              <a:defRPr/>
            </a:pPr>
            <a:r>
              <a:rPr lang="uk-UA" dirty="0" smtClean="0"/>
              <a:t>       Е =0.(Занадто малий для здійснення фірмою кількісних змін у виробництві. </a:t>
            </a:r>
          </a:p>
          <a:p>
            <a:pPr marL="609600" indent="-609600" eaLnBrk="1" hangingPunct="1">
              <a:buNone/>
              <a:defRPr/>
            </a:pPr>
            <a:r>
              <a:rPr lang="uk-UA" dirty="0" smtClean="0"/>
              <a:t>      Яблука на ринку не можна збільшити  пропозицію, навіть при зростанні цін.)</a:t>
            </a:r>
          </a:p>
          <a:p>
            <a:pPr marL="609600" indent="-609600" eaLnBrk="1" hangingPunct="1">
              <a:buNone/>
              <a:defRPr/>
            </a:pPr>
            <a:r>
              <a:rPr lang="uk-UA" b="1" dirty="0" smtClean="0"/>
              <a:t>2.Середньотерміновий період </a:t>
            </a:r>
            <a:r>
              <a:rPr lang="uk-UA" dirty="0" smtClean="0"/>
              <a:t>є достатнім для розширення або скорочення виробництва, але недостатній для залучення нових ресурсів.    0&lt;Е&lt;1</a:t>
            </a:r>
          </a:p>
          <a:p>
            <a:pPr marL="609600" indent="-609600" eaLnBrk="1" hangingPunct="1">
              <a:buNone/>
              <a:defRPr/>
            </a:pPr>
            <a:r>
              <a:rPr lang="uk-UA" b="1" dirty="0" smtClean="0"/>
              <a:t> 3.Довготерміновий період</a:t>
            </a:r>
            <a:r>
              <a:rPr lang="uk-UA" dirty="0" smtClean="0"/>
              <a:t>. Е &lt;1.</a:t>
            </a:r>
          </a:p>
          <a:p>
            <a:pPr marL="609600" indent="-609600" eaLnBrk="1" hangingPunct="1">
              <a:buNone/>
              <a:defRPr/>
            </a:pPr>
            <a:r>
              <a:rPr lang="uk-UA" dirty="0" smtClean="0"/>
              <a:t>( розширення виробничих потужностей, фірма здатна відреагувати на зміну ціни.</a:t>
            </a:r>
          </a:p>
          <a:p>
            <a:pPr marL="609600" indent="-609600" eaLnBrk="1" hangingPunct="1">
              <a:defRPr/>
            </a:pPr>
            <a:endParaRPr lang="ru-RU" dirty="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22337"/>
          </a:xfrm>
          <a:solidFill>
            <a:srgbClr val="FFFF00"/>
          </a:solidFill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uk-UA" sz="3200" i="1" dirty="0" smtClean="0"/>
              <a:t>При аналізі еластичності розглядають три часові періоди:</a:t>
            </a:r>
            <a:endParaRPr lang="ru-RU" sz="3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708275"/>
            <a:ext cx="8893175" cy="4149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4000" smtClean="0"/>
              <a:t>Функції рівноважної ціни:</a:t>
            </a:r>
          </a:p>
          <a:p>
            <a:pPr eaLnBrk="1" hangingPunct="1">
              <a:defRPr/>
            </a:pPr>
            <a:r>
              <a:rPr lang="ru-RU" smtClean="0"/>
              <a:t>Інформаційна</a:t>
            </a:r>
          </a:p>
          <a:p>
            <a:pPr eaLnBrk="1" hangingPunct="1">
              <a:defRPr/>
            </a:pPr>
            <a:r>
              <a:rPr lang="ru-RU" smtClean="0"/>
              <a:t>Нормуюча</a:t>
            </a:r>
          </a:p>
          <a:p>
            <a:pPr eaLnBrk="1" hangingPunct="1">
              <a:defRPr/>
            </a:pPr>
            <a:r>
              <a:rPr lang="ru-RU" smtClean="0"/>
              <a:t>Стимулююча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В цілому механізм цін сприяє перерозподілу ресурсів на користь галузей з  високим платоспроможним попитом (найбільш ефективним на даний момент).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-396875" y="274638"/>
            <a:ext cx="9540875" cy="20748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Рівноважна  ціна – ціна, за якої величина пропозиції товарів на ринку дорівнює величині попиту на них в результаті дії  конкурентних сил</a:t>
            </a: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 flipV="1">
            <a:off x="2339975" y="2565400"/>
            <a:ext cx="0" cy="3455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2339975" y="6021388"/>
            <a:ext cx="43926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V="1">
            <a:off x="2987675" y="2997200"/>
            <a:ext cx="3097213" cy="2592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3132138" y="3213100"/>
            <a:ext cx="2952750" cy="23764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6156325" y="5084763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D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156325" y="2420938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latin typeface="Tahoma" pitchFamily="34" charset="0"/>
              </a:rPr>
              <a:t>S</a:t>
            </a:r>
            <a:endParaRPr lang="ru-RU" sz="4400" dirty="0">
              <a:latin typeface="Tahoma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692275" y="2205038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P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877050" y="5734050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Q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2339975" y="4292600"/>
            <a:ext cx="2160588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4500563" y="4292600"/>
            <a:ext cx="0" cy="1728788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1476375" y="3860800"/>
            <a:ext cx="9350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ahoma" pitchFamily="34" charset="0"/>
              </a:rPr>
              <a:t>P</a:t>
            </a:r>
            <a:r>
              <a:rPr lang="en-US" sz="4000" baseline="-25000">
                <a:latin typeface="Tahoma" pitchFamily="34" charset="0"/>
              </a:rPr>
              <a:t>o</a:t>
            </a:r>
            <a:endParaRPr lang="ru-RU" sz="4000" baseline="-25000">
              <a:latin typeface="Tahoma" pitchFamily="34" charset="0"/>
            </a:endParaRP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284663" y="5967413"/>
            <a:ext cx="11509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ahoma" pitchFamily="34" charset="0"/>
              </a:rPr>
              <a:t>Q</a:t>
            </a:r>
            <a:r>
              <a:rPr lang="en-US" sz="4000" baseline="-25000">
                <a:latin typeface="Tahoma" pitchFamily="34" charset="0"/>
              </a:rPr>
              <a:t>o</a:t>
            </a:r>
            <a:endParaRPr lang="ru-RU" sz="4000" baseline="-25000">
              <a:latin typeface="Tahoma" pitchFamily="34" charset="0"/>
            </a:endParaRPr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539750" y="673100"/>
            <a:ext cx="835183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marL="838200" indent="-838200" algn="ctr">
              <a:defRPr/>
            </a:pP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Ринки прагнуть до стану рівноваги, де попит = пропозиції.</a:t>
            </a:r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2339975" y="3644900"/>
            <a:ext cx="295275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2339975" y="4941888"/>
            <a:ext cx="28797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V="1">
            <a:off x="3995738" y="3644900"/>
            <a:ext cx="431800" cy="2889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V="1">
            <a:off x="4211638" y="3644900"/>
            <a:ext cx="647700" cy="4318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>
            <a:off x="4211638" y="4581525"/>
            <a:ext cx="647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>
            <a:off x="3995738" y="4724400"/>
            <a:ext cx="10810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3579813" y="3141663"/>
            <a:ext cx="192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надлишок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3779838" y="4941888"/>
            <a:ext cx="171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Дефіцит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nimBg="1"/>
      <p:bldP spid="48133" grpId="0" animBg="1"/>
      <p:bldP spid="48134" grpId="0"/>
      <p:bldP spid="48135" grpId="0"/>
      <p:bldP spid="48138" grpId="0" animBg="1"/>
      <p:bldP spid="48139" grpId="0" animBg="1"/>
      <p:bldP spid="48140" grpId="0"/>
      <p:bldP spid="48141" grpId="0"/>
      <p:bldP spid="48143" grpId="0" animBg="1"/>
      <p:bldP spid="48144" grpId="0" animBg="1"/>
      <p:bldP spid="48145" grpId="0" animBg="1"/>
      <p:bldP spid="48146" grpId="0" animBg="1"/>
      <p:bldP spid="48147" grpId="0" animBg="1"/>
      <p:bldP spid="48148" grpId="0" animBg="1"/>
      <p:bldP spid="48149" grpId="0"/>
      <p:bldP spid="481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 flipV="1">
            <a:off x="2339975" y="2205038"/>
            <a:ext cx="0" cy="381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2339975" y="6021388"/>
            <a:ext cx="43926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V="1">
            <a:off x="2339975" y="2997200"/>
            <a:ext cx="3744913" cy="30241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2339975" y="2636838"/>
            <a:ext cx="3744913" cy="2952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6156325" y="5157788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D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6084888" y="2492375"/>
            <a:ext cx="792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S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692275" y="2205038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P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877050" y="5734050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Q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2339975" y="4292600"/>
            <a:ext cx="2160588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4500563" y="4292600"/>
            <a:ext cx="0" cy="1728788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1476375" y="3860800"/>
            <a:ext cx="9350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ahoma" pitchFamily="34" charset="0"/>
              </a:rPr>
              <a:t>P</a:t>
            </a:r>
            <a:r>
              <a:rPr lang="en-US" sz="4000" baseline="-25000">
                <a:latin typeface="Tahoma" pitchFamily="34" charset="0"/>
              </a:rPr>
              <a:t>o</a:t>
            </a:r>
            <a:endParaRPr lang="ru-RU" sz="4000" baseline="-25000">
              <a:latin typeface="Tahoma" pitchFamily="34" charset="0"/>
            </a:endParaRP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4284663" y="5967413"/>
            <a:ext cx="11509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ahoma" pitchFamily="34" charset="0"/>
              </a:rPr>
              <a:t>Q</a:t>
            </a:r>
            <a:r>
              <a:rPr lang="en-US" sz="4000" baseline="-25000">
                <a:latin typeface="Tahoma" pitchFamily="34" charset="0"/>
              </a:rPr>
              <a:t>o</a:t>
            </a:r>
            <a:endParaRPr lang="ru-RU" sz="4000" baseline="-25000">
              <a:latin typeface="Tahoma" pitchFamily="34" charset="0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179388" y="333375"/>
            <a:ext cx="882015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marL="838200" indent="-838200" algn="ctr">
              <a:defRPr/>
            </a:pPr>
            <a: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Надлишок виробників і покупців </a:t>
            </a:r>
            <a:r>
              <a:rPr 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(виграють і покупці, і продавці)</a:t>
            </a:r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V="1">
            <a:off x="2339975" y="3141663"/>
            <a:ext cx="576263" cy="4318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V="1">
            <a:off x="2339975" y="3429000"/>
            <a:ext cx="936625" cy="720725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V="1">
            <a:off x="2987675" y="3716338"/>
            <a:ext cx="720725" cy="576262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V="1">
            <a:off x="3851275" y="4076700"/>
            <a:ext cx="288925" cy="2159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>
            <a:off x="2339975" y="5300663"/>
            <a:ext cx="503238" cy="288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96" name="Line 20"/>
          <p:cNvSpPr>
            <a:spLocks noChangeShapeType="1"/>
          </p:cNvSpPr>
          <p:nvPr/>
        </p:nvSpPr>
        <p:spPr bwMode="auto">
          <a:xfrm>
            <a:off x="2339975" y="4724400"/>
            <a:ext cx="863600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97" name="Line 21"/>
          <p:cNvSpPr>
            <a:spLocks noChangeShapeType="1"/>
          </p:cNvSpPr>
          <p:nvPr/>
        </p:nvSpPr>
        <p:spPr bwMode="auto">
          <a:xfrm>
            <a:off x="2700338" y="4292600"/>
            <a:ext cx="1008062" cy="576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98" name="Line 22"/>
          <p:cNvSpPr>
            <a:spLocks noChangeShapeType="1"/>
          </p:cNvSpPr>
          <p:nvPr/>
        </p:nvSpPr>
        <p:spPr bwMode="auto">
          <a:xfrm>
            <a:off x="3708400" y="4292600"/>
            <a:ext cx="431800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nimBg="1"/>
      <p:bldP spid="50181" grpId="0" animBg="1"/>
      <p:bldP spid="50182" grpId="0"/>
      <p:bldP spid="50183" grpId="0"/>
      <p:bldP spid="50186" grpId="0" animBg="1"/>
      <p:bldP spid="50187" grpId="0" animBg="1"/>
      <p:bldP spid="50188" grpId="0"/>
      <p:bldP spid="50189" grpId="0"/>
      <p:bldP spid="50191" grpId="0" animBg="1"/>
      <p:bldP spid="50192" grpId="0" animBg="1"/>
      <p:bldP spid="50193" grpId="0" animBg="1"/>
      <p:bldP spid="50194" grpId="0" animBg="1"/>
      <p:bldP spid="50195" grpId="0" animBg="1"/>
      <p:bldP spid="50196" grpId="0" animBg="1"/>
      <p:bldP spid="50197" grpId="0" animBg="1"/>
      <p:bldP spid="5019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mtClean="0"/>
              <a:t>Маніпулювання цінами в короткостроковий період. 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dirty="0" err="1" smtClean="0"/>
              <a:t>Встановлення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рівноваги</a:t>
            </a:r>
            <a:r>
              <a:rPr lang="ru-RU" sz="4000" dirty="0" smtClean="0"/>
              <a:t>  по Вальрасу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V="1">
            <a:off x="2339975" y="2565400"/>
            <a:ext cx="0" cy="3455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2339975" y="6021388"/>
            <a:ext cx="43926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 flipV="1">
            <a:off x="2987675" y="2997200"/>
            <a:ext cx="3097213" cy="2592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3132138" y="3213100"/>
            <a:ext cx="2952750" cy="23764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6156325" y="5084763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D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6156325" y="2420938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S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692275" y="2205038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P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6877050" y="5734050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Q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H="1">
            <a:off x="2339975" y="4292600"/>
            <a:ext cx="2160588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4500563" y="4292600"/>
            <a:ext cx="0" cy="1728788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284663" y="5967413"/>
            <a:ext cx="11509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ahoma" pitchFamily="34" charset="0"/>
              </a:rPr>
              <a:t>Q</a:t>
            </a:r>
            <a:r>
              <a:rPr lang="en-US" sz="4000" baseline="-25000">
                <a:latin typeface="Tahoma" pitchFamily="34" charset="0"/>
              </a:rPr>
              <a:t>o</a:t>
            </a:r>
            <a:endParaRPr lang="ru-RU" sz="4000" baseline="-25000">
              <a:latin typeface="Tahoma" pitchFamily="34" charset="0"/>
            </a:endParaRPr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2339975" y="3644900"/>
            <a:ext cx="295275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2339975" y="4941888"/>
            <a:ext cx="28797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V="1">
            <a:off x="3995738" y="3644900"/>
            <a:ext cx="431800" cy="2889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V="1">
            <a:off x="4211638" y="3644900"/>
            <a:ext cx="647700" cy="4318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4211638" y="4581525"/>
            <a:ext cx="647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3995738" y="4724400"/>
            <a:ext cx="10810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3579813" y="3141663"/>
            <a:ext cx="192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 smtClean="0">
                <a:solidFill>
                  <a:srgbClr val="00FF00"/>
                </a:solidFill>
                <a:latin typeface="Arial" charset="0"/>
              </a:rPr>
              <a:t>надлишок</a:t>
            </a:r>
            <a:endParaRPr lang="ru-RU" sz="2400" dirty="0">
              <a:solidFill>
                <a:srgbClr val="00FF00"/>
              </a:solidFill>
              <a:latin typeface="Arial" charset="0"/>
            </a:endParaRP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3779838" y="5084763"/>
            <a:ext cx="171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latin typeface="Arial" charset="0"/>
              </a:rPr>
              <a:t>Дефіцит</a:t>
            </a:r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>
            <a:off x="4427538" y="36449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4643438" y="44370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1763713" y="328453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Arial" charset="0"/>
              </a:rPr>
              <a:t>Р</a:t>
            </a:r>
            <a:r>
              <a:rPr lang="ru-RU">
                <a:latin typeface="Arial" charset="0"/>
              </a:rPr>
              <a:t> 1</a:t>
            </a:r>
          </a:p>
        </p:txBody>
      </p:sp>
      <p:sp>
        <p:nvSpPr>
          <p:cNvPr id="51226" name="Text Box 26"/>
          <p:cNvSpPr txBox="1">
            <a:spLocks noChangeArrowheads="1"/>
          </p:cNvSpPr>
          <p:nvPr/>
        </p:nvSpPr>
        <p:spPr bwMode="auto">
          <a:xfrm>
            <a:off x="1619250" y="4724400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Arial" charset="0"/>
              </a:rPr>
              <a:t>Р</a:t>
            </a:r>
            <a:r>
              <a:rPr lang="ru-RU">
                <a:latin typeface="Arial" charset="0"/>
              </a:rPr>
              <a:t> 2</a:t>
            </a:r>
          </a:p>
        </p:txBody>
      </p:sp>
      <p:sp>
        <p:nvSpPr>
          <p:cNvPr id="51227" name="Text Box 27"/>
          <p:cNvSpPr txBox="1">
            <a:spLocks noChangeArrowheads="1"/>
          </p:cNvSpPr>
          <p:nvPr/>
        </p:nvSpPr>
        <p:spPr bwMode="auto">
          <a:xfrm>
            <a:off x="1490663" y="4076700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charset="0"/>
              </a:rPr>
              <a:t> </a:t>
            </a:r>
            <a:r>
              <a:rPr lang="ru-RU" sz="2400">
                <a:latin typeface="Arial" charset="0"/>
              </a:rPr>
              <a:t>Р</a:t>
            </a:r>
            <a:r>
              <a:rPr lang="ru-RU">
                <a:latin typeface="Arial" charset="0"/>
              </a:rPr>
              <a:t> Е</a:t>
            </a:r>
          </a:p>
        </p:txBody>
      </p:sp>
      <p:sp>
        <p:nvSpPr>
          <p:cNvPr id="51228" name="Line 28"/>
          <p:cNvSpPr>
            <a:spLocks noChangeShapeType="1"/>
          </p:cNvSpPr>
          <p:nvPr/>
        </p:nvSpPr>
        <p:spPr bwMode="auto">
          <a:xfrm>
            <a:off x="2051050" y="37163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29" name="Line 29"/>
          <p:cNvSpPr>
            <a:spLocks noChangeShapeType="1"/>
          </p:cNvSpPr>
          <p:nvPr/>
        </p:nvSpPr>
        <p:spPr bwMode="auto">
          <a:xfrm flipV="1">
            <a:off x="1979613" y="45815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5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3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500"/>
                            </p:stCondLst>
                            <p:childTnLst>
                              <p:par>
                                <p:cTn id="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5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 animBg="1"/>
      <p:bldP spid="51207" grpId="0" animBg="1"/>
      <p:bldP spid="51208" grpId="0"/>
      <p:bldP spid="51209" grpId="0"/>
      <p:bldP spid="51212" grpId="0" animBg="1"/>
      <p:bldP spid="51213" grpId="0" animBg="1"/>
      <p:bldP spid="51214" grpId="0"/>
      <p:bldP spid="51215" grpId="0" animBg="1"/>
      <p:bldP spid="51216" grpId="0" animBg="1"/>
      <p:bldP spid="51217" grpId="0" animBg="1"/>
      <p:bldP spid="51218" grpId="0" animBg="1"/>
      <p:bldP spid="51219" grpId="0" animBg="1"/>
      <p:bldP spid="51220" grpId="0" animBg="1"/>
      <p:bldP spid="51221" grpId="0"/>
      <p:bldP spid="51222" grpId="0"/>
      <p:bldP spid="51223" grpId="0" animBg="1"/>
      <p:bldP spid="51224" grpId="0" animBg="1"/>
      <p:bldP spid="51225" grpId="0"/>
      <p:bldP spid="51226" grpId="0"/>
      <p:bldP spid="51227" grpId="0"/>
      <p:bldP spid="51228" grpId="0" animBg="1"/>
      <p:bldP spid="512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dirty="0" err="1" smtClean="0"/>
              <a:t>Маніпулювання</a:t>
            </a:r>
            <a:r>
              <a:rPr lang="ru-RU" dirty="0" smtClean="0"/>
              <a:t> об</a:t>
            </a:r>
            <a:r>
              <a:rPr lang="en-US" dirty="0" smtClean="0"/>
              <a:t>’</a:t>
            </a:r>
            <a:r>
              <a:rPr lang="uk-UA" dirty="0" smtClean="0"/>
              <a:t>є</a:t>
            </a:r>
            <a:r>
              <a:rPr lang="ru-RU" dirty="0" err="1" smtClean="0"/>
              <a:t>мами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в </a:t>
            </a:r>
            <a:r>
              <a:rPr lang="ru-RU" dirty="0" err="1" smtClean="0"/>
              <a:t>довгостроковий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.</a:t>
            </a:r>
            <a:endParaRPr lang="en-US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000" dirty="0" smtClean="0"/>
              <a:t>(</a:t>
            </a:r>
            <a:r>
              <a:rPr lang="ru-RU" sz="2000" dirty="0" err="1" smtClean="0"/>
              <a:t>поки</a:t>
            </a:r>
            <a:r>
              <a:rPr lang="ru-RU" sz="2000" dirty="0" smtClean="0"/>
              <a:t> </a:t>
            </a:r>
            <a:r>
              <a:rPr lang="en-US" sz="2000" dirty="0" smtClean="0"/>
              <a:t>PD &gt; PS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en-US" sz="2000" dirty="0" smtClean="0"/>
              <a:t>PS &gt; PD)</a:t>
            </a:r>
            <a:endParaRPr lang="ru-RU" sz="2000" dirty="0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112553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dirty="0" err="1" smtClean="0"/>
              <a:t>Встановлення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рівноваги</a:t>
            </a:r>
            <a:r>
              <a:rPr lang="ru-RU" sz="3600" dirty="0" smtClean="0"/>
              <a:t> за </a:t>
            </a:r>
            <a:br>
              <a:rPr lang="ru-RU" sz="3600" dirty="0" smtClean="0"/>
            </a:br>
            <a:r>
              <a:rPr lang="ru-RU" sz="3600" dirty="0" smtClean="0"/>
              <a:t>А. Маршаллом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2339975" y="2205038"/>
            <a:ext cx="0" cy="381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339975" y="6021388"/>
            <a:ext cx="43926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 flipV="1">
            <a:off x="2339975" y="2997200"/>
            <a:ext cx="3744913" cy="30241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>
            <a:off x="2339975" y="2636838"/>
            <a:ext cx="3744913" cy="2952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6156325" y="5157788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D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6084888" y="2492375"/>
            <a:ext cx="792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S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692275" y="2205038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P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877050" y="5734050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Q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>
            <a:off x="2339975" y="4292600"/>
            <a:ext cx="2160588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>
            <a:off x="4500563" y="4292600"/>
            <a:ext cx="0" cy="1728788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1476375" y="3860800"/>
            <a:ext cx="9350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ahoma" pitchFamily="34" charset="0"/>
              </a:rPr>
              <a:t>P</a:t>
            </a:r>
            <a:r>
              <a:rPr lang="en-US" sz="4000" baseline="-25000">
                <a:latin typeface="Tahoma" pitchFamily="34" charset="0"/>
              </a:rPr>
              <a:t>o</a:t>
            </a:r>
            <a:endParaRPr lang="ru-RU" sz="4000" baseline="-25000">
              <a:latin typeface="Tahoma" pitchFamily="34" charset="0"/>
            </a:endParaRP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4284663" y="5967413"/>
            <a:ext cx="11509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Tahoma" pitchFamily="34" charset="0"/>
              </a:rPr>
              <a:t>Q</a:t>
            </a:r>
            <a:r>
              <a:rPr lang="en-US" sz="4000" baseline="-25000">
                <a:latin typeface="Tahoma" pitchFamily="34" charset="0"/>
              </a:rPr>
              <a:t>o</a:t>
            </a:r>
            <a:endParaRPr lang="ru-RU" sz="4000" baseline="-25000">
              <a:latin typeface="Tahoma" pitchFamily="34" charset="0"/>
            </a:endParaRPr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2339975" y="4797425"/>
            <a:ext cx="27368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V="1">
            <a:off x="3851275" y="3789363"/>
            <a:ext cx="0" cy="22320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 flipH="1">
            <a:off x="1547813" y="4724400"/>
            <a:ext cx="86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Arial" charset="0"/>
              </a:rPr>
              <a:t>Р</a:t>
            </a:r>
            <a:r>
              <a:rPr lang="en-US" sz="2000">
                <a:latin typeface="Arial" charset="0"/>
              </a:rPr>
              <a:t>S</a:t>
            </a:r>
            <a:endParaRPr lang="ru-RU" sz="2000" b="1">
              <a:latin typeface="Arial" charset="0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 flipH="1">
            <a:off x="2339975" y="3789363"/>
            <a:ext cx="15113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1563688" y="3500438"/>
            <a:ext cx="704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Arial" charset="0"/>
              </a:rPr>
              <a:t>Р</a:t>
            </a:r>
            <a:r>
              <a:rPr lang="en-US">
                <a:latin typeface="Arial" charset="0"/>
              </a:rPr>
              <a:t> D</a:t>
            </a:r>
            <a:endParaRPr lang="ru-RU">
              <a:latin typeface="Arial" charset="0"/>
            </a:endParaRP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3924300" y="61658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3276600" y="6021388"/>
            <a:ext cx="790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Q </a:t>
            </a:r>
            <a:r>
              <a:rPr lang="en-US" sz="2000">
                <a:latin typeface="Arial" charset="0"/>
              </a:rPr>
              <a:t>1</a:t>
            </a:r>
            <a:endParaRPr lang="ru-RU" sz="2000">
              <a:latin typeface="Arial" charset="0"/>
            </a:endParaRP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animBg="1"/>
      <p:bldP spid="52231" grpId="0" animBg="1"/>
      <p:bldP spid="52232" grpId="0"/>
      <p:bldP spid="52233" grpId="0"/>
      <p:bldP spid="52236" grpId="0" animBg="1"/>
      <p:bldP spid="52237" grpId="0" animBg="1"/>
      <p:bldP spid="52238" grpId="0"/>
      <p:bldP spid="52239" grpId="0"/>
      <p:bldP spid="52240" grpId="0" animBg="1"/>
      <p:bldP spid="52241" grpId="0" animBg="1"/>
      <p:bldP spid="52242" grpId="0"/>
      <p:bldP spid="52243" grpId="0" animBg="1"/>
      <p:bldP spid="52244" grpId="0"/>
      <p:bldP spid="52245" grpId="0" animBg="1"/>
      <p:bldP spid="522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</a:t>
            </a:r>
            <a:endParaRPr lang="ru-RU" smtClean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Павутиноподібна  модель</a:t>
            </a:r>
            <a:br>
              <a:rPr lang="ru-RU" sz="4000" smtClean="0"/>
            </a:br>
            <a:r>
              <a:rPr lang="ru-RU" sz="4000" smtClean="0"/>
              <a:t>рівноваги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900113" y="2133600"/>
            <a:ext cx="0" cy="3671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900113" y="5805488"/>
            <a:ext cx="360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1187450" y="2924175"/>
            <a:ext cx="2808288" cy="2665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V="1">
            <a:off x="1331913" y="2708275"/>
            <a:ext cx="2087562" cy="2808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1476375" y="3213100"/>
            <a:ext cx="15827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059113" y="3213100"/>
            <a:ext cx="0" cy="14398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1979613" y="4652963"/>
            <a:ext cx="10080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V="1">
            <a:off x="1979613" y="3716338"/>
            <a:ext cx="0" cy="9366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2051050" y="3716338"/>
            <a:ext cx="5762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2627313" y="3789363"/>
            <a:ext cx="0" cy="5032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2268538" y="4292600"/>
            <a:ext cx="358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V="1">
            <a:off x="2268538" y="4005263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4298950" y="2338388"/>
            <a:ext cx="48450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Arial" charset="0"/>
              </a:rPr>
              <a:t>Стійка рівновага – якщо кут нахилу кривої пропозиції  </a:t>
            </a:r>
            <a:r>
              <a:rPr lang="en-US" sz="2400">
                <a:latin typeface="Arial" charset="0"/>
              </a:rPr>
              <a:t>S</a:t>
            </a:r>
            <a:r>
              <a:rPr lang="ru-RU" sz="2400">
                <a:latin typeface="Arial" charset="0"/>
              </a:rPr>
              <a:t> більший кута нахилу кривої попиту.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4067175" y="52292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D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3492500" y="2636838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S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4572000" y="573405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Q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539750" y="19891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P</a:t>
            </a:r>
            <a:endParaRPr lang="ru-RU" sz="2400">
              <a:latin typeface="Tahoma" pitchFamily="34" charset="0"/>
            </a:endParaRP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2" grpId="0" animBg="1"/>
      <p:bldP spid="57353" grpId="0" animBg="1"/>
      <p:bldP spid="57354" grpId="0" animBg="1"/>
      <p:bldP spid="57355" grpId="0" animBg="1"/>
      <p:bldP spid="57356" grpId="0" animBg="1"/>
      <p:bldP spid="57357" grpId="0" animBg="1"/>
      <p:bldP spid="57358" grpId="0" animBg="1"/>
      <p:bldP spid="5735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60563"/>
            <a:ext cx="8686800" cy="48974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</a:t>
            </a:r>
            <a:endParaRPr lang="ru-RU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44450"/>
            <a:ext cx="9072563" cy="15843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Павутиноподібна  модель з рівномірним відхиленням від рівноваги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900113" y="2492375"/>
            <a:ext cx="0" cy="381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900113" y="6308725"/>
            <a:ext cx="38877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1331913" y="3429000"/>
            <a:ext cx="2808287" cy="2447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V="1">
            <a:off x="1331913" y="3357563"/>
            <a:ext cx="2808287" cy="2592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1979613" y="3933825"/>
            <a:ext cx="15128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492500" y="3933825"/>
            <a:ext cx="0" cy="13668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1979613" y="5300663"/>
            <a:ext cx="15128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V="1">
            <a:off x="1979613" y="3933825"/>
            <a:ext cx="0" cy="13668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2700338" y="2492375"/>
            <a:ext cx="546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Arial" charset="0"/>
              </a:rPr>
              <a:t>Постійний характер коливань.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11163" y="2492375"/>
            <a:ext cx="560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P</a:t>
            </a:r>
            <a:endParaRPr lang="ru-RU" sz="2400">
              <a:latin typeface="Arial" charset="0"/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4730750" y="6308725"/>
            <a:ext cx="633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Q</a:t>
            </a:r>
            <a:endParaRPr lang="ru-RU" sz="2400">
              <a:latin typeface="Arial" charset="0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4356100" y="573405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D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3995738" y="34290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S</a:t>
            </a:r>
            <a:endParaRPr lang="ru-RU" sz="2400">
              <a:latin typeface="Tahoma" pitchFamily="34" charset="0"/>
            </a:endParaRP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 animBg="1"/>
      <p:bldP spid="53257" grpId="0" animBg="1"/>
      <p:bldP spid="53258" grpId="0" animBg="1"/>
      <p:bldP spid="532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2195736" y="5013176"/>
            <a:ext cx="6696744" cy="136815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2267744" y="3429000"/>
            <a:ext cx="6696744" cy="136815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2339753" y="1700808"/>
            <a:ext cx="6804248" cy="136815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468544" cy="4968875"/>
            <a:chOff x="158" y="255"/>
            <a:chExt cx="5262" cy="3130"/>
          </a:xfrm>
        </p:grpSpPr>
        <p:pic>
          <p:nvPicPr>
            <p:cNvPr id="13327" name="Picture 6" descr="SUPER04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158" y="255"/>
              <a:ext cx="1361" cy="3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338" y="255"/>
              <a:ext cx="4082" cy="499"/>
              <a:chOff x="1338" y="255"/>
              <a:chExt cx="4082" cy="499"/>
            </a:xfrm>
          </p:grpSpPr>
          <p:sp>
            <p:nvSpPr>
              <p:cNvPr id="13329" name="AutoShape 8"/>
              <p:cNvSpPr>
                <a:spLocks noChangeArrowheads="1"/>
              </p:cNvSpPr>
              <p:nvPr/>
            </p:nvSpPr>
            <p:spPr bwMode="auto">
              <a:xfrm>
                <a:off x="1338" y="255"/>
                <a:ext cx="4082" cy="499"/>
              </a:xfrm>
              <a:prstGeom prst="wedgeRoundRectCallout">
                <a:avLst>
                  <a:gd name="adj1" fmla="val -49120"/>
                  <a:gd name="adj2" fmla="val 142384"/>
                  <a:gd name="adj3" fmla="val 16667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rgbClr val="00FFFF"/>
                  </a:gs>
                </a:gsLst>
                <a:path path="rect">
                  <a:fillToRect r="100000" b="10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ru-RU" sz="1800"/>
              </a:p>
            </p:txBody>
          </p:sp>
          <p:sp>
            <p:nvSpPr>
              <p:cNvPr id="13330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1429" y="346"/>
                <a:ext cx="3922" cy="36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kern="10" dirty="0">
                    <a:ln w="9525">
                      <a:noFill/>
                      <a:round/>
                      <a:headEnd/>
                      <a:tailEnd/>
                    </a:ln>
                    <a:solidFill>
                      <a:srgbClr val="FF9900"/>
                    </a:solidFill>
                    <a:effectLst>
                      <a:outerShdw dist="35921" dir="2700000" algn="ctr" rotWithShape="0">
                        <a:srgbClr val="C0C0C0">
                          <a:alpha val="79999"/>
                        </a:srgbClr>
                      </a:outerShdw>
                    </a:effectLst>
                    <a:latin typeface="Impact"/>
                  </a:rPr>
                  <a:t>Сьогодні на </a:t>
                </a:r>
                <a:r>
                  <a:rPr lang="ru-RU" sz="3600" kern="10" dirty="0" err="1" smtClean="0">
                    <a:ln w="9525">
                      <a:noFill/>
                      <a:round/>
                      <a:headEnd/>
                      <a:tailEnd/>
                    </a:ln>
                    <a:solidFill>
                      <a:srgbClr val="FF9900"/>
                    </a:solidFill>
                    <a:effectLst>
                      <a:outerShdw dist="35921" dir="2700000" algn="ctr" rotWithShape="0">
                        <a:srgbClr val="C0C0C0">
                          <a:alpha val="79999"/>
                        </a:srgbClr>
                      </a:outerShdw>
                    </a:effectLst>
                    <a:latin typeface="Impact"/>
                  </a:rPr>
                  <a:t>уроці</a:t>
                </a:r>
                <a:r>
                  <a:rPr lang="ru-RU" sz="3600" kern="10" dirty="0" smtClean="0">
                    <a:ln w="9525">
                      <a:noFill/>
                      <a:round/>
                      <a:headEnd/>
                      <a:tailEnd/>
                    </a:ln>
                    <a:solidFill>
                      <a:srgbClr val="FF9900"/>
                    </a:solidFill>
                    <a:effectLst>
                      <a:outerShdw dist="35921" dir="2700000" algn="ctr" rotWithShape="0">
                        <a:srgbClr val="C0C0C0">
                          <a:alpha val="79999"/>
                        </a:srgbClr>
                      </a:outerShdw>
                    </a:effectLst>
                    <a:latin typeface="Impact"/>
                  </a:rPr>
                  <a:t> , </a:t>
                </a:r>
                <a:r>
                  <a:rPr lang="ru-RU" sz="3600" kern="10" dirty="0" err="1" smtClean="0">
                    <a:ln w="9525">
                      <a:noFill/>
                      <a:round/>
                      <a:headEnd/>
                      <a:tailEnd/>
                    </a:ln>
                    <a:solidFill>
                      <a:srgbClr val="FF9900"/>
                    </a:solidFill>
                    <a:effectLst>
                      <a:outerShdw dist="35921" dir="2700000" algn="ctr" rotWithShape="0">
                        <a:srgbClr val="C0C0C0">
                          <a:alpha val="79999"/>
                        </a:srgbClr>
                      </a:outerShdw>
                    </a:effectLst>
                    <a:latin typeface="Impact"/>
                  </a:rPr>
                  <a:t>ви</a:t>
                </a:r>
                <a:r>
                  <a:rPr lang="ru-RU" sz="3600" kern="10" dirty="0" smtClean="0">
                    <a:ln w="9525">
                      <a:noFill/>
                      <a:round/>
                      <a:headEnd/>
                      <a:tailEnd/>
                    </a:ln>
                    <a:solidFill>
                      <a:srgbClr val="FF9900"/>
                    </a:solidFill>
                    <a:effectLst>
                      <a:outerShdw dist="35921" dir="2700000" algn="ctr" rotWithShape="0">
                        <a:srgbClr val="C0C0C0">
                          <a:alpha val="79999"/>
                        </a:srgbClr>
                      </a:outerShdw>
                    </a:effectLst>
                    <a:latin typeface="Impact"/>
                  </a:rPr>
                  <a:t> </a:t>
                </a:r>
                <a:r>
                  <a:rPr lang="ru-RU" sz="3600" kern="10" dirty="0" err="1" smtClean="0">
                    <a:ln w="9525">
                      <a:noFill/>
                      <a:round/>
                      <a:headEnd/>
                      <a:tailEnd/>
                    </a:ln>
                    <a:solidFill>
                      <a:srgbClr val="FF9900"/>
                    </a:solidFill>
                    <a:effectLst>
                      <a:outerShdw dist="35921" dir="2700000" algn="ctr" rotWithShape="0">
                        <a:srgbClr val="C0C0C0">
                          <a:alpha val="79999"/>
                        </a:srgbClr>
                      </a:outerShdw>
                    </a:effectLst>
                    <a:latin typeface="Impact"/>
                  </a:rPr>
                  <a:t>дізнаєтесь</a:t>
                </a:r>
                <a:r>
                  <a:rPr lang="ru-RU" sz="3600" kern="10" dirty="0" smtClean="0">
                    <a:ln w="9525">
                      <a:noFill/>
                      <a:round/>
                      <a:headEnd/>
                      <a:tailEnd/>
                    </a:ln>
                    <a:solidFill>
                      <a:srgbClr val="FF9900"/>
                    </a:solidFill>
                    <a:effectLst>
                      <a:outerShdw dist="35921" dir="2700000" algn="ctr" rotWithShape="0">
                        <a:srgbClr val="C0C0C0">
                          <a:alpha val="79999"/>
                        </a:srgbClr>
                      </a:outerShdw>
                    </a:effectLst>
                    <a:latin typeface="Impact"/>
                  </a:rPr>
                  <a:t>:</a:t>
                </a:r>
                <a:endParaRPr lang="ru-RU" sz="3600" kern="10" dirty="0">
                  <a:ln w="9525">
                    <a:noFill/>
                    <a:round/>
                    <a:headEnd/>
                    <a:tailEnd/>
                  </a:ln>
                  <a:solidFill>
                    <a:srgbClr val="FF9900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Impact"/>
                </a:endParaRPr>
              </a:p>
            </p:txBody>
          </p:sp>
        </p:grpSp>
      </p:grpSp>
      <p:sp>
        <p:nvSpPr>
          <p:cNvPr id="13318" name="WordArt 10"/>
          <p:cNvSpPr>
            <a:spLocks noChangeArrowheads="1" noChangeShapeType="1" noTextEdit="1"/>
          </p:cNvSpPr>
          <p:nvPr/>
        </p:nvSpPr>
        <p:spPr bwMode="auto">
          <a:xfrm>
            <a:off x="2267744" y="1916832"/>
            <a:ext cx="6876256" cy="108150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Як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діє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механізм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пропозиції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на</a:t>
            </a:r>
          </a:p>
          <a:p>
            <a:pPr algn="ctr"/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конкретному ринку  будь-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якого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товару.</a:t>
            </a:r>
            <a:endParaRPr lang="ru-RU" sz="32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" name="WordArt 10"/>
          <p:cNvSpPr>
            <a:spLocks noChangeArrowheads="1" noChangeShapeType="1" noTextEdit="1"/>
          </p:cNvSpPr>
          <p:nvPr/>
        </p:nvSpPr>
        <p:spPr bwMode="auto">
          <a:xfrm>
            <a:off x="2267744" y="3645024"/>
            <a:ext cx="6588224" cy="10095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Як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пояснити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позитивний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нахил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кривої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пропозиції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.</a:t>
            </a:r>
            <a:endParaRPr lang="ru-RU" sz="32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1" name="WordArt 10"/>
          <p:cNvSpPr>
            <a:spLocks noChangeArrowheads="1" noChangeShapeType="1" noTextEdit="1"/>
          </p:cNvSpPr>
          <p:nvPr/>
        </p:nvSpPr>
        <p:spPr bwMode="auto">
          <a:xfrm>
            <a:off x="2267744" y="5229200"/>
            <a:ext cx="6588224" cy="93749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Які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чинники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змінюють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пропозицію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тих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або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інших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2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товарів</a:t>
            </a:r>
            <a:r>
              <a:rPr lang="ru-RU" sz="32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  <a:endParaRPr lang="ru-RU" sz="32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</a:t>
            </a:r>
            <a:endParaRPr lang="ru-RU" smtClean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Павутиноподібна  модель</a:t>
            </a:r>
            <a:br>
              <a:rPr lang="ru-RU" sz="4000" smtClean="0"/>
            </a:br>
            <a:r>
              <a:rPr lang="ru-RU" sz="4000" smtClean="0"/>
              <a:t>рівноваги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V="1">
            <a:off x="900113" y="2133600"/>
            <a:ext cx="0" cy="3671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900113" y="5805488"/>
            <a:ext cx="360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1187450" y="2924175"/>
            <a:ext cx="2808288" cy="2665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V="1">
            <a:off x="1331913" y="2708275"/>
            <a:ext cx="2087562" cy="2808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>
            <a:off x="1476375" y="3213100"/>
            <a:ext cx="15827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059113" y="3213100"/>
            <a:ext cx="0" cy="14398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1979613" y="4652963"/>
            <a:ext cx="10080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V="1">
            <a:off x="1979613" y="3716338"/>
            <a:ext cx="0" cy="9366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2051050" y="3716338"/>
            <a:ext cx="5762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2627313" y="3789363"/>
            <a:ext cx="0" cy="5032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2268538" y="4292600"/>
            <a:ext cx="358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V="1">
            <a:off x="2268538" y="4005263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4298950" y="2338388"/>
            <a:ext cx="48450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Arial" charset="0"/>
              </a:rPr>
              <a:t>Стійка рівновага – якщо кут нахилу кривої пропозиції  </a:t>
            </a:r>
            <a:r>
              <a:rPr lang="en-US" sz="2400">
                <a:latin typeface="Arial" charset="0"/>
              </a:rPr>
              <a:t>S</a:t>
            </a:r>
            <a:r>
              <a:rPr lang="ru-RU" sz="2400">
                <a:latin typeface="Arial" charset="0"/>
              </a:rPr>
              <a:t> більший кута нахилу кривої попиту.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4067175" y="52292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D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3492500" y="2636838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S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4572000" y="573405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Q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539750" y="19891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P</a:t>
            </a:r>
            <a:endParaRPr lang="ru-RU" sz="2400">
              <a:latin typeface="Tahoma" pitchFamily="34" charset="0"/>
            </a:endParaRP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6" grpId="0" animBg="1"/>
      <p:bldP spid="58377" grpId="0" animBg="1"/>
      <p:bldP spid="58378" grpId="0" animBg="1"/>
      <p:bldP spid="58379" grpId="0" animBg="1"/>
      <p:bldP spid="58380" grpId="0" animBg="1"/>
      <p:bldP spid="58381" grpId="0" animBg="1"/>
      <p:bldP spid="58382" grpId="0" animBg="1"/>
      <p:bldP spid="5838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997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</a:t>
            </a:r>
            <a:endParaRPr lang="ru-RU" smtClean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Павутиноподібна модель встановлення рівноваги 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V="1">
            <a:off x="827088" y="2205038"/>
            <a:ext cx="0" cy="3673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V="1">
            <a:off x="827088" y="5876925"/>
            <a:ext cx="3673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71550" y="2565400"/>
            <a:ext cx="2232025" cy="3095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V="1">
            <a:off x="1042988" y="2781300"/>
            <a:ext cx="3024187" cy="2735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1763713" y="3644900"/>
            <a:ext cx="13684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059113" y="3644900"/>
            <a:ext cx="0" cy="18002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 flipH="1">
            <a:off x="1116013" y="5445125"/>
            <a:ext cx="18716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 flipV="1">
            <a:off x="1116013" y="2708275"/>
            <a:ext cx="0" cy="27368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1114425" y="2708275"/>
            <a:ext cx="30972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284663" y="1773238"/>
            <a:ext cx="4859337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Arial" charset="0"/>
              </a:rPr>
              <a:t>Нестійка рівновага.</a:t>
            </a:r>
          </a:p>
          <a:p>
            <a:pPr algn="ctr">
              <a:spcBef>
                <a:spcPct val="50000"/>
              </a:spcBef>
            </a:pPr>
            <a:endParaRPr lang="ru-RU" sz="2400">
              <a:latin typeface="Arial" charset="0"/>
            </a:endParaRP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79388" y="2060575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P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500563" y="59499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Q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3276600" y="530066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D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924300" y="292417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S</a:t>
            </a:r>
            <a:endParaRPr lang="ru-RU" sz="2400">
              <a:latin typeface="Tahoma" pitchFamily="34" charset="0"/>
            </a:endParaRP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animBg="1"/>
      <p:bldP spid="60425" grpId="0" animBg="1"/>
      <p:bldP spid="60426" grpId="0" animBg="1"/>
      <p:bldP spid="60427" grpId="0" animBg="1"/>
      <p:bldP spid="6042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</a:t>
            </a:r>
            <a:endParaRPr lang="ru-RU" smtClean="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Павутиноподібна  модель</a:t>
            </a:r>
            <a:br>
              <a:rPr lang="ru-RU" sz="4000" smtClean="0"/>
            </a:br>
            <a:r>
              <a:rPr lang="ru-RU" sz="4000" smtClean="0"/>
              <a:t>рівноваги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V="1">
            <a:off x="900113" y="2133600"/>
            <a:ext cx="0" cy="3671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900113" y="5805488"/>
            <a:ext cx="360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1187450" y="2924175"/>
            <a:ext cx="2808288" cy="2665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 flipV="1">
            <a:off x="1331913" y="2708275"/>
            <a:ext cx="2087562" cy="2808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1476375" y="3213100"/>
            <a:ext cx="15827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059113" y="3213100"/>
            <a:ext cx="0" cy="14398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 flipH="1">
            <a:off x="1979613" y="4652963"/>
            <a:ext cx="10080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 flipV="1">
            <a:off x="1979613" y="3716338"/>
            <a:ext cx="0" cy="9366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2051050" y="3716338"/>
            <a:ext cx="5762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2627313" y="3789363"/>
            <a:ext cx="0" cy="5032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 flipH="1">
            <a:off x="2268538" y="4292600"/>
            <a:ext cx="358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 flipV="1">
            <a:off x="2268538" y="4005263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4298950" y="2338388"/>
            <a:ext cx="48450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Arial" charset="0"/>
              </a:rPr>
              <a:t>Стійка рівновага – якщо кут нахилу кривої пропозиції  </a:t>
            </a:r>
            <a:r>
              <a:rPr lang="en-US" sz="2400">
                <a:latin typeface="Arial" charset="0"/>
              </a:rPr>
              <a:t>S</a:t>
            </a:r>
            <a:r>
              <a:rPr lang="ru-RU" sz="2400">
                <a:latin typeface="Arial" charset="0"/>
              </a:rPr>
              <a:t> більший кута нахилу кривої попиту.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4067175" y="52292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D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3492500" y="2636838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S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4572000" y="573405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Q</a:t>
            </a:r>
            <a:endParaRPr lang="ru-RU" sz="2400">
              <a:latin typeface="Tahoma" pitchFamily="34" charset="0"/>
            </a:endParaRP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539750" y="19891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pitchFamily="34" charset="0"/>
              </a:rPr>
              <a:t>P</a:t>
            </a:r>
            <a:endParaRPr lang="ru-RU" sz="2400">
              <a:latin typeface="Tahoma" pitchFamily="34" charset="0"/>
            </a:endParaRP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0" grpId="0" animBg="1"/>
      <p:bldP spid="59401" grpId="0" animBg="1"/>
      <p:bldP spid="59402" grpId="0" animBg="1"/>
      <p:bldP spid="59403" grpId="0" animBg="1"/>
      <p:bldP spid="59404" grpId="0" animBg="1"/>
      <p:bldP spid="59405" grpId="0" animBg="1"/>
      <p:bldP spid="59406" grpId="0" animBg="1"/>
      <p:bldP spid="5940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</a:t>
            </a:r>
            <a:endParaRPr lang="ru-RU" smtClean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dirty="0" err="1" smtClean="0"/>
              <a:t>Стійка</a:t>
            </a:r>
            <a:r>
              <a:rPr lang="ru-RU" sz="4000" dirty="0" smtClean="0"/>
              <a:t> </a:t>
            </a:r>
            <a:r>
              <a:rPr lang="ru-RU" sz="4000" dirty="0" err="1" smtClean="0"/>
              <a:t>рівновага</a:t>
            </a:r>
            <a:r>
              <a:rPr lang="ru-RU" sz="4000" dirty="0" smtClean="0"/>
              <a:t> (</a:t>
            </a:r>
            <a:r>
              <a:rPr lang="ru-RU" sz="4000" dirty="0" err="1" smtClean="0"/>
              <a:t>затухаючі</a:t>
            </a:r>
            <a:r>
              <a:rPr lang="ru-RU" sz="4000" dirty="0" smtClean="0"/>
              <a:t> </a:t>
            </a:r>
            <a:r>
              <a:rPr lang="ru-RU" sz="4000" dirty="0" err="1" smtClean="0"/>
              <a:t>коливання</a:t>
            </a:r>
            <a:r>
              <a:rPr lang="ru-RU" sz="4000" dirty="0" smtClean="0"/>
              <a:t>)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V="1">
            <a:off x="827088" y="2205038"/>
            <a:ext cx="73025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827088" y="5805488"/>
            <a:ext cx="3673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V="1">
            <a:off x="900113" y="3933825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V="1">
            <a:off x="827088" y="4005263"/>
            <a:ext cx="3889375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900113" y="2420938"/>
            <a:ext cx="3887787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49" name="Freeform 9"/>
          <p:cNvSpPr>
            <a:spLocks/>
          </p:cNvSpPr>
          <p:nvPr/>
        </p:nvSpPr>
        <p:spPr bwMode="auto">
          <a:xfrm>
            <a:off x="900113" y="2228850"/>
            <a:ext cx="3527425" cy="3000375"/>
          </a:xfrm>
          <a:custGeom>
            <a:avLst/>
            <a:gdLst>
              <a:gd name="T0" fmla="*/ 0 w 2222"/>
              <a:gd name="T1" fmla="*/ 438 h 1890"/>
              <a:gd name="T2" fmla="*/ 90 w 2222"/>
              <a:gd name="T3" fmla="*/ 257 h 1890"/>
              <a:gd name="T4" fmla="*/ 272 w 2222"/>
              <a:gd name="T5" fmla="*/ 212 h 1890"/>
              <a:gd name="T6" fmla="*/ 363 w 2222"/>
              <a:gd name="T7" fmla="*/ 1527 h 1890"/>
              <a:gd name="T8" fmla="*/ 499 w 2222"/>
              <a:gd name="T9" fmla="*/ 1754 h 1890"/>
              <a:gd name="T10" fmla="*/ 725 w 2222"/>
              <a:gd name="T11" fmla="*/ 711 h 1890"/>
              <a:gd name="T12" fmla="*/ 952 w 2222"/>
              <a:gd name="T13" fmla="*/ 529 h 1890"/>
              <a:gd name="T14" fmla="*/ 1043 w 2222"/>
              <a:gd name="T15" fmla="*/ 1074 h 1890"/>
              <a:gd name="T16" fmla="*/ 1088 w 2222"/>
              <a:gd name="T17" fmla="*/ 1436 h 1890"/>
              <a:gd name="T18" fmla="*/ 1224 w 2222"/>
              <a:gd name="T19" fmla="*/ 1482 h 1890"/>
              <a:gd name="T20" fmla="*/ 1406 w 2222"/>
              <a:gd name="T21" fmla="*/ 756 h 1890"/>
              <a:gd name="T22" fmla="*/ 1542 w 2222"/>
              <a:gd name="T23" fmla="*/ 801 h 1890"/>
              <a:gd name="T24" fmla="*/ 1633 w 2222"/>
              <a:gd name="T25" fmla="*/ 1346 h 1890"/>
              <a:gd name="T26" fmla="*/ 1905 w 2222"/>
              <a:gd name="T27" fmla="*/ 892 h 1890"/>
              <a:gd name="T28" fmla="*/ 2041 w 2222"/>
              <a:gd name="T29" fmla="*/ 1255 h 1890"/>
              <a:gd name="T30" fmla="*/ 2222 w 2222"/>
              <a:gd name="T31" fmla="*/ 1028 h 189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222"/>
              <a:gd name="T49" fmla="*/ 0 h 1890"/>
              <a:gd name="T50" fmla="*/ 2222 w 2222"/>
              <a:gd name="T51" fmla="*/ 1890 h 189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222" h="1890">
                <a:moveTo>
                  <a:pt x="0" y="438"/>
                </a:moveTo>
                <a:cubicBezTo>
                  <a:pt x="22" y="366"/>
                  <a:pt x="45" y="295"/>
                  <a:pt x="90" y="257"/>
                </a:cubicBezTo>
                <a:cubicBezTo>
                  <a:pt x="135" y="219"/>
                  <a:pt x="227" y="0"/>
                  <a:pt x="272" y="212"/>
                </a:cubicBezTo>
                <a:cubicBezTo>
                  <a:pt x="317" y="424"/>
                  <a:pt x="325" y="1270"/>
                  <a:pt x="363" y="1527"/>
                </a:cubicBezTo>
                <a:cubicBezTo>
                  <a:pt x="401" y="1784"/>
                  <a:pt x="439" y="1890"/>
                  <a:pt x="499" y="1754"/>
                </a:cubicBezTo>
                <a:cubicBezTo>
                  <a:pt x="559" y="1618"/>
                  <a:pt x="650" y="915"/>
                  <a:pt x="725" y="711"/>
                </a:cubicBezTo>
                <a:cubicBezTo>
                  <a:pt x="800" y="507"/>
                  <a:pt x="899" y="469"/>
                  <a:pt x="952" y="529"/>
                </a:cubicBezTo>
                <a:cubicBezTo>
                  <a:pt x="1005" y="589"/>
                  <a:pt x="1020" y="923"/>
                  <a:pt x="1043" y="1074"/>
                </a:cubicBezTo>
                <a:cubicBezTo>
                  <a:pt x="1066" y="1225"/>
                  <a:pt x="1058" y="1368"/>
                  <a:pt x="1088" y="1436"/>
                </a:cubicBezTo>
                <a:cubicBezTo>
                  <a:pt x="1118" y="1504"/>
                  <a:pt x="1171" y="1595"/>
                  <a:pt x="1224" y="1482"/>
                </a:cubicBezTo>
                <a:cubicBezTo>
                  <a:pt x="1277" y="1369"/>
                  <a:pt x="1353" y="869"/>
                  <a:pt x="1406" y="756"/>
                </a:cubicBezTo>
                <a:cubicBezTo>
                  <a:pt x="1459" y="643"/>
                  <a:pt x="1504" y="703"/>
                  <a:pt x="1542" y="801"/>
                </a:cubicBezTo>
                <a:cubicBezTo>
                  <a:pt x="1580" y="899"/>
                  <a:pt x="1573" y="1331"/>
                  <a:pt x="1633" y="1346"/>
                </a:cubicBezTo>
                <a:cubicBezTo>
                  <a:pt x="1693" y="1361"/>
                  <a:pt x="1837" y="907"/>
                  <a:pt x="1905" y="892"/>
                </a:cubicBezTo>
                <a:cubicBezTo>
                  <a:pt x="1973" y="877"/>
                  <a:pt x="1988" y="1232"/>
                  <a:pt x="2041" y="1255"/>
                </a:cubicBezTo>
                <a:cubicBezTo>
                  <a:pt x="2094" y="1278"/>
                  <a:pt x="2192" y="1066"/>
                  <a:pt x="2222" y="1028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11163" y="22050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P</a:t>
            </a:r>
            <a:endParaRPr lang="ru-RU" sz="2400">
              <a:latin typeface="Arial" charset="0"/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4514850" y="5805488"/>
            <a:ext cx="633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Q</a:t>
            </a:r>
            <a:endParaRPr lang="ru-RU" sz="2400">
              <a:latin typeface="Arial" charset="0"/>
            </a:endParaRP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</a:t>
            </a:r>
            <a:endParaRPr lang="ru-RU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Нестійка рівновага</a:t>
            </a:r>
            <a:br>
              <a:rPr lang="ru-RU" sz="4000" smtClean="0"/>
            </a:br>
            <a:r>
              <a:rPr lang="ru-RU" sz="4000" smtClean="0"/>
              <a:t>(взривні коливання)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V="1">
            <a:off x="1042988" y="2133600"/>
            <a:ext cx="0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1042988" y="5734050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1042988" y="3573463"/>
            <a:ext cx="374491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V="1">
            <a:off x="1042988" y="1773238"/>
            <a:ext cx="360045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1042988" y="3573463"/>
            <a:ext cx="3673475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473" name="Freeform 9"/>
          <p:cNvSpPr>
            <a:spLocks/>
          </p:cNvSpPr>
          <p:nvPr/>
        </p:nvSpPr>
        <p:spPr bwMode="auto">
          <a:xfrm>
            <a:off x="1116013" y="1773238"/>
            <a:ext cx="3960812" cy="3192462"/>
          </a:xfrm>
          <a:custGeom>
            <a:avLst/>
            <a:gdLst>
              <a:gd name="T0" fmla="*/ 0 w 2495"/>
              <a:gd name="T1" fmla="*/ 1134 h 2011"/>
              <a:gd name="T2" fmla="*/ 136 w 2495"/>
              <a:gd name="T3" fmla="*/ 1043 h 2011"/>
              <a:gd name="T4" fmla="*/ 227 w 2495"/>
              <a:gd name="T5" fmla="*/ 1224 h 2011"/>
              <a:gd name="T6" fmla="*/ 363 w 2495"/>
              <a:gd name="T7" fmla="*/ 1134 h 2011"/>
              <a:gd name="T8" fmla="*/ 453 w 2495"/>
              <a:gd name="T9" fmla="*/ 952 h 2011"/>
              <a:gd name="T10" fmla="*/ 544 w 2495"/>
              <a:gd name="T11" fmla="*/ 816 h 2011"/>
              <a:gd name="T12" fmla="*/ 635 w 2495"/>
              <a:gd name="T13" fmla="*/ 1179 h 2011"/>
              <a:gd name="T14" fmla="*/ 726 w 2495"/>
              <a:gd name="T15" fmla="*/ 1497 h 2011"/>
              <a:gd name="T16" fmla="*/ 907 w 2495"/>
              <a:gd name="T17" fmla="*/ 1315 h 2011"/>
              <a:gd name="T18" fmla="*/ 1134 w 2495"/>
              <a:gd name="T19" fmla="*/ 816 h 2011"/>
              <a:gd name="T20" fmla="*/ 1224 w 2495"/>
              <a:gd name="T21" fmla="*/ 589 h 2011"/>
              <a:gd name="T22" fmla="*/ 1406 w 2495"/>
              <a:gd name="T23" fmla="*/ 408 h 2011"/>
              <a:gd name="T24" fmla="*/ 1587 w 2495"/>
              <a:gd name="T25" fmla="*/ 862 h 2011"/>
              <a:gd name="T26" fmla="*/ 1678 w 2495"/>
              <a:gd name="T27" fmla="*/ 1633 h 2011"/>
              <a:gd name="T28" fmla="*/ 1905 w 2495"/>
              <a:gd name="T29" fmla="*/ 1996 h 2011"/>
              <a:gd name="T30" fmla="*/ 2222 w 2495"/>
              <a:gd name="T31" fmla="*/ 1542 h 2011"/>
              <a:gd name="T32" fmla="*/ 2495 w 2495"/>
              <a:gd name="T33" fmla="*/ 0 h 20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495"/>
              <a:gd name="T52" fmla="*/ 0 h 2011"/>
              <a:gd name="T53" fmla="*/ 2495 w 2495"/>
              <a:gd name="T54" fmla="*/ 2011 h 201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495" h="2011">
                <a:moveTo>
                  <a:pt x="0" y="1134"/>
                </a:moveTo>
                <a:cubicBezTo>
                  <a:pt x="49" y="1081"/>
                  <a:pt x="98" y="1028"/>
                  <a:pt x="136" y="1043"/>
                </a:cubicBezTo>
                <a:cubicBezTo>
                  <a:pt x="174" y="1058"/>
                  <a:pt x="189" y="1209"/>
                  <a:pt x="227" y="1224"/>
                </a:cubicBezTo>
                <a:cubicBezTo>
                  <a:pt x="265" y="1239"/>
                  <a:pt x="325" y="1179"/>
                  <a:pt x="363" y="1134"/>
                </a:cubicBezTo>
                <a:cubicBezTo>
                  <a:pt x="401" y="1089"/>
                  <a:pt x="423" y="1005"/>
                  <a:pt x="453" y="952"/>
                </a:cubicBezTo>
                <a:cubicBezTo>
                  <a:pt x="483" y="899"/>
                  <a:pt x="514" y="778"/>
                  <a:pt x="544" y="816"/>
                </a:cubicBezTo>
                <a:cubicBezTo>
                  <a:pt x="574" y="854"/>
                  <a:pt x="605" y="1066"/>
                  <a:pt x="635" y="1179"/>
                </a:cubicBezTo>
                <a:cubicBezTo>
                  <a:pt x="665" y="1292"/>
                  <a:pt x="681" y="1474"/>
                  <a:pt x="726" y="1497"/>
                </a:cubicBezTo>
                <a:cubicBezTo>
                  <a:pt x="771" y="1520"/>
                  <a:pt x="839" y="1429"/>
                  <a:pt x="907" y="1315"/>
                </a:cubicBezTo>
                <a:cubicBezTo>
                  <a:pt x="975" y="1201"/>
                  <a:pt x="1081" y="937"/>
                  <a:pt x="1134" y="816"/>
                </a:cubicBezTo>
                <a:cubicBezTo>
                  <a:pt x="1187" y="695"/>
                  <a:pt x="1179" y="657"/>
                  <a:pt x="1224" y="589"/>
                </a:cubicBezTo>
                <a:cubicBezTo>
                  <a:pt x="1269" y="521"/>
                  <a:pt x="1345" y="363"/>
                  <a:pt x="1406" y="408"/>
                </a:cubicBezTo>
                <a:cubicBezTo>
                  <a:pt x="1467" y="453"/>
                  <a:pt x="1542" y="658"/>
                  <a:pt x="1587" y="862"/>
                </a:cubicBezTo>
                <a:cubicBezTo>
                  <a:pt x="1632" y="1066"/>
                  <a:pt x="1625" y="1444"/>
                  <a:pt x="1678" y="1633"/>
                </a:cubicBezTo>
                <a:cubicBezTo>
                  <a:pt x="1731" y="1822"/>
                  <a:pt x="1814" y="2011"/>
                  <a:pt x="1905" y="1996"/>
                </a:cubicBezTo>
                <a:cubicBezTo>
                  <a:pt x="1996" y="1981"/>
                  <a:pt x="2124" y="1875"/>
                  <a:pt x="2222" y="1542"/>
                </a:cubicBezTo>
                <a:cubicBezTo>
                  <a:pt x="2320" y="1209"/>
                  <a:pt x="2449" y="257"/>
                  <a:pt x="2495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55625" y="2133600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P</a:t>
            </a:r>
            <a:endParaRPr lang="ru-RU" sz="2400">
              <a:latin typeface="Arial" charset="0"/>
            </a:endParaRP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803775" y="58054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Q</a:t>
            </a:r>
            <a:endParaRPr lang="ru-RU" sz="2400">
              <a:latin typeface="Arial" charset="0"/>
            </a:endParaRP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775"/>
            <a:ext cx="8686800" cy="4997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</a:t>
            </a:r>
            <a:endParaRPr lang="ru-RU" smtClean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" y="274638"/>
            <a:ext cx="9001125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dirty="0" err="1" smtClean="0"/>
              <a:t>Невстановлювана</a:t>
            </a:r>
            <a:r>
              <a:rPr lang="ru-RU" sz="4000" dirty="0" smtClean="0"/>
              <a:t> </a:t>
            </a:r>
            <a:r>
              <a:rPr lang="ru-RU" sz="4000" dirty="0" err="1" smtClean="0"/>
              <a:t>рівновага</a:t>
            </a:r>
            <a:r>
              <a:rPr lang="ru-RU" sz="4000" dirty="0" smtClean="0"/>
              <a:t> (</a:t>
            </a:r>
            <a:r>
              <a:rPr lang="ru-RU" sz="4000" dirty="0" err="1" smtClean="0"/>
              <a:t>рівномірні</a:t>
            </a:r>
            <a:r>
              <a:rPr lang="ru-RU" sz="4000" dirty="0" smtClean="0"/>
              <a:t> </a:t>
            </a:r>
            <a:r>
              <a:rPr lang="ru-RU" sz="4000" dirty="0" err="1" smtClean="0"/>
              <a:t>коливання</a:t>
            </a:r>
            <a:r>
              <a:rPr lang="ru-RU" sz="4000" dirty="0" smtClean="0"/>
              <a:t>)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V="1">
            <a:off x="755650" y="2205038"/>
            <a:ext cx="0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755650" y="5876925"/>
            <a:ext cx="403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755650" y="3860800"/>
            <a:ext cx="37449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55650" y="2565400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755650" y="5013325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05" name="Freeform 9"/>
          <p:cNvSpPr>
            <a:spLocks/>
          </p:cNvSpPr>
          <p:nvPr/>
        </p:nvSpPr>
        <p:spPr bwMode="auto">
          <a:xfrm>
            <a:off x="755650" y="2278063"/>
            <a:ext cx="3935413" cy="2867025"/>
          </a:xfrm>
          <a:custGeom>
            <a:avLst/>
            <a:gdLst>
              <a:gd name="T0" fmla="*/ 0 w 2479"/>
              <a:gd name="T1" fmla="*/ 498 h 1806"/>
              <a:gd name="T2" fmla="*/ 181 w 2479"/>
              <a:gd name="T3" fmla="*/ 226 h 1806"/>
              <a:gd name="T4" fmla="*/ 272 w 2479"/>
              <a:gd name="T5" fmla="*/ 181 h 1806"/>
              <a:gd name="T6" fmla="*/ 363 w 2479"/>
              <a:gd name="T7" fmla="*/ 407 h 1806"/>
              <a:gd name="T8" fmla="*/ 454 w 2479"/>
              <a:gd name="T9" fmla="*/ 1269 h 1806"/>
              <a:gd name="T10" fmla="*/ 635 w 2479"/>
              <a:gd name="T11" fmla="*/ 1723 h 1806"/>
              <a:gd name="T12" fmla="*/ 953 w 2479"/>
              <a:gd name="T13" fmla="*/ 1133 h 1806"/>
              <a:gd name="T14" fmla="*/ 1089 w 2479"/>
              <a:gd name="T15" fmla="*/ 498 h 1806"/>
              <a:gd name="T16" fmla="*/ 1315 w 2479"/>
              <a:gd name="T17" fmla="*/ 181 h 1806"/>
              <a:gd name="T18" fmla="*/ 1497 w 2479"/>
              <a:gd name="T19" fmla="*/ 725 h 1806"/>
              <a:gd name="T20" fmla="*/ 1814 w 2479"/>
              <a:gd name="T21" fmla="*/ 1723 h 1806"/>
              <a:gd name="T22" fmla="*/ 2177 w 2479"/>
              <a:gd name="T23" fmla="*/ 1224 h 1806"/>
              <a:gd name="T24" fmla="*/ 2449 w 2479"/>
              <a:gd name="T25" fmla="*/ 181 h 1806"/>
              <a:gd name="T26" fmla="*/ 2359 w 2479"/>
              <a:gd name="T27" fmla="*/ 135 h 1806"/>
              <a:gd name="T28" fmla="*/ 2449 w 2479"/>
              <a:gd name="T29" fmla="*/ 135 h 180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79"/>
              <a:gd name="T46" fmla="*/ 0 h 1806"/>
              <a:gd name="T47" fmla="*/ 2479 w 2479"/>
              <a:gd name="T48" fmla="*/ 1806 h 180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79" h="1806">
                <a:moveTo>
                  <a:pt x="0" y="498"/>
                </a:moveTo>
                <a:cubicBezTo>
                  <a:pt x="68" y="388"/>
                  <a:pt x="136" y="279"/>
                  <a:pt x="181" y="226"/>
                </a:cubicBezTo>
                <a:cubicBezTo>
                  <a:pt x="226" y="173"/>
                  <a:pt x="242" y="151"/>
                  <a:pt x="272" y="181"/>
                </a:cubicBezTo>
                <a:cubicBezTo>
                  <a:pt x="302" y="211"/>
                  <a:pt x="333" y="226"/>
                  <a:pt x="363" y="407"/>
                </a:cubicBezTo>
                <a:cubicBezTo>
                  <a:pt x="393" y="588"/>
                  <a:pt x="409" y="1050"/>
                  <a:pt x="454" y="1269"/>
                </a:cubicBezTo>
                <a:cubicBezTo>
                  <a:pt x="499" y="1488"/>
                  <a:pt x="552" y="1746"/>
                  <a:pt x="635" y="1723"/>
                </a:cubicBezTo>
                <a:cubicBezTo>
                  <a:pt x="718" y="1700"/>
                  <a:pt x="877" y="1337"/>
                  <a:pt x="953" y="1133"/>
                </a:cubicBezTo>
                <a:cubicBezTo>
                  <a:pt x="1029" y="929"/>
                  <a:pt x="1029" y="657"/>
                  <a:pt x="1089" y="498"/>
                </a:cubicBezTo>
                <a:cubicBezTo>
                  <a:pt x="1149" y="339"/>
                  <a:pt x="1247" y="143"/>
                  <a:pt x="1315" y="181"/>
                </a:cubicBezTo>
                <a:cubicBezTo>
                  <a:pt x="1383" y="219"/>
                  <a:pt x="1414" y="468"/>
                  <a:pt x="1497" y="725"/>
                </a:cubicBezTo>
                <a:cubicBezTo>
                  <a:pt x="1580" y="982"/>
                  <a:pt x="1701" y="1640"/>
                  <a:pt x="1814" y="1723"/>
                </a:cubicBezTo>
                <a:cubicBezTo>
                  <a:pt x="1927" y="1806"/>
                  <a:pt x="2071" y="1481"/>
                  <a:pt x="2177" y="1224"/>
                </a:cubicBezTo>
                <a:cubicBezTo>
                  <a:pt x="2283" y="967"/>
                  <a:pt x="2419" y="362"/>
                  <a:pt x="2449" y="181"/>
                </a:cubicBezTo>
                <a:cubicBezTo>
                  <a:pt x="2479" y="0"/>
                  <a:pt x="2359" y="143"/>
                  <a:pt x="2359" y="135"/>
                </a:cubicBezTo>
                <a:cubicBezTo>
                  <a:pt x="2359" y="127"/>
                  <a:pt x="2404" y="131"/>
                  <a:pt x="2449" y="135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0" y="23495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charset="0"/>
              </a:rPr>
              <a:t>  </a:t>
            </a:r>
            <a:r>
              <a:rPr lang="ru-RU" sz="2400">
                <a:latin typeface="Arial" charset="0"/>
              </a:rPr>
              <a:t>Р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4730750" y="59499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Q</a:t>
            </a:r>
            <a:endParaRPr lang="ru-RU" sz="2400">
              <a:latin typeface="Arial" charset="0"/>
            </a:endParaRP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uk-UA" sz="2800" smtClean="0"/>
              <a:t>Задача. Функція попиту на печиво в магазині має вигляд: </a:t>
            </a:r>
            <a:r>
              <a:rPr lang="en-US" sz="2800" smtClean="0"/>
              <a:t>Q(d)=30-</a:t>
            </a:r>
            <a:r>
              <a:rPr lang="uk-UA" sz="2800" smtClean="0"/>
              <a:t>Р, де </a:t>
            </a:r>
            <a:r>
              <a:rPr lang="en-US" sz="2800" smtClean="0"/>
              <a:t>Q(d)</a:t>
            </a:r>
            <a:r>
              <a:rPr lang="uk-UA" sz="2800" smtClean="0"/>
              <a:t> - </a:t>
            </a:r>
            <a:r>
              <a:rPr lang="ru-RU" sz="2800" smtClean="0"/>
              <a:t>величина попиту на день, а Р - </a:t>
            </a:r>
            <a:r>
              <a:rPr lang="uk-UA" sz="2800" smtClean="0"/>
              <a:t>ціна за один кг. Функція пропозиції </a:t>
            </a:r>
            <a:r>
              <a:rPr lang="en-US" sz="2800" smtClean="0"/>
              <a:t>Q(s)=15+2</a:t>
            </a:r>
            <a:r>
              <a:rPr lang="uk-UA" sz="2800" smtClean="0"/>
              <a:t>р, де </a:t>
            </a:r>
            <a:r>
              <a:rPr lang="en-US" sz="2800" smtClean="0"/>
              <a:t>Q(s)</a:t>
            </a:r>
            <a:r>
              <a:rPr lang="uk-UA" sz="2800" smtClean="0"/>
              <a:t>- величина пропозиції. 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uk-UA" sz="2800" smtClean="0"/>
              <a:t>Знайти: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uk-UA" sz="2800" smtClean="0"/>
              <a:t>Рівноважний обсяг і рівноважну ціну.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uk-UA" sz="2800" smtClean="0"/>
              <a:t>Побудувати графік попиту і пропозиції 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uk-UA" sz="2800" smtClean="0"/>
              <a:t>Яка ситуація виникне на ринку, якщо ціна встановиться на рівні</a:t>
            </a:r>
            <a:r>
              <a:rPr lang="en-US" sz="2800" smtClean="0"/>
              <a:t> </a:t>
            </a:r>
            <a:r>
              <a:rPr lang="uk-UA" sz="2800" smtClean="0"/>
              <a:t>3 грн/кг.</a:t>
            </a:r>
            <a:endParaRPr lang="ru-RU" sz="2800" smtClean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4000" smtClean="0"/>
              <a:t>Ринкова рівновага. Як держава</a:t>
            </a:r>
            <a:br>
              <a:rPr lang="uk-UA" sz="4000" smtClean="0"/>
            </a:br>
            <a:r>
              <a:rPr lang="uk-UA" sz="4000" smtClean="0"/>
              <a:t>встановлює ціни “підлоги” та “стелі” </a:t>
            </a:r>
            <a:endParaRPr lang="ru-RU" sz="4000" smtClean="0"/>
          </a:p>
        </p:txBody>
      </p:sp>
      <p:sp>
        <p:nvSpPr>
          <p:cNvPr id="103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0" y="0"/>
          <a:ext cx="219075" cy="228600"/>
        </p:xfrm>
        <a:graphic>
          <a:graphicData uri="http://schemas.openxmlformats.org/presentationml/2006/ole">
            <p:oleObj spid="_x0000_s1026" name="Формула" r:id="rId3" imgW="215806" imgH="228501" progId="Equation.3">
              <p:embed/>
            </p:oleObj>
          </a:graphicData>
        </a:graphic>
      </p:graphicFrame>
      <p:sp>
        <p:nvSpPr>
          <p:cNvPr id="104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0" y="0"/>
          <a:ext cx="219075" cy="228600"/>
        </p:xfrm>
        <a:graphic>
          <a:graphicData uri="http://schemas.openxmlformats.org/presentationml/2006/ole">
            <p:oleObj spid="_x0000_s1027" name="Формула" r:id="rId4" imgW="215806" imgH="228501" progId="Equation.3">
              <p:embed/>
            </p:oleObj>
          </a:graphicData>
        </a:graphic>
      </p:graphicFrame>
      <p:sp>
        <p:nvSpPr>
          <p:cNvPr id="104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8" name="Object 9"/>
          <p:cNvGraphicFramePr>
            <a:graphicFrameLocks noChangeAspect="1"/>
          </p:cNvGraphicFramePr>
          <p:nvPr/>
        </p:nvGraphicFramePr>
        <p:xfrm>
          <a:off x="0" y="0"/>
          <a:ext cx="561975" cy="590550"/>
        </p:xfrm>
        <a:graphic>
          <a:graphicData uri="http://schemas.openxmlformats.org/presentationml/2006/ole">
            <p:oleObj spid="_x0000_s1028" name="Формула" r:id="rId5" imgW="215806" imgH="228501" progId="Equation.3">
              <p:embed/>
            </p:oleObj>
          </a:graphicData>
        </a:graphic>
      </p:graphicFrame>
      <p:sp>
        <p:nvSpPr>
          <p:cNvPr id="10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9" name="Object 11"/>
          <p:cNvGraphicFramePr>
            <a:graphicFrameLocks noChangeAspect="1"/>
          </p:cNvGraphicFramePr>
          <p:nvPr/>
        </p:nvGraphicFramePr>
        <p:xfrm>
          <a:off x="0" y="0"/>
          <a:ext cx="561975" cy="590550"/>
        </p:xfrm>
        <a:graphic>
          <a:graphicData uri="http://schemas.openxmlformats.org/presentationml/2006/ole">
            <p:oleObj spid="_x0000_s1029" name="Формула" r:id="rId6" imgW="215806" imgH="228501" progId="Equation.3">
              <p:embed/>
            </p:oleObj>
          </a:graphicData>
        </a:graphic>
      </p:graphicFrame>
      <p:sp>
        <p:nvSpPr>
          <p:cNvPr id="104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0" name="Object 14"/>
          <p:cNvGraphicFramePr>
            <a:graphicFrameLocks noChangeAspect="1"/>
          </p:cNvGraphicFramePr>
          <p:nvPr/>
        </p:nvGraphicFramePr>
        <p:xfrm>
          <a:off x="0" y="0"/>
          <a:ext cx="561975" cy="590550"/>
        </p:xfrm>
        <a:graphic>
          <a:graphicData uri="http://schemas.openxmlformats.org/presentationml/2006/ole">
            <p:oleObj spid="_x0000_s1030" name="Формула" r:id="rId7" imgW="215806" imgH="228501" progId="Equation.3">
              <p:embed/>
            </p:oleObj>
          </a:graphicData>
        </a:graphic>
      </p:graphicFrame>
      <p:sp>
        <p:nvSpPr>
          <p:cNvPr id="104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1" name="Object 16"/>
          <p:cNvGraphicFramePr>
            <a:graphicFrameLocks noChangeAspect="1"/>
          </p:cNvGraphicFramePr>
          <p:nvPr/>
        </p:nvGraphicFramePr>
        <p:xfrm>
          <a:off x="0" y="0"/>
          <a:ext cx="561975" cy="590550"/>
        </p:xfrm>
        <a:graphic>
          <a:graphicData uri="http://schemas.openxmlformats.org/presentationml/2006/ole">
            <p:oleObj spid="_x0000_s1031" name="Формула" r:id="rId8" imgW="215806" imgH="228501" progId="Equation.3">
              <p:embed/>
            </p:oleObj>
          </a:graphicData>
        </a:graphic>
      </p:graphicFrame>
      <p:sp>
        <p:nvSpPr>
          <p:cNvPr id="1046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2" name="Object 18"/>
          <p:cNvGraphicFramePr>
            <a:graphicFrameLocks noChangeAspect="1"/>
          </p:cNvGraphicFramePr>
          <p:nvPr/>
        </p:nvGraphicFramePr>
        <p:xfrm>
          <a:off x="0" y="0"/>
          <a:ext cx="561975" cy="590550"/>
        </p:xfrm>
        <a:graphic>
          <a:graphicData uri="http://schemas.openxmlformats.org/presentationml/2006/ole">
            <p:oleObj spid="_x0000_s1032" name="Формула" r:id="rId9" imgW="215806" imgH="228501" progId="Equation.3">
              <p:embed/>
            </p:oleObj>
          </a:graphicData>
        </a:graphic>
      </p:graphicFrame>
      <p:sp>
        <p:nvSpPr>
          <p:cNvPr id="104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3" name="Object 20"/>
          <p:cNvGraphicFramePr>
            <a:graphicFrameLocks noChangeAspect="1"/>
          </p:cNvGraphicFramePr>
          <p:nvPr/>
        </p:nvGraphicFramePr>
        <p:xfrm>
          <a:off x="0" y="0"/>
          <a:ext cx="561975" cy="590550"/>
        </p:xfrm>
        <a:graphic>
          <a:graphicData uri="http://schemas.openxmlformats.org/presentationml/2006/ole">
            <p:oleObj spid="_x0000_s1033" name="Формула" r:id="rId10" imgW="215806" imgH="228501" progId="Equation.3">
              <p:embed/>
            </p:oleObj>
          </a:graphicData>
        </a:graphic>
      </p:graphicFrame>
      <p:sp>
        <p:nvSpPr>
          <p:cNvPr id="104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4" name="Object 22"/>
          <p:cNvGraphicFramePr>
            <a:graphicFrameLocks noChangeAspect="1"/>
          </p:cNvGraphicFramePr>
          <p:nvPr/>
        </p:nvGraphicFramePr>
        <p:xfrm>
          <a:off x="0" y="0"/>
          <a:ext cx="561975" cy="590550"/>
        </p:xfrm>
        <a:graphic>
          <a:graphicData uri="http://schemas.openxmlformats.org/presentationml/2006/ole">
            <p:oleObj spid="_x0000_s1034" name="Формула" r:id="rId11" imgW="215806" imgH="228501" progId="Equation.3">
              <p:embed/>
            </p:oleObj>
          </a:graphicData>
        </a:graphic>
      </p:graphicFrame>
      <p:sp>
        <p:nvSpPr>
          <p:cNvPr id="1049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5" name="Object 24"/>
          <p:cNvGraphicFramePr>
            <a:graphicFrameLocks noChangeAspect="1"/>
          </p:cNvGraphicFramePr>
          <p:nvPr/>
        </p:nvGraphicFramePr>
        <p:xfrm>
          <a:off x="0" y="0"/>
          <a:ext cx="561975" cy="590550"/>
        </p:xfrm>
        <a:graphic>
          <a:graphicData uri="http://schemas.openxmlformats.org/presentationml/2006/ole">
            <p:oleObj spid="_x0000_s1035" name="Формула" r:id="rId12" imgW="215806" imgH="228501" progId="Equation.3">
              <p:embed/>
            </p:oleObj>
          </a:graphicData>
        </a:graphic>
      </p:graphicFrame>
      <p:sp>
        <p:nvSpPr>
          <p:cNvPr id="1050" name="Rectangle 25"/>
          <p:cNvSpPr>
            <a:spLocks noChangeArrowheads="1"/>
          </p:cNvSpPr>
          <p:nvPr/>
        </p:nvSpPr>
        <p:spPr bwMode="auto">
          <a:xfrm>
            <a:off x="0" y="31337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6" name="Object 26"/>
          <p:cNvGraphicFramePr>
            <a:graphicFrameLocks noChangeAspect="1"/>
          </p:cNvGraphicFramePr>
          <p:nvPr/>
        </p:nvGraphicFramePr>
        <p:xfrm>
          <a:off x="0" y="3133725"/>
          <a:ext cx="561975" cy="590550"/>
        </p:xfrm>
        <a:graphic>
          <a:graphicData uri="http://schemas.openxmlformats.org/presentationml/2006/ole">
            <p:oleObj spid="_x0000_s1036" name="Формула" r:id="rId13" imgW="215806" imgH="22850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476375" y="2143125"/>
            <a:ext cx="7491413" cy="4714875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3921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Якщо Р=1,</a:t>
            </a:r>
            <a:r>
              <a:rPr lang="uk-UA" sz="4000" smtClean="0"/>
              <a:t>то</a:t>
            </a:r>
            <a:r>
              <a:rPr lang="en-US" sz="4000" smtClean="0"/>
              <a:t> </a:t>
            </a:r>
            <a:r>
              <a:rPr lang="en-US" sz="3600" smtClean="0"/>
              <a:t>Q(d)=30-</a:t>
            </a:r>
            <a:r>
              <a:rPr lang="uk-UA" sz="3600" smtClean="0"/>
              <a:t>Р</a:t>
            </a:r>
            <a:r>
              <a:rPr lang="ru-RU" sz="4000" smtClean="0"/>
              <a:t>=30-1=29; </a:t>
            </a:r>
          </a:p>
        </p:txBody>
      </p:sp>
      <p:graphicFrame>
        <p:nvGraphicFramePr>
          <p:cNvPr id="30801" name="Group 81"/>
          <p:cNvGraphicFramePr>
            <a:graphicFrameLocks noGrp="1"/>
          </p:cNvGraphicFramePr>
          <p:nvPr/>
        </p:nvGraphicFramePr>
        <p:xfrm>
          <a:off x="1476375" y="2636838"/>
          <a:ext cx="7408863" cy="2918270"/>
        </p:xfrm>
        <a:graphic>
          <a:graphicData uri="http://schemas.openxmlformats.org/drawingml/2006/table">
            <a:tbl>
              <a:tblPr/>
              <a:tblGrid>
                <a:gridCol w="1295400"/>
                <a:gridCol w="557213"/>
                <a:gridCol w="793750"/>
                <a:gridCol w="793750"/>
                <a:gridCol w="793750"/>
                <a:gridCol w="793750"/>
                <a:gridCol w="793750"/>
                <a:gridCol w="793750"/>
                <a:gridCol w="79375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Р,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грн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8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Q(d)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8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Q(S)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94" name="Text Box 60"/>
          <p:cNvSpPr txBox="1">
            <a:spLocks noChangeArrowheads="1"/>
          </p:cNvSpPr>
          <p:nvPr/>
        </p:nvSpPr>
        <p:spPr bwMode="auto">
          <a:xfrm>
            <a:off x="1308100" y="1749425"/>
            <a:ext cx="11430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kumimoji="1" lang="ru-RU"/>
          </a:p>
        </p:txBody>
      </p:sp>
      <p:sp>
        <p:nvSpPr>
          <p:cNvPr id="27695" name="Text Box 61"/>
          <p:cNvSpPr txBox="1">
            <a:spLocks noChangeArrowheads="1"/>
          </p:cNvSpPr>
          <p:nvPr/>
        </p:nvSpPr>
        <p:spPr bwMode="auto">
          <a:xfrm>
            <a:off x="1524000" y="1965325"/>
            <a:ext cx="11430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kumimoji="1" lang="ru-RU"/>
          </a:p>
        </p:txBody>
      </p:sp>
      <p:sp>
        <p:nvSpPr>
          <p:cNvPr id="27696" name="Rectangle 63"/>
          <p:cNvSpPr>
            <a:spLocks noChangeArrowheads="1"/>
          </p:cNvSpPr>
          <p:nvPr/>
        </p:nvSpPr>
        <p:spPr bwMode="auto">
          <a:xfrm>
            <a:off x="0" y="3246438"/>
            <a:ext cx="184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27697" name="Rectangle 76"/>
          <p:cNvSpPr>
            <a:spLocks noChangeArrowheads="1"/>
          </p:cNvSpPr>
          <p:nvPr/>
        </p:nvSpPr>
        <p:spPr bwMode="auto">
          <a:xfrm>
            <a:off x="2843213" y="3213100"/>
            <a:ext cx="32416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chemeClr val="tx2"/>
              </a:solidFill>
            </a:endParaRPr>
          </a:p>
        </p:txBody>
      </p:sp>
      <p:sp>
        <p:nvSpPr>
          <p:cNvPr id="27698" name="Rectangle 77"/>
          <p:cNvSpPr>
            <a:spLocks noChangeArrowheads="1"/>
          </p:cNvSpPr>
          <p:nvPr/>
        </p:nvSpPr>
        <p:spPr bwMode="auto">
          <a:xfrm>
            <a:off x="1547813" y="711200"/>
            <a:ext cx="81026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chemeClr val="tx2"/>
                </a:solidFill>
              </a:rPr>
              <a:t>Якщо Р=2,</a:t>
            </a:r>
            <a:r>
              <a:rPr lang="uk-UA" sz="4000">
                <a:solidFill>
                  <a:schemeClr val="tx2"/>
                </a:solidFill>
              </a:rPr>
              <a:t>то</a:t>
            </a:r>
            <a:r>
              <a:rPr lang="en-US" sz="4000">
                <a:solidFill>
                  <a:schemeClr val="tx2"/>
                </a:solidFill>
              </a:rPr>
              <a:t> Q(d)=30-</a:t>
            </a:r>
            <a:r>
              <a:rPr lang="uk-UA" sz="4000">
                <a:solidFill>
                  <a:schemeClr val="tx2"/>
                </a:solidFill>
              </a:rPr>
              <a:t>Р</a:t>
            </a:r>
            <a:r>
              <a:rPr lang="ru-RU" sz="4000">
                <a:solidFill>
                  <a:schemeClr val="tx2"/>
                </a:solidFill>
              </a:rPr>
              <a:t>=30-2=28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16" name="Rectangle 1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Перевірте себе:</a:t>
            </a:r>
            <a:endParaRPr lang="ru-RU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0663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uk-UA" sz="2800" smtClean="0"/>
          </a:p>
          <a:p>
            <a:pPr eaLnBrk="1" hangingPunct="1">
              <a:defRPr/>
            </a:pPr>
            <a:r>
              <a:rPr lang="en-US" sz="2800" smtClean="0"/>
              <a:t>		</a:t>
            </a:r>
            <a:endParaRPr lang="ru-RU" sz="2800" smtClean="0"/>
          </a:p>
        </p:txBody>
      </p:sp>
      <p:graphicFrame>
        <p:nvGraphicFramePr>
          <p:cNvPr id="32923" name="Group 15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893175" cy="3813176"/>
        </p:xfrm>
        <a:graphic>
          <a:graphicData uri="http://schemas.openxmlformats.org/drawingml/2006/table">
            <a:tbl>
              <a:tblPr/>
              <a:tblGrid>
                <a:gridCol w="1181100"/>
                <a:gridCol w="700088"/>
                <a:gridCol w="1001712"/>
                <a:gridCol w="1001713"/>
                <a:gridCol w="1003300"/>
                <a:gridCol w="1001712"/>
                <a:gridCol w="998538"/>
                <a:gridCol w="1004887"/>
                <a:gridCol w="1000125"/>
              </a:tblGrid>
              <a:tr h="115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Р,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грн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8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Q</a:t>
                      </a: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(d)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 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25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Q(S)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17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25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27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29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9" y="1481138"/>
            <a:ext cx="4525962" cy="4525962"/>
          </a:xfrm>
          <a:noFill/>
        </p:spPr>
      </p:pic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588" y="476250"/>
            <a:ext cx="7491412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mtClean="0"/>
              <a:t>Графік попиту і пропозиції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523736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Якщо ціна на картоплю 1грн, то продаватимуть  </a:t>
            </a:r>
            <a:r>
              <a:rPr lang="uk-UA" sz="2400" dirty="0" err="1" smtClean="0"/>
              <a:t>тільки-</a:t>
            </a:r>
            <a:r>
              <a:rPr lang="uk-UA" sz="2400" dirty="0" smtClean="0"/>
              <a:t> ______ виробників</a:t>
            </a:r>
          </a:p>
          <a:p>
            <a:r>
              <a:rPr lang="uk-UA" sz="2400" dirty="0" smtClean="0"/>
              <a:t>. Якщо ціна на картоплю 1,5грн, то продаватимуть  тільки-__ ____ виробників.</a:t>
            </a:r>
          </a:p>
          <a:p>
            <a:r>
              <a:rPr lang="uk-UA" sz="2400" dirty="0" smtClean="0"/>
              <a:t> Якщо ціна на картоплю2 </a:t>
            </a:r>
            <a:r>
              <a:rPr lang="uk-UA" sz="2400" dirty="0" err="1" smtClean="0"/>
              <a:t>грн</a:t>
            </a:r>
            <a:r>
              <a:rPr lang="uk-UA" sz="2400" dirty="0" smtClean="0"/>
              <a:t>, то продаватимуть  </a:t>
            </a:r>
            <a:r>
              <a:rPr lang="uk-UA" sz="2400" dirty="0" err="1" smtClean="0"/>
              <a:t>тільки</a:t>
            </a:r>
            <a:r>
              <a:rPr lang="uk-UA" sz="2400" dirty="0" smtClean="0"/>
              <a:t>-___ ____ виробників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uk-UA" sz="2000" dirty="0" smtClean="0"/>
              <a:t>Приклад : Десять великих  картопляних полів розміщенні на різних відстань від місця продажу. Кожен може подати 100 кг картоплі. Два робітники на кожний кг несуть транспорті витрати в розміри 2грн, три – 1, 5 </a:t>
            </a:r>
            <a:r>
              <a:rPr lang="uk-UA" sz="2000" dirty="0" err="1" smtClean="0"/>
              <a:t>грн</a:t>
            </a:r>
            <a:r>
              <a:rPr lang="uk-UA" sz="2000" dirty="0" smtClean="0"/>
              <a:t>; п</a:t>
            </a:r>
            <a:r>
              <a:rPr lang="en-US" sz="2000" dirty="0" smtClean="0"/>
              <a:t>’</a:t>
            </a:r>
            <a:r>
              <a:rPr lang="uk-UA" sz="2000" dirty="0" smtClean="0"/>
              <a:t>ять – 1грн.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732240" y="3861048"/>
          <a:ext cx="2232248" cy="2059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4"/>
                <a:gridCol w="1116124"/>
              </a:tblGrid>
              <a:tr h="514856">
                <a:tc>
                  <a:txBody>
                    <a:bodyPr/>
                    <a:lstStyle/>
                    <a:p>
                      <a:r>
                        <a:rPr lang="uk-UA" dirty="0" smtClean="0"/>
                        <a:t>Р ( </a:t>
                      </a:r>
                      <a:r>
                        <a:rPr lang="uk-UA" dirty="0" err="1" smtClean="0"/>
                        <a:t>грн</a:t>
                      </a:r>
                      <a:r>
                        <a:rPr lang="uk-UA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Q(</a:t>
                      </a:r>
                      <a:r>
                        <a:rPr lang="uk-UA" dirty="0" err="1" smtClean="0"/>
                        <a:t>грн</a:t>
                      </a:r>
                      <a:r>
                        <a:rPr lang="uk-UA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r>
                        <a:rPr lang="uk-UA" dirty="0" smtClean="0"/>
                        <a:t>1грн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500кг</a:t>
                      </a:r>
                      <a:endParaRPr lang="ru-RU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r>
                        <a:rPr lang="uk-UA" dirty="0" smtClean="0"/>
                        <a:t>1, 5грн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800кг</a:t>
                      </a:r>
                      <a:endParaRPr lang="ru-RU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r>
                        <a:rPr lang="uk-UA" dirty="0" smtClean="0"/>
                        <a:t>2грн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1000кг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051720" y="1772816"/>
            <a:ext cx="79208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39952" y="2564904"/>
            <a:ext cx="144016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 +3=8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79712" y="3356992"/>
            <a:ext cx="136815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8+2=10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 flipV="1">
            <a:off x="3419872" y="3645024"/>
            <a:ext cx="1588" cy="2664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 flipV="1">
            <a:off x="3131840" y="6021288"/>
            <a:ext cx="28803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779912" y="6093296"/>
            <a:ext cx="220852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500        800  1000</a:t>
            </a:r>
            <a:endParaRPr lang="ru-RU" sz="2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5400000">
            <a:off x="2080173" y="4480667"/>
            <a:ext cx="2031325" cy="648072"/>
          </a:xfrm>
          <a:prstGeom prst="rect">
            <a:avLst/>
          </a:prstGeom>
          <a:noFill/>
        </p:spPr>
        <p:txBody>
          <a:bodyPr vert="vert270"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2</a:t>
            </a:r>
          </a:p>
          <a:p>
            <a:pPr algn="ctr"/>
            <a:endParaRPr lang="uk-UA" sz="20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uk-UA" sz="2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1, 5</a:t>
            </a:r>
          </a:p>
          <a:p>
            <a:pPr algn="ctr"/>
            <a:endParaRPr lang="uk-UA" sz="20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uk-UA" sz="2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</a:t>
            </a:r>
            <a:endParaRPr lang="ru-RU" sz="2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4139952" y="551723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580112" y="4293096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4860032" y="4869160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491880" y="55172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491880" y="4941168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347864" y="4221088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3779912" y="4077072"/>
            <a:ext cx="2016224" cy="1800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5712857" y="4437112"/>
            <a:ext cx="35618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</a:t>
            </a:r>
            <a:endParaRPr lang="ru-RU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 animBg="1"/>
      <p:bldP spid="10" grpId="0" animBg="1"/>
      <p:bldP spid="11" grpId="0"/>
      <p:bldP spid="12" grpId="0"/>
      <p:bldP spid="3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smtClean="0">
                <a:solidFill>
                  <a:schemeClr val="tx1"/>
                </a:solidFill>
                <a:effectLst/>
              </a:rPr>
              <a:t>Задача . Фунція попиту населення: QD = 7-p, функція пропозиції QS = -5+2p, де Q- об</a:t>
            </a:r>
            <a:r>
              <a:rPr lang="en-US" sz="1800" smtClean="0">
                <a:solidFill>
                  <a:schemeClr val="tx1"/>
                </a:solidFill>
                <a:effectLst/>
              </a:rPr>
              <a:t>’</a:t>
            </a:r>
            <a:r>
              <a:rPr lang="uk-UA" sz="1800" smtClean="0">
                <a:solidFill>
                  <a:schemeClr val="tx1"/>
                </a:solidFill>
                <a:effectLst/>
              </a:rPr>
              <a:t>єм в млн. </a:t>
            </a:r>
            <a:r>
              <a:rPr lang="ru-RU" sz="1800" smtClean="0">
                <a:solidFill>
                  <a:schemeClr val="tx1"/>
                </a:solidFill>
                <a:effectLst/>
              </a:rPr>
              <a:t>штук в рік; p – ціна. Побудувати  графіки попиту  і пропозиції.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>
                <a:effectLst/>
              </a:rPr>
              <a:t>QD = 7-р: (0;7); (7;0).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effectLst/>
              </a:rPr>
              <a:t>QS = -5+2р: (3;1); (6;7).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effectLst/>
              </a:rPr>
              <a:t>Яку кількість  товару продано за  ціною 5 тис. грн?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effectLst/>
              </a:rPr>
              <a:t>(р = 5 Q = 5).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effectLst/>
              </a:rPr>
              <a:t>По якій  ціні бажають  купити 4 млн. штук товару?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effectLst/>
              </a:rPr>
              <a:t>(Q = 4: р = 3 тис. грн.).                                                                          </a:t>
            </a:r>
          </a:p>
        </p:txBody>
      </p:sp>
      <p:pic>
        <p:nvPicPr>
          <p:cNvPr id="30724" name="Picture 5" descr="img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0" y="1773238"/>
            <a:ext cx="4762500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875"/>
            <a:ext cx="4643438" cy="54451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/>
              <a:t>Відповідь: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/>
              <a:t>а) кількість запропонованого товару буде 7 млн. штук, а кількість попиту – всього  1 млн. штук. Виникне надлишок товару.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/>
              <a:t>б) За ціною 3 тис.грн. –кількість пропозиції – 1 млн. штук, а попиту - 4 млн. штук. Виникне дефіцит товару.</a:t>
            </a:r>
            <a:r>
              <a:rPr lang="ru-RU" sz="2800" smtClean="0"/>
              <a:t> </a:t>
            </a: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smtClean="0"/>
              <a:t>Що буде, якщо держава встановить ціну </a:t>
            </a:r>
            <a:br>
              <a:rPr lang="ru-RU" sz="2400" smtClean="0"/>
            </a:br>
            <a:r>
              <a:rPr lang="ru-RU" sz="2400" smtClean="0"/>
              <a:t>а) 6тис. грн.?</a:t>
            </a:r>
            <a:br>
              <a:rPr lang="ru-RU" sz="2400" smtClean="0"/>
            </a:br>
            <a:r>
              <a:rPr lang="ru-RU" sz="2400" smtClean="0"/>
              <a:t> б) 3 тис. грн.?</a:t>
            </a:r>
            <a:endParaRPr lang="ru-RU" sz="2400" b="0" smtClean="0"/>
          </a:p>
        </p:txBody>
      </p:sp>
      <p:pic>
        <p:nvPicPr>
          <p:cNvPr id="31748" name="Picture 4" descr="img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0" y="1773238"/>
            <a:ext cx="4762500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55895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     </a:t>
            </a:r>
            <a:r>
              <a:rPr lang="ru-RU" sz="2000" dirty="0" smtClean="0"/>
              <a:t>1)</a:t>
            </a:r>
            <a:r>
              <a:rPr lang="ru-RU" sz="2000" dirty="0" err="1" smtClean="0"/>
              <a:t>Визначити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параметри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рівноваги</a:t>
            </a:r>
            <a:r>
              <a:rPr lang="ru-RU" sz="2000" dirty="0" smtClean="0"/>
              <a:t>..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    2)Яку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бананів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б продано по </a:t>
            </a:r>
            <a:r>
              <a:rPr lang="ru-RU" sz="2000" dirty="0" err="1" smtClean="0"/>
              <a:t>ціні</a:t>
            </a:r>
            <a:r>
              <a:rPr lang="ru-RU" sz="2000" dirty="0" smtClean="0"/>
              <a:t> 3 </a:t>
            </a:r>
            <a:r>
              <a:rPr lang="ru-RU" sz="2000" dirty="0" err="1" smtClean="0"/>
              <a:t>у.о</a:t>
            </a:r>
            <a:r>
              <a:rPr lang="ru-RU" sz="2000" dirty="0" smtClean="0"/>
              <a:t>.  за 1 кг?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    3)Яку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бананів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б продано за  </a:t>
            </a:r>
            <a:r>
              <a:rPr lang="ru-RU" sz="2000" dirty="0" err="1" smtClean="0"/>
              <a:t>ціною</a:t>
            </a:r>
            <a:r>
              <a:rPr lang="ru-RU" sz="2000" dirty="0" smtClean="0"/>
              <a:t> 5 </a:t>
            </a:r>
            <a:r>
              <a:rPr lang="ru-RU" sz="2000" dirty="0" err="1" smtClean="0"/>
              <a:t>у.о</a:t>
            </a:r>
            <a:r>
              <a:rPr lang="ru-RU" sz="2000" dirty="0" smtClean="0"/>
              <a:t>. за 1 кг?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i="1" dirty="0" smtClean="0"/>
              <a:t>1)</a:t>
            </a:r>
            <a:r>
              <a:rPr lang="ru-RU" sz="2000" b="1" i="1" dirty="0" err="1" smtClean="0"/>
              <a:t>Розв</a:t>
            </a:r>
            <a:r>
              <a:rPr lang="en-US" sz="2000" b="1" i="1" dirty="0" smtClean="0"/>
              <a:t>’</a:t>
            </a:r>
            <a:r>
              <a:rPr lang="ru-RU" sz="2000" b="1" i="1" dirty="0" err="1" smtClean="0"/>
              <a:t>язування</a:t>
            </a:r>
            <a:r>
              <a:rPr lang="ru-RU" sz="2000" b="1" i="1" dirty="0" smtClean="0"/>
              <a:t>: 1) QD = QS , тому 2400 – 100р = 100 + 250р;  </a:t>
            </a:r>
            <a:r>
              <a:rPr lang="ru-RU" sz="2000" b="1" i="1" dirty="0" err="1" smtClean="0"/>
              <a:t>отже</a:t>
            </a:r>
            <a:r>
              <a:rPr lang="ru-RU" sz="2000" b="1" i="1" dirty="0" smtClean="0"/>
              <a:t> = 4; Q = 2000.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i="1" dirty="0" err="1" smtClean="0"/>
              <a:t>Відповідь</a:t>
            </a:r>
            <a:r>
              <a:rPr lang="ru-RU" sz="2000" b="1" i="1" dirty="0" smtClean="0"/>
              <a:t>: 4 </a:t>
            </a:r>
            <a:r>
              <a:rPr lang="ru-RU" sz="2000" b="1" i="1" dirty="0" err="1" smtClean="0"/>
              <a:t>у.о</a:t>
            </a:r>
            <a:r>
              <a:rPr lang="ru-RU" sz="2000" b="1" i="1" dirty="0" smtClean="0"/>
              <a:t>; 2000 кг.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i="1" dirty="0" smtClean="0"/>
              <a:t>2)</a:t>
            </a:r>
            <a:r>
              <a:rPr lang="ru-RU" sz="2000" b="1" i="1" dirty="0" err="1" smtClean="0"/>
              <a:t>Якщо</a:t>
            </a:r>
            <a:r>
              <a:rPr lang="ru-RU" sz="2000" b="1" i="1" dirty="0" smtClean="0"/>
              <a:t> Р= 3 </a:t>
            </a:r>
            <a:r>
              <a:rPr lang="ru-RU" sz="2000" b="1" i="1" dirty="0" err="1" smtClean="0"/>
              <a:t>у.о</a:t>
            </a:r>
            <a:r>
              <a:rPr lang="ru-RU" sz="2000" b="1" i="1" dirty="0" smtClean="0"/>
              <a:t>, то QD = 2400-300 = 2100 кг в день; QS = 1000 + 750 = 1750 кг в день. </a:t>
            </a:r>
            <a:r>
              <a:rPr lang="ru-RU" sz="2000" b="1" i="1" dirty="0" err="1" smtClean="0"/>
              <a:t>Тобто</a:t>
            </a:r>
            <a:r>
              <a:rPr lang="ru-RU" sz="2000" b="1" i="1" dirty="0" smtClean="0"/>
              <a:t> QD&gt; QS, то </a:t>
            </a:r>
            <a:r>
              <a:rPr lang="ru-RU" sz="2000" b="1" i="1" dirty="0" err="1" smtClean="0"/>
              <a:t>дефіцит</a:t>
            </a:r>
            <a:r>
              <a:rPr lang="ru-RU" sz="2000" b="1" i="1" dirty="0" smtClean="0"/>
              <a:t>. </a:t>
            </a:r>
            <a:r>
              <a:rPr lang="ru-RU" sz="2000" b="1" i="1" dirty="0" err="1" smtClean="0"/>
              <a:t>Покупці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бажають</a:t>
            </a:r>
            <a:r>
              <a:rPr lang="ru-RU" sz="2000" b="1" i="1" dirty="0" smtClean="0"/>
              <a:t>  </a:t>
            </a:r>
            <a:r>
              <a:rPr lang="ru-RU" sz="2000" b="1" i="1" dirty="0" err="1" smtClean="0"/>
              <a:t>купити</a:t>
            </a:r>
            <a:r>
              <a:rPr lang="ru-RU" sz="2000" b="1" i="1" dirty="0" smtClean="0"/>
              <a:t> 2100 кг </a:t>
            </a:r>
            <a:r>
              <a:rPr lang="ru-RU" sz="2000" b="1" i="1" dirty="0" err="1" smtClean="0"/>
              <a:t>бананів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але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продавці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продадуть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всього</a:t>
            </a:r>
            <a:r>
              <a:rPr lang="ru-RU" sz="2000" b="1" i="1" dirty="0" smtClean="0"/>
              <a:t> 1750 кг.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i="1" dirty="0" err="1" smtClean="0"/>
              <a:t>Відповідь</a:t>
            </a:r>
            <a:r>
              <a:rPr lang="ru-RU" sz="2000" b="1" i="1" dirty="0" smtClean="0"/>
              <a:t>: по </a:t>
            </a:r>
            <a:r>
              <a:rPr lang="ru-RU" sz="2000" b="1" i="1" dirty="0" err="1" smtClean="0"/>
              <a:t>ціні</a:t>
            </a:r>
            <a:r>
              <a:rPr lang="ru-RU" sz="2000" b="1" i="1" dirty="0" smtClean="0"/>
              <a:t> 3у.о. </a:t>
            </a:r>
            <a:r>
              <a:rPr lang="ru-RU" sz="2000" b="1" i="1" dirty="0" err="1" smtClean="0"/>
              <a:t>було</a:t>
            </a:r>
            <a:r>
              <a:rPr lang="ru-RU" sz="2000" b="1" i="1" dirty="0" smtClean="0"/>
              <a:t> б продано 1750 кг.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i="1" dirty="0" smtClean="0"/>
              <a:t>3) </a:t>
            </a:r>
            <a:r>
              <a:rPr lang="ru-RU" sz="2000" b="1" i="1" dirty="0" err="1" smtClean="0"/>
              <a:t>Якщо</a:t>
            </a:r>
            <a:r>
              <a:rPr lang="ru-RU" sz="2000" b="1" i="1" dirty="0" smtClean="0"/>
              <a:t> Р=5 </a:t>
            </a:r>
            <a:r>
              <a:rPr lang="ru-RU" sz="2000" b="1" i="1" dirty="0" err="1" smtClean="0"/>
              <a:t>у.о</a:t>
            </a:r>
            <a:r>
              <a:rPr lang="ru-RU" sz="2000" b="1" i="1" dirty="0" smtClean="0"/>
              <a:t>., то QD = 2400 – 500 = 1900 кг в день.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i="1" dirty="0" smtClean="0"/>
              <a:t>QS = 1000 + 1250 = 2250 кг в день.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i="1" dirty="0" err="1" smtClean="0"/>
              <a:t>Відповідь</a:t>
            </a:r>
            <a:r>
              <a:rPr lang="ru-RU" sz="2000" b="1" i="1" dirty="0" smtClean="0"/>
              <a:t>: 1900 кг.</a:t>
            </a: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07375" cy="126841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3586163" algn="l"/>
                <a:tab pos="4029075" algn="l"/>
              </a:tabLst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Попит на </a:t>
            </a:r>
            <a:r>
              <a:rPr lang="ru-RU" sz="2000" dirty="0" err="1" smtClean="0"/>
              <a:t>банани</a:t>
            </a:r>
            <a:r>
              <a:rPr lang="ru-RU" sz="2000" dirty="0" smtClean="0"/>
              <a:t> </a:t>
            </a:r>
            <a:r>
              <a:rPr lang="ru-RU" sz="2000" dirty="0" err="1" smtClean="0"/>
              <a:t>описується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рівнянням</a:t>
            </a:r>
            <a:r>
              <a:rPr lang="ru-RU" sz="2000" dirty="0" smtClean="0"/>
              <a:t>: QD = 2400-100р, а </a:t>
            </a:r>
            <a:r>
              <a:rPr lang="ru-RU" sz="2000" dirty="0" err="1" smtClean="0"/>
              <a:t>пропозиція</a:t>
            </a:r>
            <a:r>
              <a:rPr lang="ru-RU" sz="2000" dirty="0" smtClean="0"/>
              <a:t> – QS = 1000 + 250р, де Q –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 кг </a:t>
            </a:r>
            <a:r>
              <a:rPr lang="ru-RU" sz="2000" dirty="0" err="1" smtClean="0"/>
              <a:t>бананів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куплених</a:t>
            </a:r>
            <a:r>
              <a:rPr lang="ru-RU" sz="2000" dirty="0" smtClean="0"/>
              <a:t> за день; </a:t>
            </a:r>
            <a:r>
              <a:rPr lang="ru-RU" sz="2000" dirty="0" err="1" smtClean="0"/>
              <a:t>р</a:t>
            </a:r>
            <a:r>
              <a:rPr lang="ru-RU" sz="2000" dirty="0" smtClean="0"/>
              <a:t> – </a:t>
            </a:r>
            <a:r>
              <a:rPr lang="ru-RU" sz="2000" dirty="0" err="1" smtClean="0"/>
              <a:t>ціна</a:t>
            </a:r>
            <a:r>
              <a:rPr lang="ru-RU" sz="2000" dirty="0" smtClean="0"/>
              <a:t> 1 кг. </a:t>
            </a:r>
            <a:r>
              <a:rPr lang="ru-RU" sz="2000" dirty="0" err="1" smtClean="0"/>
              <a:t>бананів</a:t>
            </a:r>
            <a:r>
              <a:rPr lang="ru-RU" sz="2000" dirty="0" smtClean="0"/>
              <a:t> (в </a:t>
            </a:r>
            <a:r>
              <a:rPr lang="ru-RU" sz="2000" dirty="0" err="1" smtClean="0"/>
              <a:t>у.о</a:t>
            </a:r>
            <a:r>
              <a:rPr lang="ru-RU" sz="2000" dirty="0" smtClean="0"/>
              <a:t>.).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endParaRPr lang="ru-RU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Визначте рівноважну ціну і рівноважну кількість за графіком і аналітично.</a:t>
            </a:r>
          </a:p>
          <a:p>
            <a:pPr eaLnBrk="1" hangingPunct="1">
              <a:defRPr/>
            </a:pPr>
            <a:r>
              <a:rPr lang="ru-RU" smtClean="0"/>
              <a:t> </a:t>
            </a:r>
            <a:r>
              <a:rPr lang="ru-RU" b="1" smtClean="0"/>
              <a:t>Розв</a:t>
            </a:r>
            <a:r>
              <a:rPr lang="en-US" b="1" smtClean="0"/>
              <a:t>’</a:t>
            </a:r>
            <a:r>
              <a:rPr lang="uk-UA" b="1" smtClean="0"/>
              <a:t>язування</a:t>
            </a:r>
            <a:r>
              <a:rPr lang="ru-RU" smtClean="0"/>
              <a:t>: QD = QS, тому 7-р = -5+2р; отже -р-2р = -5-7; р = 4; Q = 7-4 = 3; P0 = 4; Q0 = 3.</a:t>
            </a:r>
            <a:endParaRPr lang="ru-RU" b="1" smtClean="0"/>
          </a:p>
          <a:p>
            <a:pPr eaLnBrk="1" hangingPunct="1">
              <a:defRPr/>
            </a:pPr>
            <a:r>
              <a:rPr lang="ru-RU" b="1" smtClean="0"/>
              <a:t>Відповідь: рівноважна ціна 4 тис. грн. Рівноважна кількість 3 млн. штук в рік.</a:t>
            </a: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Задача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213"/>
            <a:ext cx="8229600" cy="4724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а) Яка </a:t>
            </a:r>
            <a:r>
              <a:rPr lang="ru-RU" sz="2800" dirty="0" err="1" smtClean="0"/>
              <a:t>рівноважна</a:t>
            </a:r>
            <a:r>
              <a:rPr lang="ru-RU" sz="2800" dirty="0" smtClean="0"/>
              <a:t> </a:t>
            </a:r>
            <a:r>
              <a:rPr lang="ru-RU" sz="2800" dirty="0" err="1" smtClean="0"/>
              <a:t>ціна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рівноважна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?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б)</a:t>
            </a:r>
            <a:r>
              <a:rPr lang="ru-RU" sz="2800" dirty="0" err="1" smtClean="0"/>
              <a:t>Що</a:t>
            </a:r>
            <a:r>
              <a:rPr lang="ru-RU" sz="2800" dirty="0" smtClean="0"/>
              <a:t> буде,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держава </a:t>
            </a:r>
            <a:r>
              <a:rPr lang="ru-RU" sz="2800" dirty="0" err="1" smtClean="0"/>
              <a:t>встановить</a:t>
            </a:r>
            <a:r>
              <a:rPr lang="ru-RU" sz="2800" dirty="0" smtClean="0"/>
              <a:t> </a:t>
            </a:r>
            <a:r>
              <a:rPr lang="ru-RU" sz="2800" dirty="0" err="1" smtClean="0"/>
              <a:t>ціну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рівні</a:t>
            </a:r>
            <a:r>
              <a:rPr lang="ru-RU" sz="2800" dirty="0" smtClean="0"/>
              <a:t> 10 </a:t>
            </a:r>
            <a:r>
              <a:rPr lang="ru-RU" sz="2800" dirty="0" err="1" smtClean="0"/>
              <a:t>у.о</a:t>
            </a:r>
            <a:r>
              <a:rPr lang="ru-RU" sz="2800" dirty="0" smtClean="0"/>
              <a:t>.?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err="1" smtClean="0"/>
              <a:t>Розв</a:t>
            </a:r>
            <a:r>
              <a:rPr lang="en-US" sz="2800" b="1" dirty="0" smtClean="0"/>
              <a:t>’</a:t>
            </a:r>
            <a:r>
              <a:rPr lang="uk-UA" sz="2800" b="1" dirty="0" err="1" smtClean="0"/>
              <a:t>язування</a:t>
            </a:r>
            <a:r>
              <a:rPr lang="ru-RU" sz="2800" b="1" dirty="0" smtClean="0"/>
              <a:t>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/>
              <a:t>а) QD = QS, тому 600 – 2р = 300 + 4р; </a:t>
            </a:r>
            <a:r>
              <a:rPr lang="ru-RU" sz="2800" b="1" dirty="0" err="1" smtClean="0"/>
              <a:t>р</a:t>
            </a:r>
            <a:r>
              <a:rPr lang="ru-RU" sz="2800" b="1" dirty="0" smtClean="0"/>
              <a:t> = 50 </a:t>
            </a:r>
            <a:r>
              <a:rPr lang="ru-RU" sz="2800" b="1" dirty="0" err="1" smtClean="0"/>
              <a:t>у.о</a:t>
            </a:r>
            <a:r>
              <a:rPr lang="ru-RU" sz="2800" b="1" dirty="0" smtClean="0"/>
              <a:t>.; Q = 600 -100 = 500 штук.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/>
              <a:t>б) QD = 600-20 = 580 штук; QS = 300 + 40 = 340 штук.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err="1" smtClean="0"/>
              <a:t>Виникне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дефіцит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портфелів</a:t>
            </a:r>
            <a:r>
              <a:rPr lang="ru-RU" sz="2800" b="1" dirty="0" smtClean="0"/>
              <a:t> в </a:t>
            </a:r>
            <a:r>
              <a:rPr lang="ru-RU" sz="2800" b="1" dirty="0" err="1" smtClean="0"/>
              <a:t>кількості</a:t>
            </a:r>
            <a:r>
              <a:rPr lang="ru-RU" sz="2800" b="1" dirty="0" smtClean="0"/>
              <a:t> 240 штук (580 – 340 = 240).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18488" cy="17827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Крива попиту на шкільні портфелі : QD = 600 – 2р, де QD об</a:t>
            </a:r>
            <a:r>
              <a:rPr lang="en-US" sz="2400" smtClean="0"/>
              <a:t>’</a:t>
            </a:r>
            <a:r>
              <a:rPr lang="uk-UA" sz="2400" smtClean="0"/>
              <a:t>є</a:t>
            </a:r>
            <a:r>
              <a:rPr lang="ru-RU" sz="2400" smtClean="0"/>
              <a:t>м попиту  в місяць (в штуках), р – ціна (в у.о.). Крива пропозиції: QS = 300 + 4р. </a:t>
            </a:r>
            <a:br>
              <a:rPr lang="ru-RU" sz="2400" smtClean="0"/>
            </a:b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uk-UA" sz="2800" smtClean="0"/>
              <a:t>Припустімо, функція попиту на автомобілі описується рівнянням: </a:t>
            </a:r>
            <a:r>
              <a:rPr lang="en-US" sz="2800" smtClean="0"/>
              <a:t>Q(d)=</a:t>
            </a:r>
            <a:r>
              <a:rPr lang="uk-UA" sz="2800" smtClean="0"/>
              <a:t>1</a:t>
            </a:r>
            <a:r>
              <a:rPr lang="en-US" sz="2800" smtClean="0"/>
              <a:t>0-</a:t>
            </a:r>
            <a:r>
              <a:rPr lang="uk-UA" sz="2800" smtClean="0"/>
              <a:t>Р, функція пропозиції:  </a:t>
            </a:r>
            <a:r>
              <a:rPr lang="en-US" sz="2800" smtClean="0"/>
              <a:t>Q</a:t>
            </a:r>
            <a:r>
              <a:rPr lang="uk-UA" sz="2800" smtClean="0"/>
              <a:t> </a:t>
            </a:r>
            <a:r>
              <a:rPr lang="en-US" sz="2800" smtClean="0"/>
              <a:t>(s)=-5+2</a:t>
            </a:r>
            <a:r>
              <a:rPr lang="uk-UA" sz="2800" smtClean="0"/>
              <a:t>р, де </a:t>
            </a:r>
            <a:r>
              <a:rPr lang="en-US" sz="2800" smtClean="0"/>
              <a:t>Q</a:t>
            </a:r>
            <a:r>
              <a:rPr lang="uk-UA" sz="2800" smtClean="0"/>
              <a:t> </a:t>
            </a:r>
            <a:r>
              <a:rPr lang="en-US" sz="2800" smtClean="0"/>
              <a:t>(d)</a:t>
            </a:r>
            <a:r>
              <a:rPr lang="uk-UA" sz="2800" smtClean="0"/>
              <a:t> -  об</a:t>
            </a:r>
            <a:r>
              <a:rPr lang="en-US" sz="2800" smtClean="0"/>
              <a:t>’</a:t>
            </a:r>
            <a:r>
              <a:rPr lang="uk-UA" sz="2800" smtClean="0"/>
              <a:t>єм</a:t>
            </a:r>
            <a:r>
              <a:rPr lang="ru-RU" sz="2800" smtClean="0"/>
              <a:t> попиту (млн. шт./ рік),  </a:t>
            </a:r>
            <a:r>
              <a:rPr lang="en-US" sz="2800" smtClean="0"/>
              <a:t>Q</a:t>
            </a:r>
            <a:r>
              <a:rPr lang="uk-UA" sz="2800" smtClean="0"/>
              <a:t> </a:t>
            </a:r>
            <a:r>
              <a:rPr lang="en-US" sz="2800" smtClean="0"/>
              <a:t>(s)</a:t>
            </a:r>
            <a:r>
              <a:rPr lang="uk-UA" sz="2800" smtClean="0"/>
              <a:t>- об</a:t>
            </a:r>
            <a:r>
              <a:rPr lang="en-US" sz="2800" smtClean="0"/>
              <a:t>’</a:t>
            </a:r>
            <a:r>
              <a:rPr lang="uk-UA" sz="2800" smtClean="0"/>
              <a:t>єм</a:t>
            </a:r>
            <a:r>
              <a:rPr lang="ru-RU" sz="2800" smtClean="0"/>
              <a:t> </a:t>
            </a:r>
            <a:r>
              <a:rPr lang="uk-UA" sz="2800" smtClean="0"/>
              <a:t>пропозиції,</a:t>
            </a:r>
            <a:r>
              <a:rPr lang="ru-RU" sz="2800" smtClean="0"/>
              <a:t> а Р -  </a:t>
            </a:r>
            <a:r>
              <a:rPr lang="uk-UA" sz="2800" smtClean="0"/>
              <a:t>ціна (тис. грн).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2800" smtClean="0"/>
              <a:t>1.Побудуйте графік.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2800" smtClean="0"/>
              <a:t>2.Визначте параметри ринкової рівноваги.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2800" smtClean="0"/>
              <a:t>3.Як зміниться ринкова ситуація, який ефект викличе встановлення мінімальної ціни на рівні 6 тис. грн.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Задача.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19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mtClean="0"/>
              <a:t>Задача</a:t>
            </a:r>
            <a:endParaRPr lang="ru-RU" smtClean="0"/>
          </a:p>
        </p:txBody>
      </p:sp>
      <p:graphicFrame>
        <p:nvGraphicFramePr>
          <p:cNvPr id="37918" name="Group 30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30726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150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Р, грн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8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Qd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Qs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9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81328"/>
            <a:ext cx="8435280" cy="497200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uk-UA" dirty="0" smtClean="0"/>
              <a:t> </a:t>
            </a:r>
            <a:r>
              <a:rPr lang="uk-UA" sz="4300" dirty="0" smtClean="0">
                <a:latin typeface="Georgia" pitchFamily="18" charset="0"/>
              </a:rPr>
              <a:t>Залежність кількості доставлених на ринок товарів або послуг від рівня цін на дані товари або послуги за незмінності решти умов називається </a:t>
            </a:r>
            <a:r>
              <a:rPr lang="uk-UA" sz="4300" b="1" u="sng" dirty="0" smtClean="0">
                <a:latin typeface="Georgia" pitchFamily="18" charset="0"/>
              </a:rPr>
              <a:t>пропозицією. </a:t>
            </a:r>
          </a:p>
          <a:p>
            <a:pPr eaLnBrk="1" hangingPunct="1">
              <a:defRPr/>
            </a:pPr>
            <a:endParaRPr lang="uk-UA" sz="4300" b="1" u="sng" dirty="0" smtClean="0"/>
          </a:p>
          <a:p>
            <a:pPr eaLnBrk="1" hangingPunct="1">
              <a:defRPr/>
            </a:pPr>
            <a:r>
              <a:rPr lang="uk-UA" sz="4300" b="1" u="sng" dirty="0" smtClean="0">
                <a:latin typeface="Georgia" pitchFamily="18" charset="0"/>
              </a:rPr>
              <a:t>Величина пропозиції</a:t>
            </a:r>
            <a:r>
              <a:rPr lang="uk-UA" sz="4300" dirty="0" smtClean="0">
                <a:latin typeface="Georgia" pitchFamily="18" charset="0"/>
              </a:rPr>
              <a:t>: конкретна кількість товару, привезена на ринок за конкретною ціною.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332656"/>
            <a:ext cx="5688632" cy="864096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ctr" eaLnBrk="1" hangingPunct="1">
              <a:defRPr/>
            </a:pPr>
            <a:r>
              <a:rPr lang="uk-UA" dirty="0" smtClean="0">
                <a:latin typeface="Georgia" pitchFamily="18" charset="0"/>
              </a:rPr>
              <a:t>Пропозиція</a:t>
            </a:r>
            <a:endParaRPr lang="ru-RU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uk-UA" sz="3600" b="1" u="sng" dirty="0" smtClean="0">
                <a:latin typeface="Georgia" pitchFamily="18" charset="0"/>
              </a:rPr>
              <a:t>Закон пропозиції: </a:t>
            </a:r>
            <a:endParaRPr lang="en-US" sz="3600" b="1" u="sng" dirty="0" smtClean="0">
              <a:latin typeface="Georgia" pitchFamily="18" charset="0"/>
            </a:endParaRPr>
          </a:p>
          <a:p>
            <a:pPr algn="ctr" eaLnBrk="1" hangingPunct="1">
              <a:defRPr/>
            </a:pPr>
            <a:r>
              <a:rPr lang="uk-UA" sz="3600" dirty="0" smtClean="0">
                <a:latin typeface="Georgia" pitchFamily="18" charset="0"/>
              </a:rPr>
              <a:t>Зі </a:t>
            </a:r>
            <a:r>
              <a:rPr lang="uk-UA" sz="3600" b="1" dirty="0" smtClean="0">
                <a:latin typeface="Georgia" pitchFamily="18" charset="0"/>
              </a:rPr>
              <a:t>збільшенням ціни </a:t>
            </a:r>
            <a:r>
              <a:rPr lang="uk-UA" sz="3600" dirty="0" smtClean="0">
                <a:latin typeface="Georgia" pitchFamily="18" charset="0"/>
              </a:rPr>
              <a:t>обсяг пропозиції </a:t>
            </a:r>
            <a:r>
              <a:rPr lang="uk-UA" sz="3600" b="1" dirty="0" smtClean="0">
                <a:latin typeface="Georgia" pitchFamily="18" charset="0"/>
              </a:rPr>
              <a:t>зростає</a:t>
            </a:r>
            <a:r>
              <a:rPr lang="uk-UA" sz="3600" dirty="0" smtClean="0">
                <a:latin typeface="Georgia" pitchFamily="18" charset="0"/>
              </a:rPr>
              <a:t>, а внаслідок </a:t>
            </a:r>
            <a:r>
              <a:rPr lang="uk-UA" sz="3600" b="1" dirty="0" smtClean="0">
                <a:latin typeface="Georgia" pitchFamily="18" charset="0"/>
              </a:rPr>
              <a:t>зниження ціни </a:t>
            </a:r>
            <a:r>
              <a:rPr lang="uk-UA" sz="3600" dirty="0" smtClean="0">
                <a:latin typeface="Georgia" pitchFamily="18" charset="0"/>
              </a:rPr>
              <a:t>її – </a:t>
            </a:r>
            <a:r>
              <a:rPr lang="uk-UA" sz="3600" b="1" dirty="0" smtClean="0">
                <a:latin typeface="Georgia" pitchFamily="18" charset="0"/>
              </a:rPr>
              <a:t>падає</a:t>
            </a:r>
            <a:r>
              <a:rPr lang="uk-UA" sz="3600" dirty="0" smtClean="0">
                <a:latin typeface="Georgia" pitchFamily="18" charset="0"/>
              </a:rPr>
              <a:t>, тобто величина пропозиції на ринку перебуває в </a:t>
            </a:r>
            <a:r>
              <a:rPr lang="uk-UA" sz="3600" b="1" dirty="0" smtClean="0">
                <a:latin typeface="Georgia" pitchFamily="18" charset="0"/>
              </a:rPr>
              <a:t>прямій залежності від цін на товари та послуги</a:t>
            </a:r>
            <a:r>
              <a:rPr lang="uk-UA" sz="3600" dirty="0" smtClean="0">
                <a:latin typeface="Georgia" pitchFamily="18" charset="0"/>
              </a:rPr>
              <a:t>.</a:t>
            </a:r>
            <a:endParaRPr lang="ru-RU" sz="3600" dirty="0" smtClean="0">
              <a:latin typeface="Georgia" pitchFamily="18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274638"/>
            <a:ext cx="4752528" cy="994122"/>
          </a:xfrm>
          <a:solidFill>
            <a:srgbClr val="FFFF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uk-UA" b="0" u="sng" dirty="0" smtClean="0">
                <a:latin typeface="Georgia" pitchFamily="18" charset="0"/>
              </a:rPr>
              <a:t>Закон пропозиції</a:t>
            </a:r>
            <a:endParaRPr lang="ru-RU" b="0" u="sng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2"/>
          <p:cNvSpPr>
            <a:spLocks noChangeShapeType="1"/>
          </p:cNvSpPr>
          <p:nvPr/>
        </p:nvSpPr>
        <p:spPr bwMode="auto">
          <a:xfrm flipV="1">
            <a:off x="1403350" y="2997200"/>
            <a:ext cx="1588" cy="30241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1042988" y="6021388"/>
            <a:ext cx="47529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V="1">
            <a:off x="1619250" y="3243263"/>
            <a:ext cx="3097213" cy="25923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787900" y="2667000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S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23850" y="2451100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P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5508625" y="5980113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latin typeface="Tahoma" pitchFamily="34" charset="0"/>
              </a:rPr>
              <a:t>Q</a:t>
            </a:r>
            <a:endParaRPr lang="ru-RU" sz="4400" dirty="0">
              <a:latin typeface="Tahoma" pitchFamily="34" charset="0"/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18448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Закон </a:t>
            </a:r>
            <a:r>
              <a:rPr lang="ru-RU" sz="3600" b="1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пропозиції</a:t>
            </a:r>
            <a:r>
              <a:rPr lang="ru-RU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sz="3600" b="1" dirty="0" err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стверджує</a:t>
            </a:r>
            <a:r>
              <a:rPr lang="ru-RU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br>
              <a:rPr lang="ru-RU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пропозиції</a:t>
            </a:r>
            <a:r>
              <a:rPr lang="ru-RU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товару </a:t>
            </a:r>
            <a:r>
              <a:rPr lang="ru-RU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тим</a:t>
            </a:r>
            <a:r>
              <a:rPr lang="ru-RU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більше</a:t>
            </a:r>
            <a:r>
              <a:rPr lang="ru-RU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ru-RU" sz="36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чим</a:t>
            </a:r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36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вищою</a:t>
            </a:r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є</a:t>
            </a:r>
            <a:r>
              <a:rPr lang="ru-RU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ціна</a:t>
            </a:r>
            <a:r>
              <a:rPr lang="ru-RU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на </a:t>
            </a:r>
            <a:r>
              <a:rPr lang="ru-RU" sz="3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нього</a:t>
            </a:r>
            <a:r>
              <a:rPr lang="ru-RU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39552" y="1700808"/>
            <a:ext cx="5254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latin typeface="Arial" charset="0"/>
              </a:rPr>
              <a:t>...при </a:t>
            </a:r>
            <a:r>
              <a:rPr lang="ru-RU" sz="3200" dirty="0" err="1">
                <a:latin typeface="Arial" charset="0"/>
              </a:rPr>
              <a:t>інших</a:t>
            </a:r>
            <a:r>
              <a:rPr lang="ru-RU" sz="3200" dirty="0">
                <a:latin typeface="Arial" charset="0"/>
              </a:rPr>
              <a:t>  </a:t>
            </a:r>
            <a:r>
              <a:rPr lang="ru-RU" sz="3200" dirty="0" err="1">
                <a:latin typeface="Arial" charset="0"/>
              </a:rPr>
              <a:t>рівних</a:t>
            </a:r>
            <a:r>
              <a:rPr lang="ru-RU" sz="3200" dirty="0">
                <a:latin typeface="Arial" charset="0"/>
              </a:rPr>
              <a:t> </a:t>
            </a:r>
            <a:r>
              <a:rPr lang="ru-RU" sz="3200" dirty="0" err="1">
                <a:latin typeface="Arial" charset="0"/>
              </a:rPr>
              <a:t>умовах</a:t>
            </a:r>
            <a:endParaRPr lang="ru-RU" sz="3200" dirty="0">
              <a:latin typeface="Arial" charset="0"/>
            </a:endParaRP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1619672" y="2132856"/>
            <a:ext cx="752432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latin typeface="Arial" charset="0"/>
              </a:rPr>
              <a:t>Залежність</a:t>
            </a:r>
            <a:r>
              <a:rPr lang="ru-RU" sz="2400" dirty="0">
                <a:latin typeface="Arial" charset="0"/>
              </a:rPr>
              <a:t> </a:t>
            </a:r>
            <a:r>
              <a:rPr lang="ru-RU" sz="2400" dirty="0" err="1">
                <a:latin typeface="Arial" charset="0"/>
              </a:rPr>
              <a:t>між</a:t>
            </a:r>
            <a:r>
              <a:rPr lang="ru-RU" sz="2400" dirty="0">
                <a:latin typeface="Arial" charset="0"/>
              </a:rPr>
              <a:t>  </a:t>
            </a:r>
            <a:r>
              <a:rPr lang="ru-RU" sz="2400" dirty="0" err="1">
                <a:latin typeface="Arial" charset="0"/>
              </a:rPr>
              <a:t>ціною</a:t>
            </a:r>
            <a:r>
              <a:rPr lang="ru-RU" sz="2400" dirty="0">
                <a:latin typeface="Arial" charset="0"/>
              </a:rPr>
              <a:t> </a:t>
            </a:r>
            <a:r>
              <a:rPr lang="ru-RU" sz="2400" dirty="0" err="1">
                <a:latin typeface="Arial" charset="0"/>
              </a:rPr>
              <a:t>і</a:t>
            </a:r>
            <a:r>
              <a:rPr lang="ru-RU" sz="2400" dirty="0">
                <a:latin typeface="Arial" charset="0"/>
              </a:rPr>
              <a:t> </a:t>
            </a:r>
            <a:r>
              <a:rPr lang="ru-RU" sz="2400" dirty="0" err="1">
                <a:latin typeface="Arial" charset="0"/>
              </a:rPr>
              <a:t>кількістю</a:t>
            </a:r>
            <a:r>
              <a:rPr lang="ru-RU" sz="2400" dirty="0">
                <a:latin typeface="Arial" charset="0"/>
              </a:rPr>
              <a:t> товару – пряма.</a:t>
            </a:r>
            <a:endParaRPr lang="en-US" sz="2400" dirty="0">
              <a:latin typeface="Arial" charset="0"/>
            </a:endParaRPr>
          </a:p>
          <a:p>
            <a:pPr algn="ctr"/>
            <a:r>
              <a:rPr lang="en-US" b="1" dirty="0">
                <a:latin typeface="Tahoma" pitchFamily="34" charset="0"/>
              </a:rPr>
              <a:t>Q = f (P)</a:t>
            </a:r>
            <a:endParaRPr lang="ru-RU" dirty="0">
              <a:latin typeface="Arial" charset="0"/>
            </a:endParaRPr>
          </a:p>
        </p:txBody>
      </p:sp>
      <p:sp>
        <p:nvSpPr>
          <p:cNvPr id="39947" name="Oval 11"/>
          <p:cNvSpPr>
            <a:spLocks noChangeArrowheads="1"/>
          </p:cNvSpPr>
          <p:nvPr/>
        </p:nvSpPr>
        <p:spPr bwMode="auto">
          <a:xfrm>
            <a:off x="2339975" y="515778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8" name="Oval 12"/>
          <p:cNvSpPr>
            <a:spLocks noChangeArrowheads="1"/>
          </p:cNvSpPr>
          <p:nvPr/>
        </p:nvSpPr>
        <p:spPr bwMode="auto">
          <a:xfrm>
            <a:off x="3707904" y="4005064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2032000" y="46736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Arial" charset="0"/>
              </a:rPr>
              <a:t>А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3347864" y="3645024"/>
            <a:ext cx="433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Arial" charset="0"/>
              </a:rPr>
              <a:t>В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3816426" y="4077074"/>
            <a:ext cx="35494" cy="1944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39947" idx="4"/>
          </p:cNvCxnSpPr>
          <p:nvPr/>
        </p:nvCxnSpPr>
        <p:spPr>
          <a:xfrm flipV="1">
            <a:off x="2375246" y="5229225"/>
            <a:ext cx="448" cy="792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475656" y="4149080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475656" y="5157192"/>
            <a:ext cx="936104" cy="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2411760" y="5517232"/>
            <a:ext cx="136815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1835696" y="4149080"/>
            <a:ext cx="0" cy="1008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Объект 41"/>
          <p:cNvGraphicFramePr>
            <a:graphicFrameLocks noChangeAspect="1"/>
          </p:cNvGraphicFramePr>
          <p:nvPr/>
        </p:nvGraphicFramePr>
        <p:xfrm>
          <a:off x="2483768" y="5013176"/>
          <a:ext cx="1277723" cy="566411"/>
        </p:xfrm>
        <a:graphic>
          <a:graphicData uri="http://schemas.openxmlformats.org/presentationml/2006/ole">
            <p:oleObj spid="_x0000_s22529" name="Формула" r:id="rId3" imgW="520560" imgH="215640" progId="Equation.3">
              <p:embed/>
            </p:oleObj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2987824" y="5157192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endParaRPr lang="ru-RU" dirty="0"/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/>
        </p:nvGraphicFramePr>
        <p:xfrm>
          <a:off x="1979712" y="4365104"/>
          <a:ext cx="1080120" cy="408682"/>
        </p:xfrm>
        <a:graphic>
          <a:graphicData uri="http://schemas.openxmlformats.org/presentationml/2006/ole">
            <p:oleObj spid="_x0000_s22531" name="Формула" r:id="rId4" imgW="444240" imgH="241200" progId="Equation.3">
              <p:embed/>
            </p:oleObj>
          </a:graphicData>
        </a:graphic>
      </p:graphicFrame>
      <p:sp>
        <p:nvSpPr>
          <p:cNvPr id="47" name="Прямоугольник 46"/>
          <p:cNvSpPr/>
          <p:nvPr/>
        </p:nvSpPr>
        <p:spPr>
          <a:xfrm>
            <a:off x="2339752" y="4365104"/>
            <a:ext cx="316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endParaRPr lang="ru-RU" dirty="0"/>
          </a:p>
        </p:txBody>
      </p:sp>
      <p:sp>
        <p:nvSpPr>
          <p:cNvPr id="48" name="Text Box 10"/>
          <p:cNvSpPr txBox="1">
            <a:spLocks noChangeArrowheads="1"/>
          </p:cNvSpPr>
          <p:nvPr/>
        </p:nvSpPr>
        <p:spPr bwMode="auto">
          <a:xfrm>
            <a:off x="4140200" y="3501008"/>
            <a:ext cx="50038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err="1" smtClean="0">
                <a:latin typeface="Arial" charset="0"/>
              </a:rPr>
              <a:t>Запам</a:t>
            </a:r>
            <a:r>
              <a:rPr lang="en-US" sz="2400" b="1" dirty="0" smtClean="0">
                <a:latin typeface="Arial" charset="0"/>
              </a:rPr>
              <a:t>’</a:t>
            </a:r>
            <a:r>
              <a:rPr lang="uk-UA" sz="2400" b="1" dirty="0" err="1" smtClean="0">
                <a:latin typeface="Arial" charset="0"/>
              </a:rPr>
              <a:t>ятай</a:t>
            </a:r>
            <a:r>
              <a:rPr lang="uk-UA" sz="2400" b="1" dirty="0" smtClean="0">
                <a:latin typeface="Arial" charset="0"/>
              </a:rPr>
              <a:t>:за </a:t>
            </a:r>
            <a:r>
              <a:rPr lang="uk-UA" sz="2400" dirty="0" smtClean="0">
                <a:latin typeface="Arial" charset="0"/>
              </a:rPr>
              <a:t>рівних умов зміна ціни на визначений товар може привести тільки до зміни величини пропозиції при цьому пропозиція, тобто вся </a:t>
            </a:r>
            <a:r>
              <a:rPr lang="uk-UA" sz="2400" dirty="0" err="1" smtClean="0">
                <a:latin typeface="Arial" charset="0"/>
              </a:rPr>
              <a:t>залежніть</a:t>
            </a:r>
            <a:r>
              <a:rPr lang="uk-UA" sz="2400" dirty="0" smtClean="0">
                <a:latin typeface="Arial" charset="0"/>
              </a:rPr>
              <a:t> </a:t>
            </a:r>
            <a:r>
              <a:rPr lang="uk-UA" sz="2800" b="1" dirty="0" smtClean="0">
                <a:latin typeface="Arial" charset="0"/>
              </a:rPr>
              <a:t>залишається незмінною</a:t>
            </a:r>
            <a:r>
              <a:rPr lang="uk-UA" sz="2400" dirty="0" smtClean="0">
                <a:latin typeface="Arial" charset="0"/>
              </a:rPr>
              <a:t>.</a:t>
            </a:r>
            <a:endParaRPr lang="ru-RU" dirty="0">
              <a:latin typeface="Arial" charset="0"/>
            </a:endParaRP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  <p:bldP spid="39939" grpId="0" animBg="1"/>
      <p:bldP spid="39940" grpId="0" animBg="1"/>
      <p:bldP spid="39941" grpId="0"/>
      <p:bldP spid="39942" grpId="0"/>
      <p:bldP spid="39943" grpId="0"/>
      <p:bldP spid="39944" grpId="0" build="p" bldLvl="5"/>
      <p:bldP spid="39945" grpId="0"/>
      <p:bldP spid="39946" grpId="0"/>
      <p:bldP spid="39947" grpId="0" animBg="1"/>
      <p:bldP spid="39948" grpId="0" animBg="1"/>
      <p:bldP spid="39949" grpId="0"/>
      <p:bldP spid="39950" grpId="0"/>
      <p:bldP spid="45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564904"/>
            <a:ext cx="8229600" cy="84693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uk-UA" sz="2800" dirty="0" smtClean="0">
                <a:latin typeface="Georgia" pitchFamily="18" charset="0"/>
              </a:rPr>
              <a:t>Позитивний нахил кривої пояснюється</a:t>
            </a:r>
            <a:r>
              <a:rPr lang="uk-UA" sz="2800" dirty="0" smtClean="0"/>
              <a:t>:</a:t>
            </a:r>
            <a:endParaRPr lang="ru-RU" sz="28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196753"/>
            <a:ext cx="7643192" cy="1512168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dirty="0" smtClean="0"/>
              <a:t>Крива пропозиції: графічна залежність величини пропозиції від ціни.</a:t>
            </a:r>
          </a:p>
          <a:p>
            <a:pPr eaLnBrk="1" hangingPunct="1">
              <a:defRPr/>
            </a:pPr>
            <a:r>
              <a:rPr lang="uk-UA" sz="2800" dirty="0" smtClean="0"/>
              <a:t>позначається </a:t>
            </a:r>
            <a:r>
              <a:rPr lang="en-US" sz="2800" dirty="0" smtClean="0"/>
              <a:t>Q</a:t>
            </a:r>
            <a:r>
              <a:rPr lang="uk-UA" sz="2800" dirty="0" smtClean="0"/>
              <a:t>.</a:t>
            </a:r>
          </a:p>
          <a:p>
            <a:pPr lvl="8">
              <a:defRPr/>
            </a:pPr>
            <a:endParaRPr lang="ru-RU" sz="17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1520" y="332656"/>
            <a:ext cx="8229600" cy="846931"/>
          </a:xfrm>
          <a:prstGeom prst="rect">
            <a:avLst/>
          </a:prstGeom>
          <a:solidFill>
            <a:srgbClr val="92D05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Крива пропозиції</a:t>
            </a:r>
            <a:endParaRPr kumimoji="0" lang="ru-RU" sz="41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3501008"/>
            <a:ext cx="8280920" cy="2736304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/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uk-UA" sz="5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</a:rPr>
              <a:t>Підвищення ціни привертатиме</a:t>
            </a:r>
            <a:r>
              <a:rPr kumimoji="0" lang="uk-UA" sz="58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</a:rPr>
              <a:t> в дану галузь нових виробників.</a:t>
            </a: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tabLst/>
              <a:defRPr/>
            </a:pPr>
            <a:r>
              <a:rPr lang="uk-UA" sz="5800" b="1" i="1" baseline="0" dirty="0" smtClean="0">
                <a:latin typeface="Georgia" pitchFamily="18" charset="0"/>
              </a:rPr>
              <a:t>Фірми, в разі підвищення ціни отримують додатковий</a:t>
            </a:r>
            <a:r>
              <a:rPr lang="uk-UA" sz="5800" b="1" i="1" dirty="0" smtClean="0">
                <a:latin typeface="Georgia" pitchFamily="18" charset="0"/>
              </a:rPr>
              <a:t> прибуток і можуть </a:t>
            </a:r>
            <a:r>
              <a:rPr lang="uk-UA" sz="5800" b="1" i="1" dirty="0" err="1" smtClean="0">
                <a:latin typeface="Georgia" pitchFamily="18" charset="0"/>
              </a:rPr>
              <a:t>можуть</a:t>
            </a:r>
            <a:r>
              <a:rPr lang="uk-UA" sz="5800" b="1" i="1" dirty="0" smtClean="0">
                <a:latin typeface="Georgia" pitchFamily="18" charset="0"/>
              </a:rPr>
              <a:t> розшити виробництво.</a:t>
            </a: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952500"/>
            <a:ext cx="8686800" cy="59055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uk-UA" sz="2800" dirty="0" smtClean="0"/>
              <a:t>Головний чинник – це зміна цін на виробничі ресурси ( природні, капітальні, трудові).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uk-UA" sz="2800" dirty="0" smtClean="0"/>
              <a:t>Нові технології.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uk-UA" sz="2800" dirty="0" smtClean="0"/>
              <a:t>Державна політика в сфері оподаткування.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uk-UA" sz="2800" dirty="0" smtClean="0"/>
              <a:t>Зміна цін на взаємозалежні товари.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uk-UA" sz="2800" dirty="0" smtClean="0"/>
              <a:t>Наявність та відсутність конкуренції на ринку.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uk-UA" sz="2800" dirty="0" smtClean="0"/>
              <a:t>Зміна цін на інші товари.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uk-UA" sz="2800" dirty="0" smtClean="0"/>
              <a:t>Природні катаклізми, війни, певні політичні умови.</a:t>
            </a:r>
            <a:endParaRPr lang="ru-RU" sz="2800" dirty="0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48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4000" dirty="0" smtClean="0"/>
              <a:t>Нецінові чинники пропозиції</a:t>
            </a:r>
            <a:endParaRPr lang="ru-RU" sz="4000" dirty="0" smtClean="0"/>
          </a:p>
        </p:txBody>
      </p:sp>
      <p:sp>
        <p:nvSpPr>
          <p:cNvPr id="4" name="AutoShape 5"/>
          <p:cNvSpPr txBox="1">
            <a:spLocks noChangeArrowheads="1"/>
          </p:cNvSpPr>
          <p:nvPr/>
        </p:nvSpPr>
        <p:spPr bwMode="auto">
          <a:xfrm>
            <a:off x="323528" y="0"/>
            <a:ext cx="8229600" cy="836712"/>
          </a:xfrm>
          <a:prstGeom prst="wedgeRoundRectCallout">
            <a:avLst>
              <a:gd name="adj1" fmla="val 50288"/>
              <a:gd name="adj2" fmla="val 19768"/>
              <a:gd name="adj3" fmla="val 16667"/>
            </a:avLst>
          </a:prstGeom>
          <a:blipFill>
            <a:blip r:embed="rId2" cstate="print"/>
            <a:tile tx="0" ty="0" sx="100000" sy="100000" flip="none" algn="tl"/>
          </a:blip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Нецінові чинники пропозиції: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8229600" cy="5257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</a:t>
            </a:r>
            <a:endParaRPr lang="ru-RU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Змінна ціни пропозиції  (в цілому)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 flipV="1">
            <a:off x="1187450" y="2852738"/>
            <a:ext cx="0" cy="3455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971550" y="6267450"/>
            <a:ext cx="43926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V="1">
            <a:off x="1619250" y="3213100"/>
            <a:ext cx="3097213" cy="2592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5508625" y="5980113"/>
            <a:ext cx="792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ahoma" pitchFamily="34" charset="0"/>
              </a:rPr>
              <a:t>Q</a:t>
            </a:r>
            <a:endParaRPr lang="ru-RU" sz="4400">
              <a:latin typeface="Tahoma" pitchFamily="34" charset="0"/>
            </a:endParaRPr>
          </a:p>
        </p:txBody>
      </p:sp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2339975" y="515778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9" name="Oval 9"/>
          <p:cNvSpPr>
            <a:spLocks noChangeArrowheads="1"/>
          </p:cNvSpPr>
          <p:nvPr/>
        </p:nvSpPr>
        <p:spPr bwMode="auto">
          <a:xfrm>
            <a:off x="3203575" y="44370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2051050" y="4797425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А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2843213" y="422116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latin typeface="Arial" charset="0"/>
              </a:rPr>
              <a:t>В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395288" y="2349500"/>
            <a:ext cx="7731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latin typeface="Arial" charset="0"/>
              </a:rPr>
              <a:t>Р</a:t>
            </a:r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V="1">
            <a:off x="1835150" y="3429000"/>
            <a:ext cx="3097213" cy="2592388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1476375" y="2852738"/>
            <a:ext cx="3095625" cy="2592387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4298950" y="2482850"/>
            <a:ext cx="1136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S</a:t>
            </a:r>
            <a:r>
              <a:rPr lang="en-US">
                <a:latin typeface="Arial" charset="0"/>
              </a:rPr>
              <a:t> 1</a:t>
            </a:r>
            <a:endParaRPr lang="ru-RU">
              <a:latin typeface="Arial" charset="0"/>
            </a:endParaRP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4803775" y="2781300"/>
            <a:ext cx="84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S</a:t>
            </a:r>
            <a:r>
              <a:rPr lang="en-US">
                <a:latin typeface="Arial" charset="0"/>
              </a:rPr>
              <a:t> 2</a:t>
            </a:r>
            <a:endParaRPr lang="ru-RU">
              <a:latin typeface="Arial" charset="0"/>
            </a:endParaRP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5019675" y="3429000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S</a:t>
            </a:r>
            <a:r>
              <a:rPr lang="en-US">
                <a:latin typeface="Arial" charset="0"/>
              </a:rPr>
              <a:t> 3</a:t>
            </a:r>
            <a:endParaRPr lang="ru-RU">
              <a:latin typeface="Arial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859338" y="2266950"/>
            <a:ext cx="3889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Q</a:t>
            </a:r>
            <a:r>
              <a:rPr lang="en-US" sz="2400" b="1">
                <a:latin typeface="Arial" charset="0"/>
              </a:rPr>
              <a:t>s = f (P, Pr, E, T, V etc)</a:t>
            </a:r>
            <a:endParaRPr lang="ru-RU" sz="2400" b="1">
              <a:latin typeface="Arial" charset="0"/>
            </a:endParaRP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3132138" y="44370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 flipH="1" flipV="1">
            <a:off x="2484438" y="4437063"/>
            <a:ext cx="719137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0981" name="Line 21"/>
          <p:cNvSpPr>
            <a:spLocks noChangeShapeType="1"/>
          </p:cNvSpPr>
          <p:nvPr/>
        </p:nvSpPr>
        <p:spPr bwMode="auto">
          <a:xfrm>
            <a:off x="2411413" y="515778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  <p:bldP spid="40965" grpId="0" animBg="1"/>
      <p:bldP spid="40966" grpId="0" animBg="1"/>
      <p:bldP spid="40967" grpId="0"/>
      <p:bldP spid="40968" grpId="0" animBg="1"/>
      <p:bldP spid="40969" grpId="0" animBg="1"/>
      <p:bldP spid="40970" grpId="0"/>
      <p:bldP spid="40971" grpId="0"/>
      <p:bldP spid="40972" grpId="0"/>
      <p:bldP spid="40973" grpId="0" animBg="1"/>
      <p:bldP spid="40974" grpId="0" animBg="1"/>
      <p:bldP spid="40975" grpId="0"/>
      <p:bldP spid="40976" grpId="0"/>
      <p:bldP spid="40977" grpId="0"/>
      <p:bldP spid="40980" grpId="0" animBg="1"/>
      <p:bldP spid="4098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505</TotalTime>
  <Words>1625</Words>
  <Application>Microsoft Office PowerPoint</Application>
  <PresentationFormat>Экран (4:3)</PresentationFormat>
  <Paragraphs>301</Paragraphs>
  <Slides>36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8" baseType="lpstr">
      <vt:lpstr>Открытая</vt:lpstr>
      <vt:lpstr>Формула</vt:lpstr>
      <vt:lpstr>Пропозиція. Закон пропозиції. Рівноважна ціна.</vt:lpstr>
      <vt:lpstr>Слайд 2</vt:lpstr>
      <vt:lpstr>Приклад : Десять великих  картопляних полів розміщенні на різних відстань від місця продажу. Кожен може подати 100 кг картоплі. Два робітники на кожний кг несуть транспорті витрати в розміри 2грн, три – 1, 5 грн; п’ять – 1грн.</vt:lpstr>
      <vt:lpstr>Пропозиція</vt:lpstr>
      <vt:lpstr>Закон пропозиції</vt:lpstr>
      <vt:lpstr>Слайд 6</vt:lpstr>
      <vt:lpstr>Позитивний нахил кривої пояснюється:</vt:lpstr>
      <vt:lpstr>Нецінові чинники пропозиції</vt:lpstr>
      <vt:lpstr>Змінна ціни пропозиції  (в цілому)</vt:lpstr>
      <vt:lpstr>Еластичність пропозиції</vt:lpstr>
      <vt:lpstr>Еластичність  пропозиції залежить головним чином від чинника часу.</vt:lpstr>
      <vt:lpstr>При аналізі еластичності розглядають три часові періоди:</vt:lpstr>
      <vt:lpstr>Рівноважна  ціна – ціна, за якої величина пропозиції товарів на ринку дорівнює величині попиту на них в результаті дії  конкурентних сил</vt:lpstr>
      <vt:lpstr>Слайд 14</vt:lpstr>
      <vt:lpstr>Слайд 15</vt:lpstr>
      <vt:lpstr>Встановлення рівноваги  по Вальрасу</vt:lpstr>
      <vt:lpstr>Встановлення рівноваги за  А. Маршаллом</vt:lpstr>
      <vt:lpstr>Павутиноподібна  модель рівноваги</vt:lpstr>
      <vt:lpstr>Павутиноподібна  модель з рівномірним відхиленням від рівноваги</vt:lpstr>
      <vt:lpstr>Павутиноподібна  модель рівноваги</vt:lpstr>
      <vt:lpstr>Павутиноподібна модель встановлення рівноваги </vt:lpstr>
      <vt:lpstr>Павутиноподібна  модель рівноваги</vt:lpstr>
      <vt:lpstr>Стійка рівновага (затухаючі коливання)</vt:lpstr>
      <vt:lpstr>Нестійка рівновага (взривні коливання)</vt:lpstr>
      <vt:lpstr>Невстановлювана рівновага (рівномірні коливання)</vt:lpstr>
      <vt:lpstr>Ринкова рівновага. Як держава встановлює ціни “підлоги” та “стелі” </vt:lpstr>
      <vt:lpstr>Якщо Р=1,то Q(d)=30-Р=30-1=29; </vt:lpstr>
      <vt:lpstr>Перевірте себе:</vt:lpstr>
      <vt:lpstr>Графік попиту і пропозиції</vt:lpstr>
      <vt:lpstr>Задача . Фунція попиту населення: QD = 7-p, функція пропозиції QS = -5+2p, де Q- об’єм в млн. штук в рік; p – ціна. Побудувати  графіки попиту  і пропозиції.</vt:lpstr>
      <vt:lpstr>Що буде, якщо держава встановить ціну  а) 6тис. грн.?  б) 3 тис. грн.?</vt:lpstr>
      <vt:lpstr>  Попит на банани описується рівнянням: QD = 2400-100р, а пропозиція – QS = 1000 + 250р, де Q – кількість  кг бананів проданих або куплених за день; р – ціна 1 кг. бананів (в у.о.).  </vt:lpstr>
      <vt:lpstr>Задача</vt:lpstr>
      <vt:lpstr>Крива попиту на шкільні портфелі : QD = 600 – 2р, де QD об’єм попиту  в місяць (в штуках), р – ціна (в у.о.). Крива пропозиції: QS = 300 + 4р.  </vt:lpstr>
      <vt:lpstr>Задача.</vt:lpstr>
      <vt:lpstr>Задача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Пропозиція</dc:title>
  <dc:creator>Ленчик</dc:creator>
  <cp:lastModifiedBy>Lena</cp:lastModifiedBy>
  <cp:revision>35</cp:revision>
  <dcterms:created xsi:type="dcterms:W3CDTF">2008-11-09T04:39:23Z</dcterms:created>
  <dcterms:modified xsi:type="dcterms:W3CDTF">2012-01-16T14:33:34Z</dcterms:modified>
</cp:coreProperties>
</file>