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80625" cy="7559675"/>
  <p:notesSz cx="7559675" cy="10691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474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732554-4382-4C15-A442-D5838744D642}" type="slidenum">
              <a:rPr/>
              <a:pPr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ru-RU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ru-RU" noProof="0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7E21A7AC-7AB1-41E1-B963-3400583A9AE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0"/>
      </a:spcBef>
      <a:spcAft>
        <a:spcPct val="0"/>
      </a:spcAft>
      <a:defRPr lang="ru-RU" sz="2000" kern="1200">
        <a:solidFill>
          <a:srgbClr val="000000"/>
        </a:solidFill>
        <a:latin typeface="Arial" pitchFamily="18"/>
        <a:ea typeface="Microsoft YaHei" pitchFamily="2"/>
        <a:cs typeface="Mangal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/>
        <a:cs typeface="Microsoft YaHei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/>
        <a:cs typeface="Microsoft YaHei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/>
        <a:cs typeface="Microsoft YaHei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/>
        <a:cs typeface="Microsoft YaHe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16386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endParaRPr smtClean="0">
              <a:latin typeface="Arial" charset="0"/>
              <a:ea typeface="Microsoft YaHei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4818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charset="0"/>
              <a:ea typeface="Microsoft YaHei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6866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charset="0"/>
              <a:ea typeface="Microsoft YaHei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8914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charset="0"/>
              <a:ea typeface="Microsoft YaHei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18434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endParaRPr smtClean="0">
              <a:latin typeface="Arial" charset="0"/>
              <a:ea typeface="Microsoft YaHei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0482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endParaRPr smtClean="0">
              <a:latin typeface="Arial" charset="0"/>
              <a:ea typeface="Microsoft YaHei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2530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charset="0"/>
              <a:ea typeface="Microsoft YaHei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4578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charset="0"/>
              <a:ea typeface="Microsoft YaHei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6626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charset="0"/>
              <a:ea typeface="Microsoft YaHei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8674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charset="0"/>
              <a:ea typeface="Microsoft YaHei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0722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charset="0"/>
              <a:ea typeface="Microsoft YaHei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2770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charset="0"/>
              <a:ea typeface="Microsoft YaHei"/>
              <a:cs typeface="Mangal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74634-95FF-4104-BDD1-7C2B15CEF34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D1223-0951-4BDB-9C88-280EB15D72B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30780-A61C-4DBE-A68D-7605B89E47C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4A48-040B-4BF5-B8AF-05160D110A4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3834E-3BEE-4759-9007-F3B04B145ED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45846-90D0-453B-AB8A-5F8E3B7F72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7CF64-B0E8-4BA3-B31E-CD2B9A6A5E6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79A1-5E33-43C7-A2B0-F34EC7C065B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B6083-4872-47C7-9EF7-06FC4E70015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EC891-EB90-4467-8301-741EDCC7017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noProof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F7E59-0785-4024-8949-3FF3B11CA60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1027" name="Текст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888" y="6886575"/>
            <a:ext cx="2347912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0BD5BCB6-C428-41C0-9349-C09DD7E1741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lang="ru-RU" sz="44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charset="0"/>
          <a:ea typeface="Microsoft YaHei"/>
          <a:cs typeface="Mangal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charset="0"/>
          <a:ea typeface="Microsoft YaHei"/>
          <a:cs typeface="Mangal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charset="0"/>
          <a:ea typeface="Microsoft YaHei"/>
          <a:cs typeface="Mangal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charset="0"/>
          <a:ea typeface="Microsoft YaHei"/>
          <a:cs typeface="Mangal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charset="0"/>
          <a:ea typeface="Microsoft YaHei"/>
          <a:cs typeface="Mangal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charset="0"/>
          <a:ea typeface="Microsoft YaHei"/>
          <a:cs typeface="Mangal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charset="0"/>
          <a:ea typeface="Microsoft YaHei"/>
          <a:cs typeface="Mangal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charset="0"/>
          <a:ea typeface="Microsoft YaHei"/>
          <a:cs typeface="Mangal" pitchFamily="18" charset="0"/>
        </a:defRPr>
      </a:lvl9pPr>
    </p:titleStyle>
    <p:bodyStyle>
      <a:lvl1pPr marL="431800" indent="-323850" algn="l" rtl="0" eaLnBrk="0" fontAlgn="base" hangingPunct="0">
        <a:spcBef>
          <a:spcPct val="0"/>
        </a:spcBef>
        <a:spcAft>
          <a:spcPts val="1413"/>
        </a:spcAft>
        <a:buSzPct val="45000"/>
        <a:buFont typeface="StarSymbol"/>
        <a:buChar char="●"/>
        <a:defRPr lang="ru-RU" sz="32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  <a:lvl2pPr marL="863600" lvl="1" indent="-323850" algn="l" rtl="0" eaLnBrk="0" fontAlgn="base" hangingPunct="0">
        <a:spcBef>
          <a:spcPct val="0"/>
        </a:spcBef>
        <a:spcAft>
          <a:spcPts val="1138"/>
        </a:spcAft>
        <a:buSzPct val="45000"/>
        <a:buFont typeface="StarSymbol"/>
        <a:buChar char="●"/>
        <a:defRPr lang="ru-RU" sz="28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2pPr>
      <a:lvl3pPr marL="1295400" lvl="2" indent="-287338" algn="l" rtl="0" eaLnBrk="0" fontAlgn="base" hangingPunct="0">
        <a:spcBef>
          <a:spcPct val="0"/>
        </a:spcBef>
        <a:spcAft>
          <a:spcPts val="850"/>
        </a:spcAft>
        <a:buSzPct val="75000"/>
        <a:buFont typeface="StarSymbol"/>
        <a:buChar char="–"/>
        <a:defRPr lang="ru-RU" sz="24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3pPr>
      <a:lvl4pPr marL="1727200" lvl="3" indent="-215900" algn="l" rtl="0" eaLnBrk="0" fontAlgn="base" hangingPunct="0">
        <a:spcBef>
          <a:spcPct val="0"/>
        </a:spcBef>
        <a:spcAft>
          <a:spcPts val="563"/>
        </a:spcAft>
        <a:buSzPct val="45000"/>
        <a:buFont typeface="StarSymbol"/>
        <a:buChar char="●"/>
        <a:defRPr lang="ru-RU" sz="20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4pPr>
      <a:lvl5pPr marL="2159000" lvl="4" indent="-215900" algn="l" rtl="0" eaLnBrk="0" fontAlgn="base" hangingPunct="0">
        <a:spcBef>
          <a:spcPct val="0"/>
        </a:spcBef>
        <a:spcAft>
          <a:spcPts val="288"/>
        </a:spcAft>
        <a:buSzPct val="75000"/>
        <a:buFont typeface="StarSymbol"/>
        <a:buChar char="–"/>
        <a:defRPr lang="ru-RU" sz="20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5pPr>
      <a:lvl6pPr marL="26162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ru-RU" sz="20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6pPr>
      <a:lvl7pPr marL="30734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ru-RU" sz="20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7pPr>
      <a:lvl8pPr marL="35306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ru-RU" sz="20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8pPr>
      <a:lvl9pPr marL="39878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ru-RU" sz="20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-1150938" y="-1588"/>
            <a:ext cx="9070976" cy="1262063"/>
          </a:xfrm>
        </p:spPr>
        <p:txBody>
          <a:bodyPr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b="1">
                <a:effectLst>
                  <a:outerShdw dist="17962" dir="2700000">
                    <a:srgbClr val="000000"/>
                  </a:outerShdw>
                </a:effectLst>
              </a:rPr>
              <a:t>Презентация на тему:</a:t>
            </a:r>
          </a:p>
        </p:txBody>
      </p:sp>
      <p:sp>
        <p:nvSpPr>
          <p:cNvPr id="15363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4321175" y="6018213"/>
            <a:ext cx="5759450" cy="365125"/>
          </a:xfrm>
        </p:spPr>
        <p:txBody>
          <a:bodyPr anchor="ctr">
            <a:spAutoFit/>
          </a:bodyPr>
          <a:lstStyle/>
          <a:p>
            <a:pPr marL="0" indent="0" eaLnBrk="1">
              <a:buFont typeface="StarSymbol"/>
              <a:buNone/>
            </a:pPr>
            <a:endParaRPr sz="2400" b="1" i="1" smtClean="0">
              <a:solidFill>
                <a:srgbClr val="000080"/>
              </a:solidFill>
              <a:latin typeface="Comic Sans MS" pitchFamily="66" charset="0"/>
              <a:ea typeface="Microsoft YaHei"/>
              <a:cs typeface="Mangal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998" y="1259997"/>
            <a:ext cx="8100002" cy="2159995"/>
          </a:xfrm>
          <a:prstGeom prst="rect">
            <a:avLst/>
          </a:prstGeom>
        </p:spPr>
        <p:txBody>
          <a:bodyPr lIns="90004" tIns="46798" rIns="90004" bIns="46798" fromWordArt="1" anchor="ctr" anchorCtr="1" compatLnSpc="0">
            <a:prstTxWarp prst="textPlain">
              <a:avLst/>
            </a:prstTxWarp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ln w="9363">
                  <a:solidFill>
                    <a:srgbClr val="000000"/>
                  </a:solidFill>
                  <a:prstDash val="solid"/>
                  <a:miter/>
                </a:ln>
                <a:blipFill>
                  <a:blip r:embed="rId4">
                    <a:alphaModFix/>
                  </a:blip>
                  <a:tile/>
                </a:blipFill>
                <a:effectLst>
                  <a:outerShdw dist="152734" dir="2700000" algn="tl">
                    <a:srgbClr val="868686"/>
                  </a:outerShdw>
                </a:effectLst>
                <a:latin typeface="Calibri"/>
                <a:ea typeface="Microsoft YaHei" pitchFamily="2"/>
                <a:cs typeface="Mangal" pitchFamily="2"/>
              </a:rPr>
              <a:t>&lt;&lt;Искусство Индии &gt;&gt;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897313" y="7059613"/>
            <a:ext cx="2286000" cy="5000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Prezentacii.com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959225"/>
            <a:ext cx="52419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4713" y="0"/>
            <a:ext cx="5395912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 txBox="1">
            <a:spLocks noGrp="1"/>
          </p:cNvSpPr>
          <p:nvPr>
            <p:ph type="subTitle" idx="4294967295"/>
          </p:nvPr>
        </p:nvSpPr>
        <p:spPr>
          <a:xfrm>
            <a:off x="179388" y="179388"/>
            <a:ext cx="4716462" cy="6427787"/>
          </a:xfrm>
        </p:spPr>
        <p:txBody>
          <a:bodyPr anchor="ctr"/>
          <a:lstStyle/>
          <a:p>
            <a:pPr marL="0" indent="0" eaLnBrk="1">
              <a:buFont typeface="StarSymbol"/>
              <a:buNone/>
            </a:pPr>
            <a:r>
              <a:rPr sz="2600" b="1" smtClean="0">
                <a:solidFill>
                  <a:srgbClr val="FF6633"/>
                </a:solidFill>
                <a:latin typeface="Arial" charset="0"/>
                <a:ea typeface="Microsoft YaHei"/>
                <a:cs typeface="Mangal" pitchFamily="18" charset="0"/>
              </a:rPr>
              <a:t>Музыка Индии включает разнообразие живых и исторических жанров народной, популярной, эстрадной и классической музыки. Индийская классическая музыка, представленная традициями Карнатака и Хиндустани, восходит к «Сама-веде» и описана как сложная и многообразная система, воздействующая на внешний и внутренний мир, в ряде трактатов первых веков нашей эры и особенно Средневековья</a:t>
            </a:r>
            <a:r>
              <a:rPr sz="2600" smtClean="0">
                <a:solidFill>
                  <a:srgbClr val="FFFF00"/>
                </a:solidFill>
                <a:latin typeface="Arial" charset="0"/>
                <a:ea typeface="Microsoft YaHei"/>
                <a:cs typeface="Mangal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79997" y="3060003"/>
            <a:ext cx="3600001" cy="1799996"/>
          </a:xfrm>
          <a:prstGeom prst="rect">
            <a:avLst/>
          </a:prstGeom>
        </p:spPr>
        <p:txBody>
          <a:bodyPr lIns="90004" tIns="46798" rIns="90004" bIns="46798" fromWordArt="1" anchor="ctr" anchorCtr="1" compatLnSpc="0">
            <a:prstTxWarp prst="textPlain">
              <a:avLst/>
            </a:prstTxWarp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ln w="9363">
                  <a:solidFill>
                    <a:srgbClr val="000000"/>
                  </a:solidFill>
                  <a:prstDash val="solid"/>
                  <a:miter/>
                </a:ln>
                <a:solidFill>
                  <a:srgbClr val="FFFF00"/>
                </a:solidFill>
                <a:effectLst>
                  <a:outerShdw dist="152734" dir="2700000" algn="tl">
                    <a:srgbClr val="868686"/>
                  </a:outerShdw>
                </a:effectLst>
                <a:latin typeface="Arial Black" pitchFamily="18"/>
                <a:ea typeface="Microsoft YaHei" pitchFamily="2"/>
                <a:cs typeface="Mangal" pitchFamily="2"/>
              </a:rPr>
              <a:t>Музыка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3060700" y="179388"/>
            <a:ext cx="7019925" cy="7380287"/>
          </a:xfrm>
        </p:spPr>
        <p:txBody>
          <a:bodyPr anchor="ctr" anchorCtr="1"/>
          <a:lstStyle/>
          <a:p>
            <a:pPr marL="0" indent="0" algn="ctr" eaLnBrk="1">
              <a:buFont typeface="StarSymbol"/>
              <a:buNone/>
            </a:pPr>
            <a:r>
              <a:rPr sz="2600" b="1" smtClean="0">
                <a:solidFill>
                  <a:srgbClr val="FF6633"/>
                </a:solidFill>
                <a:latin typeface="Arial" charset="0"/>
                <a:ea typeface="Microsoft YaHei"/>
                <a:cs typeface="Mangal" pitchFamily="18" charset="0"/>
              </a:rPr>
              <a:t>Народная музыка важна для сохранения идентичности многочисленных народов Индии. В период мусульманского завоевания индийская музыка вобрала и ассимилировала ряд традиций и инструментов арабской музыки, а в период европейского колониального господства — элементы и инструменты музыки Европы. В XX веке индийская музыка при посредстве ряда выдающихся европейских («Битлз») и американских музыкантов, а также кинематографа и движений хиппи, нью-эйдж, прозелитического вайшнавизма и других стала одним из значительных компонентов музыкального разнообразия общемировой культуры.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0800" y="0"/>
            <a:ext cx="31115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503238" y="301625"/>
            <a:ext cx="9072562" cy="6456363"/>
          </a:xfrm>
        </p:spPr>
        <p:txBody>
          <a:bodyPr anchor="ctr" anchorCtr="1"/>
          <a:lstStyle/>
          <a:p>
            <a:pPr algn="ctr" eaLnBrk="1"/>
            <a:endParaRPr smtClean="0">
              <a:latin typeface="Arial" charset="0"/>
              <a:ea typeface="Microsoft YaHei"/>
              <a:cs typeface="Mangal" pitchFamily="18" charset="0"/>
            </a:endParaRPr>
          </a:p>
        </p:txBody>
      </p:sp>
      <p:pic>
        <p:nvPicPr>
          <p:cNvPr id="3789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79996" y="1259997"/>
            <a:ext cx="6479996" cy="4679999"/>
          </a:xfrm>
          <a:prstGeom prst="rect">
            <a:avLst/>
          </a:prstGeom>
        </p:spPr>
        <p:txBody>
          <a:bodyPr lIns="90004" tIns="46798" rIns="90004" bIns="46798" fromWordArt="1" anchor="ctr" anchorCtr="1" compatLnSpc="0">
            <a:prstTxWarp prst="textPlain">
              <a:avLst/>
            </a:prstTxWarp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ln w="9363">
                  <a:solidFill>
                    <a:srgbClr val="000000"/>
                  </a:solidFill>
                  <a:prstDash val="solid"/>
                  <a:miter/>
                </a:ln>
                <a:solidFill>
                  <a:srgbClr val="FFFF00"/>
                </a:solidFill>
                <a:effectLst>
                  <a:outerShdw dist="152734" dir="2700000" algn="tl">
                    <a:srgbClr val="868686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Конец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ln w="9363">
                <a:solidFill>
                  <a:srgbClr val="000000"/>
                </a:solidFill>
                <a:prstDash val="solid"/>
                <a:miter/>
              </a:ln>
              <a:solidFill>
                <a:srgbClr val="FFFF00"/>
              </a:solidFill>
              <a:effectLst>
                <a:outerShdw dist="152734" dir="2700000" algn="tl">
                  <a:srgbClr val="868686"/>
                </a:outerShdw>
              </a:effectLst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79388" y="2390775"/>
            <a:ext cx="9072562" cy="4989513"/>
          </a:xfrm>
        </p:spPr>
        <p:txBody>
          <a:bodyPr/>
          <a:lstStyle/>
          <a:p>
            <a:pPr eaLnBrk="1"/>
            <a:r>
              <a:rPr sz="2800" b="1" i="1" smtClean="0">
                <a:solidFill>
                  <a:srgbClr val="FF0000"/>
                </a:solidFill>
                <a:latin typeface="Arial" charset="0"/>
                <a:ea typeface="Microsoft YaHei"/>
                <a:cs typeface="Mangal" pitchFamily="18" charset="0"/>
              </a:rPr>
              <a:t>Архитектура Индии</a:t>
            </a:r>
          </a:p>
          <a:p>
            <a:pPr eaLnBrk="1"/>
            <a:r>
              <a:rPr sz="2800" b="1" i="1" smtClean="0">
                <a:solidFill>
                  <a:srgbClr val="FF0000"/>
                </a:solidFill>
                <a:latin typeface="Arial" charset="0"/>
                <a:ea typeface="Microsoft YaHei"/>
                <a:cs typeface="Mangal" pitchFamily="18" charset="0"/>
              </a:rPr>
              <a:t>Изобразительное искусство Индии</a:t>
            </a:r>
          </a:p>
          <a:p>
            <a:pPr eaLnBrk="1"/>
            <a:r>
              <a:rPr sz="2800" b="1" i="1" smtClean="0">
                <a:solidFill>
                  <a:srgbClr val="FF0000"/>
                </a:solidFill>
                <a:latin typeface="Arial" charset="0"/>
                <a:ea typeface="Microsoft YaHei"/>
                <a:cs typeface="Mangal" pitchFamily="18" charset="0"/>
              </a:rPr>
              <a:t>Кинематограф Индии</a:t>
            </a:r>
          </a:p>
          <a:p>
            <a:pPr eaLnBrk="1"/>
            <a:r>
              <a:rPr sz="2800" b="1" i="1" smtClean="0">
                <a:solidFill>
                  <a:srgbClr val="FF0000"/>
                </a:solidFill>
                <a:latin typeface="Arial" charset="0"/>
                <a:ea typeface="Microsoft YaHei"/>
                <a:cs typeface="Mangal" pitchFamily="18" charset="0"/>
              </a:rPr>
              <a:t>Музыка Индии</a:t>
            </a:r>
          </a:p>
          <a:p>
            <a:pPr eaLnBrk="1"/>
            <a:endParaRPr sz="2800" b="1" i="1" smtClean="0">
              <a:solidFill>
                <a:srgbClr val="FF0000"/>
              </a:solidFill>
              <a:latin typeface="Arial" charset="0"/>
              <a:ea typeface="Microsoft YaHei"/>
              <a:cs typeface="Mangal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60003" y="179999"/>
            <a:ext cx="3600001" cy="1800362"/>
          </a:xfrm>
          <a:prstGeom prst="rect">
            <a:avLst/>
          </a:prstGeom>
          <a:scene3d>
            <a:camera prst="legacyPerspectiveBottomRight">
              <a:rot lat="600000" lon="19499999" rev="0"/>
            </a:camera>
            <a:lightRig rig="legacyNormal4" dir="b"/>
          </a:scene3d>
          <a:sp3d extrusionH="387001" prstMaterial="legacyMetal">
            <a:bevelT w="13500" h="13500" prst="angle"/>
            <a:bevelB w="13500" h="13500" prst="angle"/>
          </a:sp3d>
        </p:spPr>
        <p:txBody>
          <a:bodyPr lIns="90004" tIns="47155" rIns="90004" bIns="47155" fromWordArt="1" anchor="ctr" anchorCtr="1" compatLnSpc="0">
            <a:prstTxWarp prst="textPlain">
              <a:avLst/>
            </a:prstTxWarp>
            <a:scene3d>
              <a:camera prst="legacyPerspectiveBottomRight">
                <a:rot lat="600000" lon="19499999" rev="0"/>
              </a:camera>
              <a:lightRig rig="legacyNormal4" dir="b"/>
            </a:scene3d>
            <a:sp3d extrusionH="387001" prstMaterial="legacyMetal">
              <a:bevelT w="13500" h="13500" prst="angle"/>
              <a:bevelB w="13500" h="13500" prst="angle"/>
            </a:sp3d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kern="0">
                <a:gradFill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/>
                </a:gradFill>
                <a:latin typeface="Arial Black" pitchFamily="18"/>
                <a:ea typeface="MS Gothic" pitchFamily="2"/>
                <a:cs typeface="Tahoma" pitchFamily="2"/>
              </a:rPr>
              <a:t>План</a:t>
            </a:r>
          </a:p>
        </p:txBody>
      </p:sp>
      <p:pic>
        <p:nvPicPr>
          <p:cNvPr id="17412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9100" y="5040313"/>
            <a:ext cx="20415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600450"/>
            <a:ext cx="342106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1588"/>
            <a:ext cx="3421062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88"/>
            <a:ext cx="3240088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0" y="0"/>
            <a:ext cx="36020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59225"/>
            <a:ext cx="3240088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00001" y="359999"/>
            <a:ext cx="3600001" cy="1799996"/>
          </a:xfrm>
          <a:prstGeom prst="rect">
            <a:avLst/>
          </a:prstGeom>
        </p:spPr>
        <p:txBody>
          <a:bodyPr lIns="90004" tIns="46798" rIns="90004" bIns="46798" fromWordArt="1" anchor="ctr" anchorCtr="1" compatLnSpc="0">
            <a:prstTxWarp prst="textPlain">
              <a:avLst/>
            </a:prstTxWarp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ln w="9363">
                  <a:solidFill>
                    <a:srgbClr val="000000"/>
                  </a:solidFill>
                  <a:prstDash val="solid"/>
                  <a:miter/>
                </a:ln>
                <a:blipFill>
                  <a:blip r:embed="rId8">
                    <a:alphaModFix/>
                  </a:blip>
                  <a:tile/>
                </a:blipFill>
                <a:effectLst>
                  <a:outerShdw dist="152734" dir="2700000" algn="tl">
                    <a:srgbClr val="868686"/>
                  </a:outerShdw>
                </a:effectLst>
                <a:latin typeface="Arial Black" pitchFamily="18"/>
                <a:ea typeface="Microsoft YaHei" pitchFamily="2"/>
                <a:cs typeface="Mangal" pitchFamily="2"/>
              </a:rPr>
              <a:t>Архитектура Индии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ln w="9363">
                <a:solidFill>
                  <a:srgbClr val="000000"/>
                </a:solidFill>
                <a:prstDash val="solid"/>
                <a:miter/>
              </a:ln>
              <a:blipFill>
                <a:blip r:embed="rId8">
                  <a:alphaModFix/>
                </a:blip>
                <a:tile/>
              </a:blipFill>
              <a:effectLst>
                <a:outerShdw dist="152734" dir="2700000" algn="tl">
                  <a:srgbClr val="868686"/>
                </a:outerShdw>
              </a:effectLst>
              <a:latin typeface="Arial Black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Подзаголовок 7"/>
          <p:cNvSpPr txBox="1">
            <a:spLocks noGrp="1"/>
          </p:cNvSpPr>
          <p:nvPr>
            <p:ph type="subTitle" idx="4294967295"/>
          </p:nvPr>
        </p:nvSpPr>
        <p:spPr>
          <a:xfrm>
            <a:off x="539750" y="1103313"/>
            <a:ext cx="9072563" cy="6456362"/>
          </a:xfrm>
        </p:spPr>
        <p:txBody>
          <a:bodyPr anchor="ctr"/>
          <a:lstStyle/>
          <a:p>
            <a:pPr marL="0" indent="0" eaLnBrk="1"/>
            <a:r>
              <a:rPr b="1" smtClean="0">
                <a:solidFill>
                  <a:srgbClr val="FFFFFF"/>
                </a:solidFill>
                <a:latin typeface="Arial" charset="0"/>
                <a:ea typeface="Microsoft YaHei"/>
                <a:cs typeface="Mangal" pitchFamily="18" charset="0"/>
              </a:rPr>
              <a:t>Архитектура Хойсалы -это архитектурный стиль Индии, возникший во времена правления династии Хойсала между XI и XIV веками, в регионе, который в наше время известен как Карнатака. Своего расцвета этот стиль достиг в XIII веке. Почти все сооружения этого периода можно рассматривать как примеры зданий в стиле архитектуры Хойсала, включая храм Ченнакешава (англ.) в Белуре, храм Хойсалешвара (англ.) в Халебиду и храм Кешава</a:t>
            </a:r>
            <a:r>
              <a:rPr sz="2400" b="1" smtClean="0">
                <a:solidFill>
                  <a:srgbClr val="FFFFFF"/>
                </a:solidFill>
                <a:latin typeface="Arial" charset="0"/>
                <a:ea typeface="Microsoft YaHei"/>
                <a:cs typeface="Mangal" pitchFamily="18" charset="0"/>
              </a:rPr>
              <a:t>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68313" y="900113"/>
            <a:ext cx="9070975" cy="6456362"/>
          </a:xfrm>
        </p:spPr>
        <p:txBody>
          <a:bodyPr anchor="ctr"/>
          <a:lstStyle/>
          <a:p>
            <a:pPr marL="0" indent="0" eaLnBrk="1">
              <a:buFont typeface="StarSymbol"/>
              <a:buNone/>
            </a:pPr>
            <a:r>
              <a:rPr sz="2600" b="1" smtClean="0">
                <a:solidFill>
                  <a:srgbClr val="2300DC"/>
                </a:solidFill>
                <a:latin typeface="Arial" charset="0"/>
                <a:ea typeface="Microsoft YaHei"/>
                <a:cs typeface="Mangal" pitchFamily="18" charset="0"/>
              </a:rPr>
              <a:t>Тадж-Маха́л - мавзолей-мечеть, находящийся в Агре, Индия, на берегу реки Джамна (архитекторы, вероятно, Устад-Иса и др.). Построен по приказу потомка Тамерлана — императора Великих Моголов Шах-Джахана в память о жене Мумтаз-Махал, умершей при родах (позже здесь был похоронен и сам Шах-Джахан)</a:t>
            </a:r>
            <a:r>
              <a:rPr sz="2600" b="1" smtClean="0">
                <a:latin typeface="Arial" charset="0"/>
                <a:ea typeface="Microsoft YaHei"/>
                <a:cs typeface="Mangal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0538" y="5040313"/>
            <a:ext cx="3240087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5193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559425"/>
            <a:ext cx="28797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99313" y="-179388"/>
            <a:ext cx="2881312" cy="269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80003" y="539998"/>
            <a:ext cx="3600001" cy="1799996"/>
          </a:xfrm>
          <a:prstGeom prst="rect">
            <a:avLst/>
          </a:prstGeom>
        </p:spPr>
        <p:txBody>
          <a:bodyPr lIns="90004" tIns="46798" rIns="90004" bIns="46798" fromWordArt="1" anchor="ctr" anchorCtr="1" compatLnSpc="0">
            <a:prstTxWarp prst="textPlain">
              <a:avLst/>
            </a:prstTxWarp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ln w="9363">
                  <a:solidFill>
                    <a:srgbClr val="000000"/>
                  </a:solidFill>
                  <a:prstDash val="solid"/>
                  <a:miter/>
                </a:ln>
                <a:blipFill>
                  <a:blip r:embed="rId8">
                    <a:alphaModFix/>
                  </a:blip>
                  <a:tile/>
                </a:blipFill>
                <a:effectLst>
                  <a:outerShdw dist="152734" dir="2700000" algn="tl">
                    <a:srgbClr val="868686"/>
                  </a:outerShdw>
                </a:effectLst>
                <a:latin typeface="Arial Black" pitchFamily="18"/>
                <a:ea typeface="Microsoft YaHei" pitchFamily="2"/>
                <a:cs typeface="Mangal" pitchFamily="2"/>
              </a:rPr>
              <a:t>Тадж-Махал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179388" y="1079500"/>
            <a:ext cx="9072562" cy="6456363"/>
          </a:xfrm>
        </p:spPr>
        <p:txBody>
          <a:bodyPr anchor="ctr"/>
          <a:lstStyle/>
          <a:p>
            <a:pPr marL="0" indent="0" eaLnBrk="1">
              <a:buFont typeface="StarSymbol"/>
              <a:buNone/>
            </a:pPr>
            <a:r>
              <a:rPr sz="2600" b="1" smtClean="0">
                <a:solidFill>
                  <a:srgbClr val="FF9966"/>
                </a:solidFill>
                <a:latin typeface="Arial" charset="0"/>
                <a:ea typeface="Microsoft YaHei"/>
                <a:cs typeface="Mangal" pitchFamily="18" charset="0"/>
              </a:rPr>
              <a:t>Ходжа Абд ас-Самад  — персидский художник XVI века, один из основателей могольской школы живописи в Индии.Вместе с Сеидом Али он руководил созданием около 1400 иллюстраций к роману «Хамза-наме». В 1576 году Акбар поставил Самада во главе монетного двора в Фатехпур-Сикри, в 1584 назначил деваном (главным сборщиком податей) Мултана. За мастерство в живописи художник получил почётное прозвание Ширин-Калам («сладостная кисть»)</a:t>
            </a:r>
            <a:r>
              <a:rPr sz="2400" smtClean="0">
                <a:latin typeface="Arial" charset="0"/>
                <a:ea typeface="Microsoft YaHei"/>
                <a:cs typeface="Mangal" pitchFamily="18" charset="0"/>
              </a:rPr>
              <a:t>.</a:t>
            </a:r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9388"/>
            <a:ext cx="23399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80003" y="359642"/>
            <a:ext cx="5939997" cy="1800362"/>
          </a:xfrm>
          <a:prstGeom prst="rect">
            <a:avLst/>
          </a:prstGeom>
          <a:scene3d>
            <a:camera prst="legacyPerspectiveBottomRight">
              <a:rot lat="600000" lon="19499999" rev="0"/>
            </a:camera>
            <a:lightRig rig="legacyNormal4" dir="b"/>
          </a:scene3d>
          <a:sp3d extrusionH="387001" prstMaterial="legacyMetal">
            <a:bevelT w="13500" h="13500" prst="angle"/>
            <a:bevelB w="13500" h="13500" prst="angle"/>
          </a:sp3d>
        </p:spPr>
        <p:txBody>
          <a:bodyPr lIns="90004" tIns="47155" rIns="90004" bIns="47155" fromWordArt="1" anchor="ctr" anchorCtr="1" compatLnSpc="0">
            <a:prstTxWarp prst="textPlain">
              <a:avLst/>
            </a:prstTxWarp>
            <a:scene3d>
              <a:camera prst="legacyPerspectiveBottomRight">
                <a:rot lat="600000" lon="19499999" rev="0"/>
              </a:camera>
              <a:lightRig rig="legacyNormal4" dir="b"/>
            </a:scene3d>
            <a:sp3d extrusionH="387001" prstMaterial="legacyMetal">
              <a:bevelT w="13500" h="13500" prst="angle"/>
              <a:bevelB w="13500" h="13500" prst="angle"/>
            </a:sp3d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kern="0">
                <a:gradFill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/>
                </a:gradFill>
                <a:latin typeface="Arial Black" pitchFamily="18"/>
                <a:ea typeface="MS Gothic" pitchFamily="2"/>
                <a:cs typeface="Tahoma" pitchFamily="2"/>
              </a:rPr>
              <a:t>Изобразительное искусство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9813" y="6350"/>
            <a:ext cx="2690812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3779838"/>
            <a:ext cx="3155950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3779838"/>
            <a:ext cx="2530475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одзаголовок 5"/>
          <p:cNvSpPr txBox="1">
            <a:spLocks noGrp="1"/>
          </p:cNvSpPr>
          <p:nvPr>
            <p:ph type="subTitle" idx="4294967295"/>
          </p:nvPr>
        </p:nvSpPr>
        <p:spPr>
          <a:xfrm>
            <a:off x="-34925" y="82550"/>
            <a:ext cx="6154738" cy="6757988"/>
          </a:xfrm>
        </p:spPr>
        <p:txBody>
          <a:bodyPr anchor="ctr"/>
          <a:lstStyle/>
          <a:p>
            <a:pPr marL="0" indent="0" eaLnBrk="1">
              <a:buFont typeface="StarSymbol"/>
              <a:buNone/>
            </a:pPr>
            <a:r>
              <a:rPr sz="2400" b="1" smtClean="0">
                <a:solidFill>
                  <a:srgbClr val="0000FF"/>
                </a:solidFill>
                <a:latin typeface="Arial" charset="0"/>
                <a:ea typeface="Microsoft YaHei"/>
                <a:cs typeface="Mangal" pitchFamily="18" charset="0"/>
              </a:rPr>
              <a:t>Рави Варма -обучался традиционной индийской живописи в княжеском дворце, а в 1863 году в течение месяца брал уроки европейской живописи у приглашенного ко двору британского портретиста Теодора Йенсена.</a:t>
            </a:r>
          </a:p>
          <a:p>
            <a:pPr marL="0" indent="0" eaLnBrk="1">
              <a:buFont typeface="StarSymbol"/>
              <a:buNone/>
            </a:pPr>
            <a:r>
              <a:rPr sz="2400" b="1" smtClean="0">
                <a:solidFill>
                  <a:srgbClr val="0000FF"/>
                </a:solidFill>
                <a:latin typeface="Arial" charset="0"/>
                <a:ea typeface="Microsoft YaHei"/>
                <a:cs typeface="Mangal" pitchFamily="18" charset="0"/>
              </a:rPr>
              <a:t>В 1873 году Рави Варма принял участие в международной художественной выставке в Мадрасе, где лучшей была признана его картина «Леди Наир за утренним туалетом». Всемирная известность пришла к художнику после выставки, прошедшей в том же году в Вене, где он также взял главный приз.</a:t>
            </a:r>
          </a:p>
          <a:p>
            <a:pPr marL="0" indent="0" eaLnBrk="1">
              <a:buFont typeface="StarSymbol"/>
              <a:buNone/>
            </a:pPr>
            <a:r>
              <a:rPr sz="2400" b="1" smtClean="0">
                <a:solidFill>
                  <a:srgbClr val="0000FF"/>
                </a:solidFill>
                <a:latin typeface="Arial" charset="0"/>
                <a:ea typeface="Microsoft YaHei"/>
                <a:cs typeface="Mangal" pitchFamily="18" charset="0"/>
              </a:rPr>
              <a:t>Рави Варма никогда не носил официального титула раджи, однако стал известен в Европе как Раджа Рави Варма, принц-художник</a:t>
            </a:r>
            <a:r>
              <a:rPr sz="2400" b="1" smtClean="0">
                <a:latin typeface="Arial" charset="0"/>
                <a:ea typeface="Microsoft YaHei"/>
                <a:cs typeface="Mangal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360363" y="995363"/>
            <a:ext cx="8099425" cy="4849812"/>
          </a:xfrm>
        </p:spPr>
        <p:txBody>
          <a:bodyPr anchor="ctr"/>
          <a:lstStyle/>
          <a:p>
            <a:pPr marL="0" indent="0" eaLnBrk="1">
              <a:buFont typeface="StarSymbol"/>
              <a:buNone/>
            </a:pPr>
            <a:r>
              <a:rPr sz="2400" b="1" smtClean="0">
                <a:solidFill>
                  <a:srgbClr val="0084D1"/>
                </a:solidFill>
                <a:latin typeface="Arial" charset="0"/>
                <a:ea typeface="Microsoft YaHei"/>
                <a:cs typeface="Mangal" pitchFamily="18" charset="0"/>
              </a:rPr>
              <a:t>Кинематограф Индии представлен фильмами снятыми в различных регионах страны и включает в себя кинематографы штатов Андхра-Прадеш, Ассам, Гуджарат, Харьяна, Джамму и Кашмир, Карнатака, Керала, Махараштра, Орисса, Пенджаб, Тамилнад и Западная Бенгалия. Кинематограф приобрёл популярность по всей Индии, в год производится более 1000 фильмов. Экспатрианты в таких странах, как США и Великобритания, продолжают вызывать среди международной аудитории интерес к индийским фильмам на различных языках.</a:t>
            </a:r>
          </a:p>
          <a:p>
            <a:pPr marL="0" indent="0" eaLnBrk="1">
              <a:buFont typeface="StarSymbol"/>
              <a:buNone/>
            </a:pPr>
            <a:endParaRPr sz="2400" smtClean="0">
              <a:latin typeface="Arial" charset="0"/>
              <a:ea typeface="Microsoft YaHei"/>
              <a:cs typeface="Mangal" pitchFamily="18" charset="0"/>
            </a:endParaRPr>
          </a:p>
          <a:p>
            <a:pPr marL="0" indent="0" eaLnBrk="1">
              <a:buFont typeface="StarSymbol"/>
              <a:buNone/>
            </a:pPr>
            <a:endParaRPr sz="2400" smtClean="0">
              <a:latin typeface="Arial" charset="0"/>
              <a:ea typeface="Microsoft YaHei"/>
              <a:cs typeface="Mangal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4927" y="-162893"/>
            <a:ext cx="3600001" cy="1800362"/>
          </a:xfrm>
          <a:prstGeom prst="rect">
            <a:avLst/>
          </a:prstGeom>
          <a:scene3d>
            <a:camera prst="legacyPerspectiveRight">
              <a:rot lat="20699999" lon="20999999" rev="0"/>
            </a:camera>
            <a:lightRig rig="legacyNormal2" dir="t"/>
          </a:scene3d>
          <a:sp3d extrusionH="387001" prstMaterial="legacyPlastic">
            <a:bevelT w="13500" h="13500" prst="angle"/>
            <a:bevelB w="13500" h="13500" prst="angle"/>
            <a:extrusionClr>
              <a:srgbClr val="9999CC"/>
            </a:extrusionClr>
          </a:sp3d>
        </p:spPr>
        <p:txBody>
          <a:bodyPr lIns="90004" tIns="47155" rIns="90004" bIns="47155" fromWordArt="1" anchor="ctr" anchorCtr="1" compatLnSpc="0">
            <a:prstTxWarp prst="textPlain">
              <a:avLst/>
            </a:prstTxWarp>
            <a:scene3d>
              <a:camera prst="legacyPerspectiveRight">
                <a:rot lat="20699999" lon="20999999" rev="0"/>
              </a:camera>
              <a:lightRig rig="legacyNormal2" dir="t"/>
            </a:scene3d>
            <a:sp3d extrusionH="387001" prstMaterial="legacyPlastic">
              <a:bevelT w="13500" h="13500" prst="angle"/>
              <a:bevelB w="13500" h="13500" prst="angle"/>
              <a:extrusionClr>
                <a:srgbClr val="9999CC"/>
              </a:extrusionClr>
            </a:sp3d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kern="0">
                <a:solidFill>
                  <a:srgbClr val="333366"/>
                </a:solidFill>
                <a:effectLst>
                  <a:outerShdw dist="1439997" dir="10800000" algn="tl">
                    <a:srgbClr val="CCCCFF">
                      <a:alpha val="40000"/>
                    </a:srgbClr>
                  </a:outerShdw>
                </a:effectLst>
                <a:latin typeface="Thorndale" pitchFamily="18"/>
                <a:ea typeface="MS Gothic" pitchFamily="2"/>
                <a:cs typeface="Tahoma" pitchFamily="2"/>
              </a:rPr>
              <a:t>Кинематограф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kern="0">
              <a:solidFill>
                <a:srgbClr val="333366"/>
              </a:solidFill>
              <a:effectLst>
                <a:outerShdw dist="1439997" dir="10800000" algn="tl">
                  <a:srgbClr val="CCCCFF">
                    <a:alpha val="40000"/>
                  </a:srgbClr>
                </a:outerShdw>
              </a:effectLst>
              <a:latin typeface="Thorndale" pitchFamily="18"/>
              <a:ea typeface="MS Gothic" pitchFamily="2"/>
              <a:cs typeface="Tahoma" pitchFamily="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4859338"/>
            <a:ext cx="2676525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0400" y="128588"/>
            <a:ext cx="1800225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00675"/>
            <a:ext cx="20955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9388"/>
            <a:ext cx="10080625" cy="773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59225"/>
            <a:ext cx="2519363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5700" y="3313113"/>
            <a:ext cx="25749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8575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5"/>
          <p:cNvSpPr txBox="1">
            <a:spLocks noGrp="1"/>
          </p:cNvSpPr>
          <p:nvPr>
            <p:ph type="subTitle" idx="4294967295"/>
          </p:nvPr>
        </p:nvSpPr>
        <p:spPr>
          <a:xfrm>
            <a:off x="720725" y="23813"/>
            <a:ext cx="9070975" cy="6456362"/>
          </a:xfrm>
        </p:spPr>
        <p:txBody>
          <a:bodyPr anchor="ctr"/>
          <a:lstStyle/>
          <a:p>
            <a:pPr marL="0" indent="0" algn="r" eaLnBrk="1">
              <a:buFont typeface="StarSymbol"/>
              <a:buNone/>
            </a:pPr>
            <a:r>
              <a:rPr sz="2400" b="1" smtClean="0">
                <a:solidFill>
                  <a:srgbClr val="0000FF"/>
                </a:solidFill>
                <a:latin typeface="Arial" charset="0"/>
                <a:ea typeface="Microsoft YaHei"/>
                <a:cs typeface="Mangal" pitchFamily="18" charset="0"/>
              </a:rPr>
              <a:t>В XX веке индийский кинематограф, наряду с голливудской и китайской киноиндустрией, стал глобальным предприятием. В конце 2010 года сообщалось, что по годовому производству фильмов Индия занимает первое место, опережая Голливуд и Китай[3]. Индийские фильмы идут на экранах более 90 стран мира.Индия принимает участие в международных кинофестивалях, где её представляли такие режиссёры как Сатьяджит Рай, Мринал Сен (англ.)русск., Ритвик Гхатак, Говиндан Аравиндан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179388" y="290513"/>
            <a:ext cx="5580062" cy="6080125"/>
          </a:xfrm>
        </p:spPr>
        <p:txBody>
          <a:bodyPr anchor="ctr"/>
          <a:lstStyle/>
          <a:p>
            <a:pPr marL="0" indent="0" eaLnBrk="1">
              <a:buFont typeface="StarSymbol"/>
              <a:buNone/>
            </a:pPr>
            <a:r>
              <a:rPr sz="2800" b="1" smtClean="0">
                <a:solidFill>
                  <a:srgbClr val="FF3366"/>
                </a:solidFill>
                <a:latin typeface="Arial" charset="0"/>
                <a:ea typeface="Microsoft YaHei"/>
                <a:cs typeface="Mangal" pitchFamily="18" charset="0"/>
              </a:rPr>
              <a:t>Индия является крупнейшим в мире производителем фильмов. В 2009 году в Индии было выпущено в общей сложности 2961 фильмов, из них 1288 художественных фильмов. Обеспечение 100 % прямых иностранных инвестиций сделало индийский кинорынок привлекательным для иностранных компаний, таких как 20th Century Fox, Sony Pictures Entertainment, Walt Disney Pictures.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8650" y="-31750"/>
            <a:ext cx="310197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9313" y="4319588"/>
            <a:ext cx="2908300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551</Words>
  <Application>Microsoft Office PowerPoint</Application>
  <PresentationFormat>Произвольный</PresentationFormat>
  <Paragraphs>17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Microsoft YaHei</vt:lpstr>
      <vt:lpstr>Mangal</vt:lpstr>
      <vt:lpstr>StarSymbol</vt:lpstr>
      <vt:lpstr>Calibri</vt:lpstr>
      <vt:lpstr>Times New Roman</vt:lpstr>
      <vt:lpstr>Lucida Sans Unicode</vt:lpstr>
      <vt:lpstr>Tahoma</vt:lpstr>
      <vt:lpstr>Comic Sans MS</vt:lpstr>
      <vt:lpstr>Обычный</vt:lpstr>
      <vt:lpstr>Презентация на тему: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</dc:title>
  <dc:creator>Джон Три Вольта</dc:creator>
  <cp:lastModifiedBy>User</cp:lastModifiedBy>
  <cp:revision>8</cp:revision>
  <dcterms:created xsi:type="dcterms:W3CDTF">2012-02-23T17:05:54Z</dcterms:created>
  <dcterms:modified xsi:type="dcterms:W3CDTF">2013-11-07T17:14:54Z</dcterms:modified>
</cp:coreProperties>
</file>