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Робота  учнів  10-Б  класу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6629400" cy="1219201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Наука 1930 – 1939 роки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0825" y="260648"/>
            <a:ext cx="8785225" cy="648146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dirty="0" smtClean="0"/>
              <a:t>   </a:t>
            </a:r>
            <a:r>
              <a:rPr lang="ru-RU" sz="1600" dirty="0" err="1" smtClean="0"/>
              <a:t>Серія</a:t>
            </a:r>
            <a:r>
              <a:rPr lang="ru-RU" sz="1600" dirty="0" smtClean="0"/>
              <a:t> </a:t>
            </a:r>
            <a:r>
              <a:rPr lang="ru-RU" sz="1600" dirty="0" err="1"/>
              <a:t>відкриттів</a:t>
            </a:r>
            <a:r>
              <a:rPr lang="ru-RU" sz="1600" dirty="0"/>
              <a:t> принесла Резерфорду в 1908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Нобелівську</a:t>
            </a:r>
            <a:r>
              <a:rPr lang="ru-RU" sz="1600" dirty="0"/>
              <a:t> </a:t>
            </a:r>
            <a:r>
              <a:rPr lang="ru-RU" sz="1600" dirty="0" err="1" smtClean="0"/>
              <a:t>премію</a:t>
            </a:r>
            <a:r>
              <a:rPr lang="ru-RU" sz="1600" dirty="0" smtClean="0"/>
              <a:t>.</a:t>
            </a:r>
          </a:p>
          <a:p>
            <a:pPr marL="11430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П</a:t>
            </a:r>
            <a:r>
              <a:rPr lang="uk-UA" sz="1600" dirty="0" err="1" smtClean="0"/>
              <a:t>ізніше</a:t>
            </a:r>
            <a:r>
              <a:rPr lang="uk-UA" sz="1600" dirty="0"/>
              <a:t> Він відмітив, що швидкорухомі альфа-частки здатні проходити крізь тонку золоту </a:t>
            </a:r>
            <a:r>
              <a:rPr lang="uk-UA" sz="1600" dirty="0" smtClean="0"/>
              <a:t>фольгу, </a:t>
            </a:r>
            <a:r>
              <a:rPr lang="uk-UA" sz="1600" dirty="0"/>
              <a:t>але при цьому злегка відхиляються. Виникло припущення, що атоми золота, тверді, </a:t>
            </a:r>
            <a:r>
              <a:rPr lang="uk-UA" sz="1600" dirty="0" smtClean="0"/>
              <a:t>непроникні</a:t>
            </a:r>
            <a:r>
              <a:rPr lang="uk-UA" sz="1600" dirty="0"/>
              <a:t> </a:t>
            </a:r>
            <a:r>
              <a:rPr lang="uk-UA" sz="1600" dirty="0" smtClean="0"/>
              <a:t> --  як </a:t>
            </a:r>
            <a:r>
              <a:rPr lang="uk-UA" sz="1600" dirty="0"/>
              <a:t>раніше вважали </a:t>
            </a:r>
            <a:r>
              <a:rPr lang="uk-UA" sz="1600" dirty="0" smtClean="0"/>
              <a:t>вчені -- насправді </a:t>
            </a:r>
            <a:r>
              <a:rPr lang="uk-UA" sz="1600" dirty="0"/>
              <a:t>були м'якими всередині. Все виглядало так, ніби менші й твердіші альфа-частинки можуть проходити крізь атоми золота як високошвидкісна куля через желе</a:t>
            </a:r>
            <a:r>
              <a:rPr lang="uk-UA" sz="1600" dirty="0" smtClean="0"/>
              <a:t>. Але </a:t>
            </a:r>
            <a:r>
              <a:rPr lang="uk-UA" sz="1600" dirty="0"/>
              <a:t>Резерфорд </a:t>
            </a:r>
            <a:r>
              <a:rPr lang="uk-UA" sz="1600" dirty="0" smtClean="0"/>
              <a:t>виявив</a:t>
            </a:r>
            <a:r>
              <a:rPr lang="uk-UA" sz="1600" dirty="0"/>
              <a:t>, що деякі альфа-частинки, проходячи крізь золоту фольгу, відхиляються дуже сильно. Фактично деякі взагалі відлітають назад. Відчувши, що за цим криється щось важливе, учений ретельно порахував кількість частинок, що полетіли в кожному напрямі. Потім шляхом складного, але цілком переконливого математичного аналізу розсіяння на кулонівському центрі він показав єдиний шлях, яким можна було пояснити результати експериментів: атом золота складався майже повністю з порожнього простору, а практично вся атомна маса була сконцентрована в маленькому центрі розсіяння, який пізніше отримав назву «ядра» атома</a:t>
            </a:r>
            <a:r>
              <a:rPr lang="uk-UA" sz="1600" dirty="0" smtClean="0"/>
              <a:t>. Одним </a:t>
            </a:r>
            <a:r>
              <a:rPr lang="uk-UA" sz="1600" dirty="0"/>
              <a:t>ударом праця Резерфорда назавжди потрясла традиційне бачення світу. Якщо навіть шматок металу — що здається найтвердішим зі всіх предметів — був в основному порожнім простором, значить, все, що вважалося речовинним, раптом розвалилося на крихітні піщинки, що метушаться в неосяжній </a:t>
            </a:r>
            <a:r>
              <a:rPr lang="uk-UA" sz="1600" dirty="0" err="1"/>
              <a:t>порожнечі.Відкриття</a:t>
            </a:r>
            <a:r>
              <a:rPr lang="uk-UA" sz="1600" dirty="0"/>
              <a:t> Резерфордом атомних ядер є основою всіх сучасних теорій будови атома. У цій царині Резерфордові теж було випадало стати піонером. У 1919 році він досяг успіху при трансформації ядер азоту в ядра кисню, обстрілюючи перші швидкими альфа-частками. Це було досягнення, про яке мріяли стародавні </a:t>
            </a:r>
            <a:r>
              <a:rPr lang="uk-UA" sz="1600" dirty="0" err="1"/>
              <a:t>алхіміки.Незабаром</a:t>
            </a:r>
            <a:r>
              <a:rPr lang="uk-UA" sz="1600" dirty="0"/>
              <a:t> стало ясно, що ядерні трансформації можуть бути джерелом енергії Сонця. Більше того, трансформація атомних ядер є ключовим процесом в атомній зброї і на атомних електростанціях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302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Марія</a:t>
            </a:r>
            <a:r>
              <a:rPr lang="ru-RU" sz="2400" dirty="0" smtClean="0"/>
              <a:t>  і  </a:t>
            </a:r>
            <a:r>
              <a:rPr lang="ru-RU" sz="2400" dirty="0" err="1"/>
              <a:t>П'єр</a:t>
            </a:r>
            <a:r>
              <a:rPr lang="ru-RU" sz="2400" dirty="0"/>
              <a:t> </a:t>
            </a:r>
            <a:r>
              <a:rPr lang="ru-RU" sz="2400" dirty="0" err="1" smtClean="0"/>
              <a:t>Кюрі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144"/>
            <a:ext cx="1716782" cy="198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48" y="127261"/>
            <a:ext cx="1807468" cy="2016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3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1600" dirty="0" err="1"/>
              <a:t>Марія</a:t>
            </a:r>
            <a:r>
              <a:rPr lang="ru-RU" sz="1600" dirty="0"/>
              <a:t> </a:t>
            </a:r>
            <a:r>
              <a:rPr lang="ru-RU" sz="1600" dirty="0" err="1"/>
              <a:t>Кюрі</a:t>
            </a:r>
            <a:r>
              <a:rPr lang="ru-RU" sz="1600" dirty="0"/>
              <a:t> </a:t>
            </a:r>
            <a:r>
              <a:rPr lang="ru-RU" sz="1600" dirty="0" err="1"/>
              <a:t>зробила</a:t>
            </a:r>
            <a:r>
              <a:rPr lang="ru-RU" sz="1600" dirty="0"/>
              <a:t> </a:t>
            </a:r>
            <a:r>
              <a:rPr lang="ru-RU" sz="1600" dirty="0" err="1"/>
              <a:t>важливе</a:t>
            </a:r>
            <a:r>
              <a:rPr lang="ru-RU" sz="1600" dirty="0"/>
              <a:t> </a:t>
            </a:r>
            <a:r>
              <a:rPr lang="ru-RU" sz="1600" dirty="0" err="1"/>
              <a:t>відкриття</a:t>
            </a:r>
            <a:r>
              <a:rPr lang="ru-RU" sz="1600" dirty="0"/>
              <a:t>: </a:t>
            </a:r>
            <a:r>
              <a:rPr lang="ru-RU" sz="1600" dirty="0" err="1" smtClean="0"/>
              <a:t>уранова</a:t>
            </a:r>
            <a:r>
              <a:rPr lang="ru-RU" sz="1600" dirty="0" smtClean="0"/>
              <a:t> </a:t>
            </a:r>
          </a:p>
          <a:p>
            <a:pPr marL="114300" indent="0">
              <a:buNone/>
            </a:pPr>
            <a:r>
              <a:rPr lang="ru-RU" sz="1600" dirty="0" smtClean="0"/>
              <a:t>руда</a:t>
            </a:r>
            <a:r>
              <a:rPr lang="ru-RU" sz="1600" dirty="0"/>
              <a:t>, </a:t>
            </a:r>
            <a:r>
              <a:rPr lang="ru-RU" sz="1600" dirty="0" err="1"/>
              <a:t>відома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назвою</a:t>
            </a:r>
            <a:r>
              <a:rPr lang="ru-RU" sz="1600" dirty="0"/>
              <a:t> </a:t>
            </a:r>
            <a:r>
              <a:rPr lang="ru-RU" sz="1600" dirty="0" err="1" smtClean="0"/>
              <a:t>уранової</a:t>
            </a:r>
            <a:r>
              <a:rPr lang="ru-RU" sz="1600" dirty="0"/>
              <a:t> </a:t>
            </a:r>
            <a:r>
              <a:rPr lang="ru-RU" sz="1600" dirty="0" err="1" smtClean="0"/>
              <a:t>смоляної</a:t>
            </a:r>
            <a:r>
              <a:rPr lang="ru-RU" sz="1600" dirty="0" smtClean="0"/>
              <a:t> </a:t>
            </a:r>
            <a:r>
              <a:rPr lang="ru-RU" sz="1600" dirty="0"/>
              <a:t>обманки, </a:t>
            </a:r>
            <a:r>
              <a:rPr lang="ru-RU" sz="1600" dirty="0" err="1"/>
              <a:t>випускає</a:t>
            </a:r>
            <a:r>
              <a:rPr lang="ru-RU" sz="1600" dirty="0"/>
              <a:t> </a:t>
            </a:r>
            <a:r>
              <a:rPr lang="ru-RU" sz="1600" dirty="0" err="1"/>
              <a:t>сильніше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Беккереля,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сполуки</a:t>
            </a:r>
            <a:r>
              <a:rPr lang="ru-RU" sz="1600" dirty="0"/>
              <a:t> урану і </a:t>
            </a:r>
            <a:r>
              <a:rPr lang="ru-RU" sz="1600" dirty="0" err="1"/>
              <a:t>торію</a:t>
            </a:r>
            <a:r>
              <a:rPr lang="ru-RU" sz="1600" dirty="0"/>
              <a:t>, і, </a:t>
            </a:r>
            <a:r>
              <a:rPr lang="ru-RU" sz="1600" dirty="0" err="1"/>
              <a:t>принаймні</a:t>
            </a:r>
            <a:r>
              <a:rPr lang="ru-RU" sz="1600" dirty="0"/>
              <a:t>, в </a:t>
            </a:r>
            <a:r>
              <a:rPr lang="ru-RU" sz="1600" dirty="0" err="1"/>
              <a:t>чотири</a:t>
            </a:r>
            <a:r>
              <a:rPr lang="ru-RU" sz="1600" dirty="0"/>
              <a:t> рази </a:t>
            </a:r>
            <a:r>
              <a:rPr lang="ru-RU" sz="1600" dirty="0" err="1"/>
              <a:t>сильніше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чистий</a:t>
            </a:r>
            <a:r>
              <a:rPr lang="ru-RU" sz="1600" dirty="0"/>
              <a:t> уран. </a:t>
            </a:r>
            <a:r>
              <a:rPr lang="ru-RU" sz="1600" dirty="0" err="1"/>
              <a:t>Кюрі</a:t>
            </a:r>
            <a:r>
              <a:rPr lang="ru-RU" sz="1600" dirty="0"/>
              <a:t> </a:t>
            </a:r>
            <a:r>
              <a:rPr lang="ru-RU" sz="1600" dirty="0" err="1"/>
              <a:t>висловила</a:t>
            </a:r>
            <a:r>
              <a:rPr lang="ru-RU" sz="1600" dirty="0"/>
              <a:t> </a:t>
            </a:r>
            <a:r>
              <a:rPr lang="ru-RU" sz="1600" dirty="0" err="1"/>
              <a:t>припущення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урановій</a:t>
            </a:r>
            <a:r>
              <a:rPr lang="ru-RU" sz="1600" dirty="0"/>
              <a:t> </a:t>
            </a:r>
            <a:r>
              <a:rPr lang="ru-RU" sz="1600" dirty="0" err="1"/>
              <a:t>смоляній</a:t>
            </a:r>
            <a:r>
              <a:rPr lang="ru-RU" sz="1600" dirty="0"/>
              <a:t> </a:t>
            </a:r>
            <a:r>
              <a:rPr lang="ru-RU" sz="1600" dirty="0" err="1"/>
              <a:t>обманці</a:t>
            </a:r>
            <a:r>
              <a:rPr lang="ru-RU" sz="1600" dirty="0"/>
              <a:t> </a:t>
            </a:r>
            <a:r>
              <a:rPr lang="ru-RU" sz="1600" dirty="0" err="1"/>
              <a:t>міститься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не </a:t>
            </a:r>
            <a:r>
              <a:rPr lang="ru-RU" sz="1600" dirty="0" err="1"/>
              <a:t>відкритий</a:t>
            </a:r>
            <a:r>
              <a:rPr lang="ru-RU" sz="1600" dirty="0"/>
              <a:t> і сильно </a:t>
            </a:r>
            <a:r>
              <a:rPr lang="ru-RU" sz="1600" dirty="0" err="1"/>
              <a:t>радіоактивний</a:t>
            </a:r>
            <a:r>
              <a:rPr lang="ru-RU" sz="1600" dirty="0"/>
              <a:t> </a:t>
            </a:r>
            <a:r>
              <a:rPr lang="ru-RU" sz="1600" dirty="0" err="1"/>
              <a:t>елемент</a:t>
            </a:r>
            <a:r>
              <a:rPr lang="ru-RU" sz="1600" dirty="0"/>
              <a:t>. </a:t>
            </a:r>
            <a:r>
              <a:rPr lang="ru-RU" sz="1600" dirty="0" err="1"/>
              <a:t>Навесні</a:t>
            </a:r>
            <a:r>
              <a:rPr lang="ru-RU" sz="1600" dirty="0"/>
              <a:t> 1898 року вона </a:t>
            </a:r>
            <a:r>
              <a:rPr lang="ru-RU" sz="1600" dirty="0" err="1"/>
              <a:t>повідомила</a:t>
            </a:r>
            <a:r>
              <a:rPr lang="ru-RU" sz="1600" dirty="0"/>
              <a:t> про свою </a:t>
            </a:r>
            <a:r>
              <a:rPr lang="ru-RU" sz="1600" dirty="0" err="1"/>
              <a:t>гіпотезу</a:t>
            </a:r>
            <a:r>
              <a:rPr lang="ru-RU" sz="1600" dirty="0"/>
              <a:t> і про </a:t>
            </a:r>
            <a:r>
              <a:rPr lang="ru-RU" sz="1600" dirty="0" err="1"/>
              <a:t>результати</a:t>
            </a:r>
            <a:r>
              <a:rPr lang="ru-RU" sz="1600" dirty="0"/>
              <a:t> </a:t>
            </a:r>
            <a:r>
              <a:rPr lang="ru-RU" sz="1600" dirty="0" err="1"/>
              <a:t>експериментів</a:t>
            </a:r>
            <a:r>
              <a:rPr lang="ru-RU" sz="1600" dirty="0"/>
              <a:t> </a:t>
            </a:r>
            <a:r>
              <a:rPr lang="ru-RU" sz="1600" dirty="0" err="1"/>
              <a:t>Французькій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наук.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подружжя</a:t>
            </a:r>
            <a:r>
              <a:rPr lang="ru-RU" sz="1600" dirty="0"/>
              <a:t> </a:t>
            </a:r>
            <a:r>
              <a:rPr lang="ru-RU" sz="1600" dirty="0" err="1"/>
              <a:t>Кюрі</a:t>
            </a:r>
            <a:r>
              <a:rPr lang="ru-RU" sz="1600" dirty="0"/>
              <a:t> </a:t>
            </a:r>
            <a:r>
              <a:rPr lang="ru-RU" sz="1600" dirty="0" err="1"/>
              <a:t>спробувало</a:t>
            </a:r>
            <a:r>
              <a:rPr lang="ru-RU" sz="1600" dirty="0"/>
              <a:t> </a:t>
            </a:r>
            <a:r>
              <a:rPr lang="ru-RU" sz="1600" dirty="0" err="1"/>
              <a:t>виділити</a:t>
            </a:r>
            <a:r>
              <a:rPr lang="ru-RU" sz="1600" dirty="0"/>
              <a:t> </a:t>
            </a:r>
            <a:r>
              <a:rPr lang="ru-RU" sz="1600" dirty="0" err="1"/>
              <a:t>новий</a:t>
            </a:r>
            <a:r>
              <a:rPr lang="ru-RU" sz="1600" dirty="0"/>
              <a:t> </a:t>
            </a:r>
            <a:r>
              <a:rPr lang="ru-RU" sz="1600" dirty="0" err="1"/>
              <a:t>елемент</a:t>
            </a:r>
            <a:r>
              <a:rPr lang="ru-RU" sz="1600" dirty="0"/>
              <a:t>. </a:t>
            </a:r>
            <a:r>
              <a:rPr lang="ru-RU" sz="1600" dirty="0" err="1"/>
              <a:t>П'єр</a:t>
            </a:r>
            <a:r>
              <a:rPr lang="ru-RU" sz="1600" dirty="0"/>
              <a:t> </a:t>
            </a:r>
            <a:r>
              <a:rPr lang="ru-RU" sz="1600" dirty="0" err="1"/>
              <a:t>відклав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власні</a:t>
            </a:r>
            <a:r>
              <a:rPr lang="ru-RU" sz="1600" dirty="0"/>
              <a:t> </a:t>
            </a:r>
            <a:r>
              <a:rPr lang="ru-RU" sz="1600" dirty="0" err="1"/>
              <a:t>дослідження</a:t>
            </a:r>
            <a:r>
              <a:rPr lang="ru-RU" sz="1600" dirty="0"/>
              <a:t> з </a:t>
            </a:r>
            <a:r>
              <a:rPr lang="ru-RU" sz="1600" dirty="0" err="1"/>
              <a:t>фізики</a:t>
            </a:r>
            <a:r>
              <a:rPr lang="ru-RU" sz="1600" dirty="0"/>
              <a:t> </a:t>
            </a:r>
            <a:r>
              <a:rPr lang="ru-RU" sz="1600" dirty="0" err="1"/>
              <a:t>кристалів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допомогти</a:t>
            </a:r>
            <a:r>
              <a:rPr lang="ru-RU" sz="1600" dirty="0"/>
              <a:t> </a:t>
            </a:r>
            <a:r>
              <a:rPr lang="ru-RU" sz="1600" dirty="0" err="1"/>
              <a:t>Марії</a:t>
            </a:r>
            <a:r>
              <a:rPr lang="ru-RU" sz="1600" dirty="0"/>
              <a:t>. У </a:t>
            </a:r>
            <a:r>
              <a:rPr lang="ru-RU" sz="1600" dirty="0" err="1"/>
              <a:t>липні</a:t>
            </a:r>
            <a:r>
              <a:rPr lang="ru-RU" sz="1600" dirty="0"/>
              <a:t> і </a:t>
            </a:r>
            <a:r>
              <a:rPr lang="ru-RU" sz="1600" dirty="0" err="1"/>
              <a:t>грудні</a:t>
            </a:r>
            <a:r>
              <a:rPr lang="ru-RU" sz="1600" dirty="0"/>
              <a:t> 1898 року </a:t>
            </a:r>
            <a:r>
              <a:rPr lang="ru-RU" sz="1600" dirty="0" err="1"/>
              <a:t>Марія</a:t>
            </a:r>
            <a:r>
              <a:rPr lang="ru-RU" sz="1600" dirty="0"/>
              <a:t> і </a:t>
            </a:r>
            <a:r>
              <a:rPr lang="ru-RU" sz="1600" dirty="0" err="1"/>
              <a:t>П'єр</a:t>
            </a:r>
            <a:r>
              <a:rPr lang="ru-RU" sz="1600" dirty="0"/>
              <a:t> </a:t>
            </a:r>
            <a:r>
              <a:rPr lang="ru-RU" sz="1600" dirty="0" err="1"/>
              <a:t>Кюрі</a:t>
            </a:r>
            <a:r>
              <a:rPr lang="ru-RU" sz="1600" dirty="0"/>
              <a:t> </a:t>
            </a:r>
            <a:r>
              <a:rPr lang="ru-RU" sz="1600" dirty="0" err="1"/>
              <a:t>оголосили</a:t>
            </a:r>
            <a:r>
              <a:rPr lang="ru-RU" sz="1600" dirty="0"/>
              <a:t> про </a:t>
            </a:r>
            <a:r>
              <a:rPr lang="ru-RU" sz="1600" dirty="0" err="1"/>
              <a:t>відкриття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елементів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названі</a:t>
            </a:r>
            <a:r>
              <a:rPr lang="ru-RU" sz="1600" dirty="0"/>
              <a:t> ними </a:t>
            </a:r>
            <a:r>
              <a:rPr lang="ru-RU" sz="1600" dirty="0" err="1"/>
              <a:t>полонієм</a:t>
            </a:r>
            <a:r>
              <a:rPr lang="ru-RU" sz="1600" dirty="0"/>
              <a:t> (на честь </a:t>
            </a:r>
            <a:r>
              <a:rPr lang="ru-RU" sz="1600" dirty="0" err="1"/>
              <a:t>Польщі</a:t>
            </a:r>
            <a:r>
              <a:rPr lang="ru-RU" sz="1600" dirty="0"/>
              <a:t> — </a:t>
            </a:r>
            <a:r>
              <a:rPr lang="ru-RU" sz="1600" dirty="0" err="1"/>
              <a:t>батьківщини</a:t>
            </a:r>
            <a:r>
              <a:rPr lang="ru-RU" sz="1600" dirty="0"/>
              <a:t> </a:t>
            </a:r>
            <a:r>
              <a:rPr lang="ru-RU" sz="1600" dirty="0" err="1"/>
              <a:t>Марії</a:t>
            </a:r>
            <a:r>
              <a:rPr lang="ru-RU" sz="1600" dirty="0"/>
              <a:t>) і </a:t>
            </a:r>
            <a:r>
              <a:rPr lang="ru-RU" sz="1600" dirty="0" err="1"/>
              <a:t>радієм</a:t>
            </a:r>
            <a:r>
              <a:rPr lang="ru-RU" sz="1600" dirty="0"/>
              <a:t>.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Кюрі</a:t>
            </a:r>
            <a:r>
              <a:rPr lang="ru-RU" sz="1600" dirty="0"/>
              <a:t> не </a:t>
            </a:r>
            <a:r>
              <a:rPr lang="ru-RU" sz="1600" dirty="0" err="1"/>
              <a:t>виділили</a:t>
            </a:r>
            <a:r>
              <a:rPr lang="ru-RU" sz="1600" dirty="0"/>
              <a:t> </a:t>
            </a:r>
            <a:r>
              <a:rPr lang="ru-RU" sz="1600" dirty="0" err="1"/>
              <a:t>жоден</a:t>
            </a:r>
            <a:r>
              <a:rPr lang="ru-RU" sz="1600" dirty="0"/>
              <a:t> з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елементів</a:t>
            </a:r>
            <a:r>
              <a:rPr lang="ru-RU" sz="1600" dirty="0"/>
              <a:t>, вони не могли </a:t>
            </a:r>
            <a:r>
              <a:rPr lang="ru-RU" sz="1600" dirty="0" err="1"/>
              <a:t>надати</a:t>
            </a:r>
            <a:r>
              <a:rPr lang="ru-RU" sz="1600" dirty="0"/>
              <a:t> </a:t>
            </a:r>
            <a:r>
              <a:rPr lang="ru-RU" sz="1600" dirty="0" err="1"/>
              <a:t>хімікам</a:t>
            </a:r>
            <a:r>
              <a:rPr lang="ru-RU" sz="1600" dirty="0"/>
              <a:t> </a:t>
            </a:r>
            <a:r>
              <a:rPr lang="ru-RU" sz="1600" dirty="0" err="1"/>
              <a:t>вирішального</a:t>
            </a:r>
            <a:r>
              <a:rPr lang="ru-RU" sz="1600" dirty="0"/>
              <a:t> </a:t>
            </a:r>
            <a:r>
              <a:rPr lang="ru-RU" sz="1600" dirty="0" err="1"/>
              <a:t>доказу</a:t>
            </a:r>
            <a:r>
              <a:rPr lang="ru-RU" sz="1600" dirty="0"/>
              <a:t> </a:t>
            </a:r>
            <a:r>
              <a:rPr lang="ru-RU" sz="1600" dirty="0" err="1"/>
              <a:t>їхнього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. Тому </a:t>
            </a:r>
            <a:r>
              <a:rPr lang="ru-RU" sz="1600" dirty="0" err="1"/>
              <a:t>подружжя</a:t>
            </a:r>
            <a:r>
              <a:rPr lang="ru-RU" sz="1600" dirty="0"/>
              <a:t> </a:t>
            </a:r>
            <a:r>
              <a:rPr lang="ru-RU" sz="1600" dirty="0" err="1"/>
              <a:t>Кюрі</a:t>
            </a:r>
            <a:r>
              <a:rPr lang="ru-RU" sz="1600" dirty="0"/>
              <a:t> </a:t>
            </a:r>
            <a:r>
              <a:rPr lang="ru-RU" sz="1600" dirty="0" err="1"/>
              <a:t>вирішило</a:t>
            </a:r>
            <a:r>
              <a:rPr lang="ru-RU" sz="1600" dirty="0"/>
              <a:t> </a:t>
            </a:r>
            <a:r>
              <a:rPr lang="ru-RU" sz="1600" dirty="0" err="1"/>
              <a:t>екстрагувати</a:t>
            </a:r>
            <a:r>
              <a:rPr lang="ru-RU" sz="1600" dirty="0"/>
              <a:t> два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 з </a:t>
            </a:r>
            <a:r>
              <a:rPr lang="ru-RU" sz="1600" dirty="0" err="1"/>
              <a:t>уранової</a:t>
            </a:r>
            <a:r>
              <a:rPr lang="ru-RU" sz="1600" dirty="0"/>
              <a:t> </a:t>
            </a:r>
            <a:r>
              <a:rPr lang="ru-RU" sz="1600" dirty="0" err="1"/>
              <a:t>смоляної</a:t>
            </a:r>
            <a:r>
              <a:rPr lang="ru-RU" sz="1600" dirty="0"/>
              <a:t> обманки.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екстрагувати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у </a:t>
            </a:r>
            <a:r>
              <a:rPr lang="ru-RU" sz="1600" dirty="0" err="1"/>
              <a:t>вимірних</a:t>
            </a:r>
            <a:r>
              <a:rPr lang="ru-RU" sz="1600" dirty="0"/>
              <a:t> </a:t>
            </a:r>
            <a:r>
              <a:rPr lang="ru-RU" sz="1600" dirty="0" err="1"/>
              <a:t>кількостях</a:t>
            </a:r>
            <a:r>
              <a:rPr lang="ru-RU" sz="1600" dirty="0"/>
              <a:t>, </a:t>
            </a:r>
            <a:r>
              <a:rPr lang="ru-RU" sz="1600" dirty="0" err="1"/>
              <a:t>дослідникам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переробити</a:t>
            </a:r>
            <a:r>
              <a:rPr lang="ru-RU" sz="1600" dirty="0"/>
              <a:t> </a:t>
            </a:r>
            <a:r>
              <a:rPr lang="ru-RU" sz="1600" dirty="0" err="1"/>
              <a:t>величезні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/>
              <a:t>руди</a:t>
            </a:r>
            <a:r>
              <a:rPr lang="ru-RU" sz="1600" dirty="0"/>
              <a:t>.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подальших</a:t>
            </a:r>
            <a:r>
              <a:rPr lang="ru-RU" sz="1600" dirty="0"/>
              <a:t> </a:t>
            </a:r>
            <a:r>
              <a:rPr lang="ru-RU" sz="1600" dirty="0" err="1"/>
              <a:t>чотирьох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Кюрі</a:t>
            </a:r>
            <a:r>
              <a:rPr lang="ru-RU" sz="1600" dirty="0"/>
              <a:t> </a:t>
            </a:r>
            <a:r>
              <a:rPr lang="ru-RU" sz="1600" dirty="0" err="1"/>
              <a:t>працювали</a:t>
            </a:r>
            <a:r>
              <a:rPr lang="ru-RU" sz="1600" dirty="0"/>
              <a:t> в </a:t>
            </a:r>
            <a:r>
              <a:rPr lang="ru-RU" sz="1600" dirty="0" err="1"/>
              <a:t>примітивних</a:t>
            </a:r>
            <a:r>
              <a:rPr lang="ru-RU" sz="1600" dirty="0"/>
              <a:t> і </a:t>
            </a:r>
            <a:r>
              <a:rPr lang="ru-RU" sz="1600" dirty="0" err="1"/>
              <a:t>шкідливих</a:t>
            </a:r>
            <a:r>
              <a:rPr lang="ru-RU" sz="1600" dirty="0"/>
              <a:t> для </a:t>
            </a:r>
            <a:r>
              <a:rPr lang="ru-RU" sz="1600" dirty="0" err="1"/>
              <a:t>здоров'я</a:t>
            </a:r>
            <a:r>
              <a:rPr lang="ru-RU" sz="1600" dirty="0"/>
              <a:t> </a:t>
            </a:r>
            <a:r>
              <a:rPr lang="ru-RU" sz="1600" dirty="0" err="1"/>
              <a:t>умовах</a:t>
            </a:r>
            <a:r>
              <a:rPr lang="ru-RU" sz="1600" dirty="0"/>
              <a:t>. У </a:t>
            </a:r>
            <a:r>
              <a:rPr lang="ru-RU" sz="1600" dirty="0" err="1"/>
              <a:t>вересні</a:t>
            </a:r>
            <a:r>
              <a:rPr lang="ru-RU" sz="1600" dirty="0"/>
              <a:t> 1902 року </a:t>
            </a:r>
            <a:r>
              <a:rPr lang="ru-RU" sz="1600" dirty="0" err="1"/>
              <a:t>Кюрі</a:t>
            </a:r>
            <a:r>
              <a:rPr lang="ru-RU" sz="1600" dirty="0"/>
              <a:t> </a:t>
            </a:r>
            <a:r>
              <a:rPr lang="ru-RU" sz="1600" dirty="0" err="1"/>
              <a:t>оголосили</a:t>
            </a:r>
            <a:r>
              <a:rPr lang="ru-RU" sz="1600" dirty="0"/>
              <a:t> про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виділити</a:t>
            </a:r>
            <a:r>
              <a:rPr lang="ru-RU" sz="1600" dirty="0"/>
              <a:t> одну </a:t>
            </a:r>
            <a:r>
              <a:rPr lang="ru-RU" sz="1600" dirty="0" err="1"/>
              <a:t>десяту</a:t>
            </a:r>
            <a:r>
              <a:rPr lang="ru-RU" sz="1600" dirty="0"/>
              <a:t> </a:t>
            </a:r>
            <a:r>
              <a:rPr lang="ru-RU" sz="1600" dirty="0" err="1"/>
              <a:t>граму</a:t>
            </a:r>
            <a:r>
              <a:rPr lang="ru-RU" sz="1600" dirty="0"/>
              <a:t> хлориду </a:t>
            </a:r>
            <a:r>
              <a:rPr lang="ru-RU" sz="1600" dirty="0" err="1"/>
              <a:t>радію</a:t>
            </a:r>
            <a:r>
              <a:rPr lang="ru-RU" sz="1600" dirty="0"/>
              <a:t> з </a:t>
            </a:r>
            <a:r>
              <a:rPr lang="ru-RU" sz="1600" dirty="0" err="1"/>
              <a:t>декількох</a:t>
            </a:r>
            <a:r>
              <a:rPr lang="ru-RU" sz="1600" dirty="0"/>
              <a:t> тонн </a:t>
            </a:r>
            <a:r>
              <a:rPr lang="ru-RU" sz="1600" dirty="0" err="1"/>
              <a:t>уранової</a:t>
            </a:r>
            <a:r>
              <a:rPr lang="ru-RU" sz="1600" dirty="0"/>
              <a:t> </a:t>
            </a:r>
            <a:r>
              <a:rPr lang="ru-RU" sz="1600" dirty="0" err="1"/>
              <a:t>смоляної</a:t>
            </a:r>
            <a:r>
              <a:rPr lang="ru-RU" sz="1600" dirty="0"/>
              <a:t> обманки. </a:t>
            </a:r>
            <a:r>
              <a:rPr lang="ru-RU" sz="1600" dirty="0" err="1"/>
              <a:t>Виділити</a:t>
            </a:r>
            <a:r>
              <a:rPr lang="ru-RU" sz="1600" dirty="0"/>
              <a:t> </a:t>
            </a:r>
            <a:r>
              <a:rPr lang="ru-RU" sz="1600" dirty="0" err="1"/>
              <a:t>полоній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не </a:t>
            </a:r>
            <a:r>
              <a:rPr lang="ru-RU" sz="1600" dirty="0" err="1"/>
              <a:t>вдалося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виявився</a:t>
            </a:r>
            <a:r>
              <a:rPr lang="ru-RU" sz="1600" dirty="0"/>
              <a:t> продуктом </a:t>
            </a:r>
            <a:r>
              <a:rPr lang="ru-RU" sz="1600" dirty="0" err="1"/>
              <a:t>розпаду</a:t>
            </a:r>
            <a:r>
              <a:rPr lang="ru-RU" sz="1600" dirty="0"/>
              <a:t> </a:t>
            </a:r>
            <a:r>
              <a:rPr lang="ru-RU" sz="1600" dirty="0" err="1"/>
              <a:t>радію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644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 err="1"/>
              <a:t>Аналізуючи</a:t>
            </a:r>
            <a:r>
              <a:rPr lang="ru-RU" dirty="0"/>
              <a:t> </a:t>
            </a:r>
            <a:r>
              <a:rPr lang="ru-RU" dirty="0" err="1"/>
              <a:t>сполуку</a:t>
            </a:r>
            <a:r>
              <a:rPr lang="ru-RU" dirty="0"/>
              <a:t>,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встановила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атомна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радію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225. </a:t>
            </a:r>
            <a:r>
              <a:rPr lang="ru-RU" dirty="0" err="1"/>
              <a:t>Сіль</a:t>
            </a:r>
            <a:r>
              <a:rPr lang="ru-RU" dirty="0"/>
              <a:t> </a:t>
            </a:r>
            <a:r>
              <a:rPr lang="ru-RU" dirty="0" err="1"/>
              <a:t>радію</a:t>
            </a:r>
            <a:r>
              <a:rPr lang="ru-RU" dirty="0"/>
              <a:t> </a:t>
            </a:r>
            <a:r>
              <a:rPr lang="ru-RU" dirty="0" err="1"/>
              <a:t>випромінювала</a:t>
            </a:r>
            <a:r>
              <a:rPr lang="ru-RU" dirty="0"/>
              <a:t> </a:t>
            </a:r>
            <a:r>
              <a:rPr lang="ru-RU" dirty="0" err="1"/>
              <a:t>блакитне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і тепло. </a:t>
            </a:r>
            <a:r>
              <a:rPr lang="ru-RU" dirty="0" err="1"/>
              <a:t>Ця</a:t>
            </a:r>
            <a:r>
              <a:rPr lang="ru-RU" dirty="0"/>
              <a:t> фантастична </a:t>
            </a:r>
            <a:r>
              <a:rPr lang="ru-RU" dirty="0" err="1"/>
              <a:t>речовина</a:t>
            </a:r>
            <a:r>
              <a:rPr lang="ru-RU" dirty="0"/>
              <a:t> привернула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Визнання</a:t>
            </a:r>
            <a:r>
              <a:rPr lang="ru-RU" dirty="0"/>
              <a:t> і нагороди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до </a:t>
            </a: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 smtClean="0"/>
              <a:t>одразу.Завершивши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/>
              <a:t>,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написала свою </a:t>
            </a:r>
            <a:r>
              <a:rPr lang="ru-RU" dirty="0" err="1"/>
              <a:t>докторську</a:t>
            </a:r>
            <a:r>
              <a:rPr lang="ru-RU" dirty="0"/>
              <a:t> </a:t>
            </a:r>
            <a:r>
              <a:rPr lang="ru-RU" dirty="0" err="1"/>
              <a:t>дисертацію</a:t>
            </a:r>
            <a:r>
              <a:rPr lang="ru-RU" dirty="0"/>
              <a:t>. Робота </a:t>
            </a:r>
            <a:r>
              <a:rPr lang="ru-RU" dirty="0" err="1"/>
              <a:t>називалася</a:t>
            </a:r>
            <a:r>
              <a:rPr lang="ru-RU" dirty="0"/>
              <a:t> «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» і </a:t>
            </a:r>
            <a:r>
              <a:rPr lang="ru-RU" dirty="0" err="1"/>
              <a:t>була</a:t>
            </a:r>
            <a:r>
              <a:rPr lang="ru-RU" dirty="0"/>
              <a:t> представлена в </a:t>
            </a:r>
            <a:r>
              <a:rPr lang="ru-RU" dirty="0" err="1"/>
              <a:t>Сорбонні</a:t>
            </a:r>
            <a:r>
              <a:rPr lang="ru-RU" dirty="0"/>
              <a:t> в </a:t>
            </a:r>
            <a:r>
              <a:rPr lang="ru-RU" dirty="0" err="1"/>
              <a:t>червні</a:t>
            </a:r>
            <a:r>
              <a:rPr lang="ru-RU" dirty="0"/>
              <a:t> 1903 року. На думку </a:t>
            </a:r>
            <a:r>
              <a:rPr lang="ru-RU" dirty="0" err="1"/>
              <a:t>комітету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присудив </a:t>
            </a:r>
            <a:r>
              <a:rPr lang="ru-RU" dirty="0" err="1"/>
              <a:t>Кюрі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робота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внеском</a:t>
            </a:r>
            <a:r>
              <a:rPr lang="ru-RU" dirty="0"/>
              <a:t>, коли-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внесеним</a:t>
            </a:r>
            <a:r>
              <a:rPr lang="ru-RU" dirty="0"/>
              <a:t> до науки </a:t>
            </a:r>
            <a:r>
              <a:rPr lang="ru-RU" dirty="0" err="1"/>
              <a:t>докторською</a:t>
            </a:r>
            <a:r>
              <a:rPr lang="ru-RU" dirty="0"/>
              <a:t> </a:t>
            </a:r>
            <a:r>
              <a:rPr lang="ru-RU" dirty="0" err="1"/>
              <a:t>дисертацією.У</a:t>
            </a:r>
            <a:r>
              <a:rPr lang="ru-RU" dirty="0"/>
              <a:t> </a:t>
            </a:r>
            <a:r>
              <a:rPr lang="ru-RU" dirty="0" err="1"/>
              <a:t>грудні</a:t>
            </a:r>
            <a:r>
              <a:rPr lang="ru-RU" dirty="0"/>
              <a:t> 1903 року </a:t>
            </a:r>
            <a:r>
              <a:rPr lang="ru-RU" dirty="0" err="1"/>
              <a:t>Шведська</a:t>
            </a:r>
            <a:r>
              <a:rPr lang="ru-RU" dirty="0"/>
              <a:t> </a:t>
            </a:r>
            <a:r>
              <a:rPr lang="ru-RU" dirty="0" err="1"/>
              <a:t>королівська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присудила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Анрі</a:t>
            </a:r>
            <a:r>
              <a:rPr lang="ru-RU" dirty="0"/>
              <a:t> Беккерелю і </a:t>
            </a:r>
            <a:r>
              <a:rPr lang="ru-RU" dirty="0" err="1"/>
              <a:t>подружжю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. </a:t>
            </a:r>
            <a:r>
              <a:rPr lang="ru-RU" dirty="0" err="1"/>
              <a:t>Шведська</a:t>
            </a:r>
            <a:r>
              <a:rPr lang="ru-RU" dirty="0"/>
              <a:t> </a:t>
            </a:r>
            <a:r>
              <a:rPr lang="ru-RU" dirty="0" err="1"/>
              <a:t>королівська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присудила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з </a:t>
            </a:r>
            <a:r>
              <a:rPr lang="ru-RU" dirty="0" err="1"/>
              <a:t>хімії</a:t>
            </a:r>
            <a:r>
              <a:rPr lang="ru-RU" dirty="0"/>
              <a:t> «за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видатні</a:t>
            </a:r>
            <a:r>
              <a:rPr lang="ru-RU" dirty="0"/>
              <a:t> заслуги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: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радію</a:t>
            </a:r>
            <a:r>
              <a:rPr lang="ru-RU" dirty="0"/>
              <a:t> і </a:t>
            </a:r>
            <a:r>
              <a:rPr lang="ru-RU" dirty="0" err="1"/>
              <a:t>полонію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радію</a:t>
            </a:r>
            <a:r>
              <a:rPr lang="ru-RU" dirty="0"/>
              <a:t> та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чудового</a:t>
            </a:r>
            <a:r>
              <a:rPr lang="ru-RU" dirty="0"/>
              <a:t> </a:t>
            </a:r>
            <a:r>
              <a:rPr lang="ru-RU" dirty="0" err="1"/>
              <a:t>елементу</a:t>
            </a:r>
            <a:r>
              <a:rPr lang="ru-RU" dirty="0"/>
              <a:t>». </a:t>
            </a:r>
            <a:r>
              <a:rPr lang="ru-RU" dirty="0" err="1"/>
              <a:t>Кюрі</a:t>
            </a:r>
            <a:r>
              <a:rPr lang="ru-RU" dirty="0"/>
              <a:t> стала першим </a:t>
            </a:r>
            <a:r>
              <a:rPr lang="ru-RU" dirty="0" err="1"/>
              <a:t>двічі</a:t>
            </a:r>
            <a:r>
              <a:rPr lang="ru-RU" dirty="0"/>
              <a:t> лауреатом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71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Джеймс </a:t>
            </a:r>
            <a:r>
              <a:rPr lang="ru-RU" dirty="0" err="1" smtClean="0"/>
              <a:t>Чедвік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(1891 </a:t>
            </a:r>
            <a:r>
              <a:rPr lang="ru-RU" sz="2700" dirty="0"/>
              <a:t>- 1974 </a:t>
            </a:r>
            <a:r>
              <a:rPr lang="ru-RU" sz="2700" dirty="0" err="1"/>
              <a:t>рр</a:t>
            </a:r>
            <a:r>
              <a:rPr lang="ru-RU" sz="2700" dirty="0" smtClean="0"/>
              <a:t>.)</a:t>
            </a:r>
            <a:endParaRPr lang="ru-RU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7887"/>
            <a:ext cx="2278151" cy="28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73563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За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smtClean="0"/>
              <a:t>нейтрона </a:t>
            </a:r>
            <a:r>
              <a:rPr lang="ru-RU" dirty="0" err="1" smtClean="0"/>
              <a:t>Д.Чедвік</a:t>
            </a:r>
            <a:r>
              <a:rPr lang="ru-RU" dirty="0" smtClean="0"/>
              <a:t> </a:t>
            </a:r>
            <a:r>
              <a:rPr lang="ru-RU" dirty="0"/>
              <a:t>1935 р. </a:t>
            </a:r>
            <a:r>
              <a:rPr lang="ru-RU" dirty="0" err="1"/>
              <a:t>був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нагороджений</a:t>
            </a:r>
            <a:r>
              <a:rPr lang="ru-RU" dirty="0" smtClean="0"/>
              <a:t> </a:t>
            </a:r>
            <a:r>
              <a:rPr lang="ru-RU" dirty="0" err="1"/>
              <a:t>Нобелівською</a:t>
            </a:r>
            <a:endParaRPr lang="ru-RU" dirty="0"/>
          </a:p>
          <a:p>
            <a:pPr marL="114300" indent="0">
              <a:buNone/>
            </a:pPr>
            <a:r>
              <a:rPr lang="ru-RU" dirty="0" err="1"/>
              <a:t>премією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. 1935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</a:p>
          <a:p>
            <a:pPr marL="114300" indent="0">
              <a:buNone/>
            </a:pPr>
            <a:r>
              <a:rPr lang="ru-RU" dirty="0" err="1" smtClean="0"/>
              <a:t>Ліверпульському</a:t>
            </a:r>
            <a:r>
              <a:rPr lang="ru-RU" dirty="0" smtClean="0"/>
              <a:t> </a:t>
            </a:r>
            <a:r>
              <a:rPr lang="ru-RU" dirty="0" err="1"/>
              <a:t>університеті</a:t>
            </a:r>
            <a:r>
              <a:rPr lang="ru-RU" dirty="0"/>
              <a:t>,</a:t>
            </a:r>
          </a:p>
          <a:p>
            <a:pPr marL="114300" indent="0">
              <a:buNone/>
            </a:pP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центр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  З </a:t>
            </a:r>
            <a:r>
              <a:rPr lang="ru-RU" dirty="0"/>
              <a:t>початком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/>
              <a:t>війни</a:t>
            </a:r>
            <a:r>
              <a:rPr lang="ru-RU" dirty="0"/>
              <a:t> 1939 р. </a:t>
            </a:r>
            <a:r>
              <a:rPr lang="ru-RU" dirty="0" err="1"/>
              <a:t>Д.Чедвік</a:t>
            </a:r>
            <a:r>
              <a:rPr lang="ru-RU" dirty="0"/>
              <a:t> став координатором </a:t>
            </a:r>
            <a:r>
              <a:rPr lang="ru-RU" dirty="0" err="1" smtClean="0"/>
              <a:t>експериментальних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. </a:t>
            </a:r>
            <a:r>
              <a:rPr lang="ru-RU" dirty="0" err="1"/>
              <a:t>Впродовж</a:t>
            </a:r>
            <a:r>
              <a:rPr lang="ru-RU" dirty="0"/>
              <a:t> 1943–1945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smtClean="0"/>
              <a:t>З </a:t>
            </a:r>
            <a:r>
              <a:rPr lang="ru-RU" dirty="0" err="1" smtClean="0"/>
              <a:t>приєднанням</a:t>
            </a:r>
            <a:r>
              <a:rPr lang="ru-RU" dirty="0" smtClean="0"/>
              <a:t> </a:t>
            </a:r>
            <a:r>
              <a:rPr lang="ru-RU" dirty="0" err="1"/>
              <a:t>Британії</a:t>
            </a:r>
            <a:r>
              <a:rPr lang="ru-RU" dirty="0"/>
              <a:t> до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Д.Чедвік</a:t>
            </a:r>
            <a:r>
              <a:rPr lang="ru-RU" dirty="0" smtClean="0"/>
              <a:t> </a:t>
            </a:r>
            <a:r>
              <a:rPr lang="ru-RU" dirty="0" err="1"/>
              <a:t>координував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у межах </a:t>
            </a:r>
            <a:r>
              <a:rPr lang="ru-RU" dirty="0" err="1" smtClean="0"/>
              <a:t>Манхеттенського</a:t>
            </a:r>
            <a:r>
              <a:rPr lang="ru-RU" dirty="0" smtClean="0"/>
              <a:t> проекту </a:t>
            </a:r>
            <a:r>
              <a:rPr lang="ru-RU" dirty="0"/>
              <a:t>(секретна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бомби</a:t>
            </a:r>
            <a:r>
              <a:rPr lang="ru-RU" dirty="0" smtClean="0"/>
              <a:t>).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1946 р. </a:t>
            </a:r>
            <a:r>
              <a:rPr lang="ru-RU" dirty="0" err="1" smtClean="0"/>
              <a:t>Д.Чедвікповернувся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батьківщину</a:t>
            </a:r>
            <a:r>
              <a:rPr lang="ru-RU" dirty="0"/>
              <a:t>, а через два роки покинув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 smtClean="0"/>
              <a:t>йостанні</a:t>
            </a:r>
            <a:r>
              <a:rPr lang="ru-RU" dirty="0" smtClean="0"/>
              <a:t> </a:t>
            </a:r>
            <a:r>
              <a:rPr lang="ru-RU" dirty="0"/>
              <a:t>роки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сім’єю</a:t>
            </a:r>
            <a:r>
              <a:rPr lang="ru-RU" dirty="0"/>
              <a:t> – дружиною </a:t>
            </a:r>
            <a:r>
              <a:rPr lang="ru-RU" dirty="0" err="1"/>
              <a:t>Ейлін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0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78199" cy="29813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/>
              <a:t>Іван</a:t>
            </a:r>
            <a:r>
              <a:rPr lang="ru-RU" dirty="0"/>
              <a:t> Павлов</a:t>
            </a:r>
            <a:br>
              <a:rPr lang="ru-RU" dirty="0"/>
            </a:br>
            <a:r>
              <a:rPr lang="ru-RU" sz="1800" dirty="0"/>
              <a:t>(14 (26) </a:t>
            </a:r>
            <a:r>
              <a:rPr lang="ru-RU" sz="1800" dirty="0" err="1"/>
              <a:t>вересня</a:t>
            </a:r>
            <a:r>
              <a:rPr lang="ru-RU" sz="1800" dirty="0"/>
              <a:t> </a:t>
            </a:r>
            <a:r>
              <a:rPr lang="ru-RU" sz="1800" dirty="0" smtClean="0"/>
              <a:t>1849— </a:t>
            </a:r>
            <a:r>
              <a:rPr lang="ru-RU" sz="1800" dirty="0"/>
              <a:t>27 лютого </a:t>
            </a:r>
            <a:r>
              <a:rPr lang="ru-RU" sz="1800" dirty="0" smtClean="0"/>
              <a:t>1936)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4844752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b="1" dirty="0" err="1"/>
              <a:t>Іван</a:t>
            </a:r>
            <a:r>
              <a:rPr lang="ru-RU" b="1" dirty="0"/>
              <a:t> Петрович Павлов</a:t>
            </a:r>
            <a:r>
              <a:rPr lang="ru-RU" dirty="0"/>
              <a:t>- </a:t>
            </a:r>
            <a:r>
              <a:rPr lang="ru-RU" dirty="0" err="1"/>
              <a:t>фізіолог</a:t>
            </a:r>
            <a:r>
              <a:rPr lang="ru-RU" dirty="0"/>
              <a:t>, </a:t>
            </a:r>
            <a:r>
              <a:rPr lang="ru-RU" dirty="0" err="1"/>
              <a:t>творець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науки </a:t>
            </a:r>
            <a:r>
              <a:rPr lang="ru-RU" dirty="0"/>
              <a:t>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уявлень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про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;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найбільшої</a:t>
            </a:r>
            <a:r>
              <a:rPr lang="ru-RU" dirty="0" smtClean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фізіологічної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і </a:t>
            </a:r>
            <a:r>
              <a:rPr lang="ru-RU" dirty="0" err="1"/>
              <a:t>фізіології</a:t>
            </a:r>
            <a:r>
              <a:rPr lang="ru-RU" dirty="0"/>
              <a:t> у 1904 «За роботу з </a:t>
            </a:r>
            <a:r>
              <a:rPr lang="ru-RU" dirty="0" err="1"/>
              <a:t>фізіології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». Павлов </a:t>
            </a:r>
            <a:r>
              <a:rPr lang="ru-RU" dirty="0" err="1"/>
              <a:t>понад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присвятив</a:t>
            </a:r>
            <a:r>
              <a:rPr lang="ru-RU" dirty="0"/>
              <a:t>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фістулу</a:t>
            </a:r>
            <a:r>
              <a:rPr lang="ru-RU" dirty="0"/>
              <a:t> (</a:t>
            </a:r>
            <a:r>
              <a:rPr lang="ru-RU" dirty="0" err="1"/>
              <a:t>отвір</a:t>
            </a:r>
            <a:r>
              <a:rPr lang="ru-RU" dirty="0"/>
              <a:t>) </a:t>
            </a:r>
            <a:r>
              <a:rPr lang="ru-RU" dirty="0" err="1"/>
              <a:t>шлунково-кишкового</a:t>
            </a:r>
            <a:r>
              <a:rPr lang="ru-RU" dirty="0"/>
              <a:t> тракту.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надзвичайне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виливався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кишечника, </a:t>
            </a:r>
            <a:r>
              <a:rPr lang="ru-RU" dirty="0" err="1"/>
              <a:t>перетравлював</a:t>
            </a:r>
            <a:r>
              <a:rPr lang="ru-RU" dirty="0"/>
              <a:t> сам кишечник і </a:t>
            </a:r>
            <a:r>
              <a:rPr lang="ru-RU" dirty="0" err="1"/>
              <a:t>черевну</a:t>
            </a:r>
            <a:r>
              <a:rPr lang="ru-RU" dirty="0"/>
              <a:t> </a:t>
            </a:r>
            <a:r>
              <a:rPr lang="ru-RU" dirty="0" err="1"/>
              <a:t>стінку</a:t>
            </a:r>
            <a:r>
              <a:rPr lang="ru-RU" dirty="0"/>
              <a:t>. Павлов так </a:t>
            </a:r>
            <a:r>
              <a:rPr lang="ru-RU" dirty="0" err="1"/>
              <a:t>зшивав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і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, вставляв </a:t>
            </a:r>
            <a:r>
              <a:rPr lang="ru-RU" dirty="0" err="1"/>
              <a:t>металеві</a:t>
            </a:r>
            <a:r>
              <a:rPr lang="ru-RU" dirty="0"/>
              <a:t> трубки і </a:t>
            </a:r>
            <a:r>
              <a:rPr lang="ru-RU" dirty="0" err="1"/>
              <a:t>закривав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пробками,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ерозій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шлунковий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довжині</a:t>
            </a:r>
            <a:r>
              <a:rPr lang="ru-RU" dirty="0"/>
              <a:t> </a:t>
            </a:r>
            <a:r>
              <a:rPr lang="ru-RU" dirty="0" err="1"/>
              <a:t>шлунково-кишкового</a:t>
            </a:r>
            <a:r>
              <a:rPr lang="ru-RU" dirty="0"/>
              <a:t> тракту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слинної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до </a:t>
            </a:r>
            <a:r>
              <a:rPr lang="ru-RU" dirty="0" err="1"/>
              <a:t>товстої</a:t>
            </a:r>
            <a:r>
              <a:rPr lang="ru-RU" dirty="0"/>
              <a:t> кишки,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проробив</a:t>
            </a:r>
            <a:r>
              <a:rPr lang="ru-RU" dirty="0"/>
              <a:t> на сотнях </a:t>
            </a:r>
            <a:r>
              <a:rPr lang="ru-RU" dirty="0" err="1"/>
              <a:t>піддослідних</a:t>
            </a:r>
            <a:r>
              <a:rPr lang="ru-RU" dirty="0"/>
              <a:t> </a:t>
            </a:r>
            <a:r>
              <a:rPr lang="ru-RU" dirty="0" err="1" smtClean="0"/>
              <a:t>тваринах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22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 err="1" smtClean="0"/>
              <a:t>Іван</a:t>
            </a:r>
            <a:r>
              <a:rPr lang="ru-RU" dirty="0" smtClean="0"/>
              <a:t> Павлов проводив </a:t>
            </a:r>
            <a:r>
              <a:rPr lang="ru-RU" dirty="0" err="1"/>
              <a:t>досліди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уявним</a:t>
            </a:r>
            <a:r>
              <a:rPr lang="ru-RU" dirty="0"/>
              <a:t> </a:t>
            </a:r>
            <a:r>
              <a:rPr lang="ru-RU" dirty="0" err="1"/>
              <a:t>годуванням</a:t>
            </a:r>
            <a:r>
              <a:rPr lang="ru-RU" dirty="0"/>
              <a:t> (</a:t>
            </a:r>
            <a:r>
              <a:rPr lang="ru-RU" dirty="0" err="1"/>
              <a:t>переріз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 не </a:t>
            </a:r>
            <a:r>
              <a:rPr lang="ru-RU" dirty="0" err="1"/>
              <a:t>потрапляла</a:t>
            </a:r>
            <a:r>
              <a:rPr lang="ru-RU" dirty="0"/>
              <a:t> до </a:t>
            </a:r>
            <a:r>
              <a:rPr lang="ru-RU" dirty="0" err="1"/>
              <a:t>шлунку</a:t>
            </a:r>
            <a:r>
              <a:rPr lang="ru-RU" dirty="0"/>
              <a:t>) і </a:t>
            </a:r>
            <a:r>
              <a:rPr lang="ru-RU" dirty="0" err="1"/>
              <a:t>уявною</a:t>
            </a:r>
            <a:r>
              <a:rPr lang="ru-RU" dirty="0"/>
              <a:t> </a:t>
            </a:r>
            <a:r>
              <a:rPr lang="ru-RU" dirty="0" err="1"/>
              <a:t>дефекацією</a:t>
            </a:r>
            <a:r>
              <a:rPr lang="ru-RU" dirty="0"/>
              <a:t>(</a:t>
            </a:r>
            <a:r>
              <a:rPr lang="ru-RU" dirty="0" err="1"/>
              <a:t>кільцювання</a:t>
            </a:r>
            <a:r>
              <a:rPr lang="ru-RU" dirty="0"/>
              <a:t> </a:t>
            </a:r>
            <a:r>
              <a:rPr lang="ru-RU" dirty="0" err="1"/>
              <a:t>кишківника</a:t>
            </a:r>
            <a:r>
              <a:rPr lang="ru-RU" dirty="0"/>
              <a:t> шляхом </a:t>
            </a:r>
            <a:r>
              <a:rPr lang="ru-RU" dirty="0" err="1"/>
              <a:t>зшивання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товстої</a:t>
            </a:r>
            <a:r>
              <a:rPr lang="ru-RU" dirty="0"/>
              <a:t> кишки </a:t>
            </a:r>
            <a:r>
              <a:rPr lang="ru-RU" dirty="0" err="1"/>
              <a:t>із</a:t>
            </a:r>
            <a:r>
              <a:rPr lang="ru-RU" dirty="0"/>
              <a:t> початком </a:t>
            </a:r>
            <a:r>
              <a:rPr lang="ru-RU" dirty="0" err="1"/>
              <a:t>дванадцятипалої</a:t>
            </a:r>
            <a:r>
              <a:rPr lang="ru-RU" dirty="0"/>
              <a:t>).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низку </a:t>
            </a:r>
            <a:r>
              <a:rPr lang="ru-RU" dirty="0" err="1"/>
              <a:t>відкриттів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рефлексів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шлункового</a:t>
            </a:r>
            <a:r>
              <a:rPr lang="ru-RU" dirty="0"/>
              <a:t> і </a:t>
            </a:r>
            <a:r>
              <a:rPr lang="ru-RU" dirty="0" err="1"/>
              <a:t>кишкового</a:t>
            </a:r>
            <a:r>
              <a:rPr lang="ru-RU" dirty="0"/>
              <a:t> </a:t>
            </a:r>
            <a:r>
              <a:rPr lang="ru-RU" dirty="0" err="1"/>
              <a:t>соків.За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Павлов, по </a:t>
            </a:r>
            <a:r>
              <a:rPr lang="ru-RU" dirty="0" err="1"/>
              <a:t>суті</a:t>
            </a:r>
            <a:r>
              <a:rPr lang="ru-RU" dirty="0"/>
              <a:t>, наново створив </a:t>
            </a:r>
            <a:r>
              <a:rPr lang="ru-RU" dirty="0" err="1"/>
              <a:t>сучасну</a:t>
            </a:r>
            <a:r>
              <a:rPr lang="ru-RU" dirty="0"/>
              <a:t> </a:t>
            </a:r>
            <a:r>
              <a:rPr lang="ru-RU" dirty="0" err="1"/>
              <a:t>фізіологію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. У 1903 </a:t>
            </a:r>
            <a:r>
              <a:rPr lang="ru-RU" dirty="0" err="1"/>
              <a:t>році</a:t>
            </a:r>
            <a:r>
              <a:rPr lang="ru-RU" dirty="0"/>
              <a:t> Павлов прочитав </a:t>
            </a:r>
            <a:r>
              <a:rPr lang="ru-RU" dirty="0" err="1"/>
              <a:t>доповідь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фізіологічному</a:t>
            </a:r>
            <a:r>
              <a:rPr lang="ru-RU" dirty="0"/>
              <a:t> </a:t>
            </a:r>
            <a:r>
              <a:rPr lang="ru-RU" dirty="0" err="1"/>
              <a:t>конгресі</a:t>
            </a:r>
            <a:r>
              <a:rPr lang="ru-RU" dirty="0"/>
              <a:t> у </a:t>
            </a:r>
            <a:r>
              <a:rPr lang="ru-RU" dirty="0" err="1"/>
              <a:t>Мадриді</a:t>
            </a:r>
            <a:r>
              <a:rPr lang="ru-RU" dirty="0"/>
              <a:t>. А </a:t>
            </a:r>
            <a:r>
              <a:rPr lang="ru-RU" dirty="0" err="1"/>
              <a:t>наступного</a:t>
            </a:r>
            <a:r>
              <a:rPr lang="ru-RU" dirty="0"/>
              <a:t>, 1904 року, Павлову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присуджено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за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травних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— </a:t>
            </a:r>
            <a:r>
              <a:rPr lang="ru-RU" dirty="0" err="1"/>
              <a:t>він</a:t>
            </a:r>
            <a:r>
              <a:rPr lang="ru-RU" dirty="0"/>
              <a:t> став першим </a:t>
            </a:r>
            <a:r>
              <a:rPr lang="ru-RU" dirty="0" err="1"/>
              <a:t>російським</a:t>
            </a:r>
            <a:r>
              <a:rPr lang="ru-RU" dirty="0"/>
              <a:t> </a:t>
            </a:r>
            <a:r>
              <a:rPr lang="ru-RU" dirty="0" err="1"/>
              <a:t>Нобелівським</a:t>
            </a:r>
            <a:r>
              <a:rPr lang="ru-RU" dirty="0"/>
              <a:t> </a:t>
            </a:r>
            <a:r>
              <a:rPr lang="ru-RU" dirty="0" err="1"/>
              <a:t>лауреатом.У</a:t>
            </a:r>
            <a:r>
              <a:rPr lang="ru-RU" dirty="0"/>
              <a:t> </a:t>
            </a:r>
            <a:r>
              <a:rPr lang="ru-RU" dirty="0" err="1"/>
              <a:t>Мадридській</a:t>
            </a:r>
            <a:r>
              <a:rPr lang="ru-RU" dirty="0"/>
              <a:t> </a:t>
            </a:r>
            <a:r>
              <a:rPr lang="ru-RU" dirty="0" err="1"/>
              <a:t>доповіді</a:t>
            </a:r>
            <a:r>
              <a:rPr lang="ru-RU" dirty="0"/>
              <a:t> (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) І.П. Павлов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фізіології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присвятив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35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як </a:t>
            </a:r>
            <a:r>
              <a:rPr lang="ru-RU" dirty="0" err="1"/>
              <a:t>підкріплення</a:t>
            </a:r>
            <a:r>
              <a:rPr lang="ru-RU" dirty="0"/>
              <a:t> (англ. </a:t>
            </a:r>
            <a:r>
              <a:rPr lang="en-US" dirty="0"/>
              <a:t>reinforcement), </a:t>
            </a:r>
            <a:r>
              <a:rPr lang="ru-RU" dirty="0" err="1"/>
              <a:t>безумовний</a:t>
            </a:r>
            <a:r>
              <a:rPr lang="ru-RU" dirty="0"/>
              <a:t> і </a:t>
            </a:r>
            <a:r>
              <a:rPr lang="ru-RU" dirty="0" err="1"/>
              <a:t>умовний</a:t>
            </a:r>
            <a:r>
              <a:rPr lang="ru-RU" dirty="0"/>
              <a:t> </a:t>
            </a:r>
            <a:r>
              <a:rPr lang="ru-RU" dirty="0" err="1"/>
              <a:t>рефлекси</a:t>
            </a:r>
            <a:r>
              <a:rPr lang="ru-RU" dirty="0"/>
              <a:t> (англ.</a:t>
            </a:r>
            <a:r>
              <a:rPr lang="en-US" dirty="0"/>
              <a:t>conditional) </a:t>
            </a:r>
            <a:r>
              <a:rPr lang="ru-RU" dirty="0"/>
              <a:t>стали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поняттями</a:t>
            </a:r>
            <a:r>
              <a:rPr lang="ru-RU" dirty="0"/>
              <a:t> науки про </a:t>
            </a:r>
            <a:r>
              <a:rPr lang="ru-RU" dirty="0" err="1"/>
              <a:t>поведінку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5654" y="548680"/>
            <a:ext cx="3635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Уявне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годування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64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602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60672" cy="103942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Макс Планк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(</a:t>
            </a:r>
            <a:r>
              <a:rPr lang="ru-RU" sz="2200" dirty="0"/>
              <a:t>23 </a:t>
            </a:r>
            <a:r>
              <a:rPr lang="ru-RU" sz="2200" dirty="0" err="1"/>
              <a:t>квітня</a:t>
            </a:r>
            <a:r>
              <a:rPr lang="ru-RU" sz="2200" dirty="0"/>
              <a:t> 1858р. – 4 </a:t>
            </a:r>
            <a:r>
              <a:rPr lang="ru-RU" sz="2200" dirty="0" err="1"/>
              <a:t>жовтня</a:t>
            </a:r>
            <a:r>
              <a:rPr lang="ru-RU" sz="2200" dirty="0"/>
              <a:t> 1947р.)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1416"/>
            <a:ext cx="8640960" cy="525658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uk-UA" sz="1800" b="1" dirty="0" smtClean="0"/>
              <a:t>  Макс </a:t>
            </a:r>
            <a:r>
              <a:rPr lang="uk-UA" sz="1800" b="1" dirty="0"/>
              <a:t>Планк </a:t>
            </a:r>
            <a:r>
              <a:rPr lang="uk-UA" sz="1800" dirty="0"/>
              <a:t>- Німецький фізик-теоретик, найбільшим </a:t>
            </a:r>
            <a:endParaRPr lang="uk-UA" sz="1800" dirty="0" smtClean="0"/>
          </a:p>
          <a:p>
            <a:pPr marL="114300" indent="0">
              <a:buNone/>
            </a:pPr>
            <a:r>
              <a:rPr lang="uk-UA" sz="1800" dirty="0" smtClean="0"/>
              <a:t>досягненням </a:t>
            </a:r>
            <a:r>
              <a:rPr lang="uk-UA" sz="1800" dirty="0"/>
              <a:t>якого вважається теорія випромінювання</a:t>
            </a:r>
            <a:r>
              <a:rPr lang="uk-UA" sz="1800" dirty="0" smtClean="0"/>
              <a:t>.</a:t>
            </a:r>
          </a:p>
          <a:p>
            <a:pPr marL="114300" indent="0">
              <a:buNone/>
            </a:pPr>
            <a:r>
              <a:rPr lang="ru-RU" sz="1800" dirty="0" smtClean="0"/>
              <a:t>   </a:t>
            </a:r>
            <a:r>
              <a:rPr lang="ru-RU" sz="1800" dirty="0" err="1" smtClean="0"/>
              <a:t>Свої</a:t>
            </a:r>
            <a:r>
              <a:rPr lang="ru-RU" sz="1800" dirty="0" smtClean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Планк </a:t>
            </a:r>
            <a:r>
              <a:rPr lang="ru-RU" sz="1800" dirty="0" err="1"/>
              <a:t>присвячував</a:t>
            </a:r>
            <a:r>
              <a:rPr lang="ru-RU" sz="1800" dirty="0"/>
              <a:t> в основному </a:t>
            </a:r>
            <a:r>
              <a:rPr lang="ru-RU" sz="1800" dirty="0" err="1"/>
              <a:t>питанням</a:t>
            </a:r>
            <a:r>
              <a:rPr lang="ru-RU" sz="1800" dirty="0"/>
              <a:t> </a:t>
            </a:r>
            <a:endParaRPr lang="ru-RU" sz="1800" dirty="0" smtClean="0"/>
          </a:p>
          <a:p>
            <a:pPr marL="114300" indent="0">
              <a:buNone/>
            </a:pPr>
            <a:r>
              <a:rPr lang="ru-RU" sz="1800" dirty="0" err="1" smtClean="0"/>
              <a:t>термодинаміки</a:t>
            </a:r>
            <a:r>
              <a:rPr lang="ru-RU" sz="1800" dirty="0"/>
              <a:t>. </a:t>
            </a:r>
            <a:r>
              <a:rPr lang="ru-RU" sz="1800" dirty="0" err="1"/>
              <a:t>Популярність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здобув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пояснення</a:t>
            </a:r>
            <a:r>
              <a:rPr lang="ru-RU" sz="1800" dirty="0"/>
              <a:t> </a:t>
            </a:r>
            <a:r>
              <a:rPr lang="ru-RU" sz="1800" dirty="0" smtClean="0"/>
              <a:t>спектру</a:t>
            </a:r>
          </a:p>
          <a:p>
            <a:pPr marL="11430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так </a:t>
            </a:r>
            <a:r>
              <a:rPr lang="ru-RU" sz="1800" dirty="0" err="1"/>
              <a:t>званого«абсолютно</a:t>
            </a:r>
            <a:r>
              <a:rPr lang="ru-RU" sz="1800" dirty="0"/>
              <a:t> </a:t>
            </a:r>
            <a:r>
              <a:rPr lang="ru-RU" sz="1800" dirty="0" err="1"/>
              <a:t>чорного</a:t>
            </a:r>
            <a:r>
              <a:rPr lang="ru-RU" sz="1800" dirty="0"/>
              <a:t> </a:t>
            </a:r>
            <a:r>
              <a:rPr lang="ru-RU" sz="1800" dirty="0" err="1"/>
              <a:t>тіла</a:t>
            </a:r>
            <a:r>
              <a:rPr lang="ru-RU" sz="1800" dirty="0"/>
              <a:t>». </a:t>
            </a:r>
            <a:r>
              <a:rPr lang="ru-RU" sz="1800" dirty="0" err="1"/>
              <a:t>Цим</a:t>
            </a:r>
            <a:r>
              <a:rPr lang="ru-RU" sz="1800" dirty="0"/>
              <a:t> </a:t>
            </a:r>
            <a:r>
              <a:rPr lang="ru-RU" sz="1800" dirty="0" err="1"/>
              <a:t>поняттям</a:t>
            </a:r>
            <a:r>
              <a:rPr lang="ru-RU" sz="1800" dirty="0"/>
              <a:t> </a:t>
            </a:r>
            <a:r>
              <a:rPr lang="ru-RU" sz="1800" dirty="0" err="1"/>
              <a:t>позначають</a:t>
            </a:r>
            <a:r>
              <a:rPr lang="ru-RU" sz="1800" dirty="0"/>
              <a:t> </a:t>
            </a:r>
            <a:endParaRPr lang="ru-RU" sz="1800" dirty="0" smtClean="0"/>
          </a:p>
          <a:p>
            <a:pPr marL="114300" indent="0">
              <a:buNone/>
            </a:pPr>
            <a:r>
              <a:rPr lang="ru-RU" sz="1800" dirty="0" err="1" smtClean="0"/>
              <a:t>якийсь</a:t>
            </a:r>
            <a:r>
              <a:rPr lang="ru-RU" sz="1800" dirty="0" smtClean="0"/>
              <a:t> </a:t>
            </a:r>
            <a:r>
              <a:rPr lang="ru-RU" sz="1800" dirty="0"/>
              <a:t>предмет, </a:t>
            </a:r>
            <a:r>
              <a:rPr lang="ru-RU" sz="1800" dirty="0" err="1"/>
              <a:t>чиє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 і </a:t>
            </a:r>
            <a:r>
              <a:rPr lang="ru-RU" sz="1800" dirty="0" err="1"/>
              <a:t>видимої</a:t>
            </a:r>
            <a:r>
              <a:rPr lang="ru-RU" sz="1800" dirty="0"/>
              <a:t> </a:t>
            </a:r>
            <a:r>
              <a:rPr lang="ru-RU" sz="1800" dirty="0" err="1"/>
              <a:t>площі</a:t>
            </a:r>
            <a:r>
              <a:rPr lang="ru-RU" sz="1800" dirty="0"/>
              <a:t> </a:t>
            </a:r>
            <a:r>
              <a:rPr lang="ru-RU" sz="1800" dirty="0" err="1"/>
              <a:t>поверхні</a:t>
            </a:r>
            <a:r>
              <a:rPr lang="ru-RU" sz="1800" dirty="0"/>
              <a:t>. </a:t>
            </a:r>
            <a:r>
              <a:rPr lang="ru-RU" sz="1800" dirty="0" err="1"/>
              <a:t>Напротивагу</a:t>
            </a:r>
            <a:r>
              <a:rPr lang="ru-RU" sz="1800" dirty="0"/>
              <a:t> </a:t>
            </a:r>
            <a:r>
              <a:rPr lang="ru-RU" sz="1800" dirty="0" err="1"/>
              <a:t>фізичним</a:t>
            </a:r>
            <a:r>
              <a:rPr lang="ru-RU" sz="1800" dirty="0"/>
              <a:t> </a:t>
            </a:r>
            <a:r>
              <a:rPr lang="ru-RU" sz="1800" dirty="0" err="1"/>
              <a:t>уявленням</a:t>
            </a:r>
            <a:r>
              <a:rPr lang="ru-RU" sz="1800" dirty="0"/>
              <a:t> про </a:t>
            </a:r>
            <a:r>
              <a:rPr lang="ru-RU" sz="1800" dirty="0" err="1"/>
              <a:t>неперервність</a:t>
            </a:r>
            <a:r>
              <a:rPr lang="ru-RU" sz="1800" dirty="0"/>
              <a:t>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процесів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основою </a:t>
            </a:r>
            <a:r>
              <a:rPr lang="ru-RU" sz="1800" dirty="0" err="1"/>
              <a:t>фізичної</a:t>
            </a:r>
            <a:r>
              <a:rPr lang="ru-RU" sz="1800" dirty="0"/>
              <a:t> </a:t>
            </a:r>
            <a:r>
              <a:rPr lang="ru-RU" sz="1800" dirty="0" err="1"/>
              <a:t>картини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, </a:t>
            </a:r>
            <a:r>
              <a:rPr lang="ru-RU" sz="1800" dirty="0" err="1"/>
              <a:t>побудованої</a:t>
            </a:r>
            <a:r>
              <a:rPr lang="ru-RU" sz="1800" dirty="0"/>
              <a:t> Ньютоном </a:t>
            </a:r>
            <a:r>
              <a:rPr lang="ru-RU" sz="1800" dirty="0" err="1"/>
              <a:t>іЛейбніцем</a:t>
            </a:r>
            <a:r>
              <a:rPr lang="ru-RU" sz="1800" dirty="0"/>
              <a:t>, Планк </a:t>
            </a:r>
            <a:r>
              <a:rPr lang="ru-RU" sz="1800" dirty="0" err="1"/>
              <a:t>увів</a:t>
            </a:r>
            <a:r>
              <a:rPr lang="ru-RU" sz="1800" dirty="0"/>
              <a:t> </a:t>
            </a:r>
            <a:r>
              <a:rPr lang="ru-RU" sz="1800" dirty="0" err="1"/>
              <a:t>уявлення</a:t>
            </a:r>
            <a:r>
              <a:rPr lang="ru-RU" sz="1800" dirty="0"/>
              <a:t> про </a:t>
            </a:r>
            <a:r>
              <a:rPr lang="ru-RU" sz="1800" dirty="0" err="1"/>
              <a:t>квантову</a:t>
            </a:r>
            <a:r>
              <a:rPr lang="ru-RU" sz="1800" dirty="0"/>
              <a:t> природу </a:t>
            </a:r>
            <a:r>
              <a:rPr lang="ru-RU" sz="1800" dirty="0" err="1"/>
              <a:t>випромінювання</a:t>
            </a:r>
            <a:r>
              <a:rPr lang="ru-RU" sz="1800" dirty="0"/>
              <a:t>. За </a:t>
            </a:r>
            <a:r>
              <a:rPr lang="ru-RU" sz="1800" dirty="0" err="1"/>
              <a:t>своєю</a:t>
            </a:r>
            <a:r>
              <a:rPr lang="ru-RU" sz="1800" dirty="0"/>
              <a:t> природою Планк </a:t>
            </a:r>
            <a:r>
              <a:rPr lang="ru-RU" sz="1800" dirty="0" err="1"/>
              <a:t>був</a:t>
            </a:r>
            <a:r>
              <a:rPr lang="ru-RU" sz="1800" dirty="0"/>
              <a:t> консерватором.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працювавв</a:t>
            </a:r>
            <a:r>
              <a:rPr lang="ru-RU" sz="1800" dirty="0"/>
              <a:t> над </a:t>
            </a:r>
            <a:r>
              <a:rPr lang="ru-RU" sz="1800" dirty="0" err="1"/>
              <a:t>поясненням</a:t>
            </a:r>
            <a:r>
              <a:rPr lang="ru-RU" sz="1800" dirty="0"/>
              <a:t> </a:t>
            </a:r>
            <a:r>
              <a:rPr lang="ru-RU" sz="1800" dirty="0" err="1"/>
              <a:t>результатів</a:t>
            </a:r>
            <a:r>
              <a:rPr lang="ru-RU" sz="1800" dirty="0"/>
              <a:t> </a:t>
            </a:r>
            <a:r>
              <a:rPr lang="ru-RU" sz="1800" dirty="0" err="1"/>
              <a:t>експериментального</a:t>
            </a:r>
            <a:r>
              <a:rPr lang="ru-RU" sz="1800" dirty="0"/>
              <a:t> </a:t>
            </a:r>
            <a:r>
              <a:rPr lang="ru-RU" sz="1800" dirty="0" err="1"/>
              <a:t>вимірювання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 абсолютно-</a:t>
            </a:r>
            <a:r>
              <a:rPr lang="ru-RU" sz="1800" dirty="0" err="1"/>
              <a:t>чорного</a:t>
            </a:r>
            <a:r>
              <a:rPr lang="ru-RU" sz="1800" dirty="0"/>
              <a:t> </a:t>
            </a:r>
            <a:r>
              <a:rPr lang="ru-RU" sz="1800" dirty="0" err="1"/>
              <a:t>тіла</a:t>
            </a:r>
            <a:r>
              <a:rPr lang="ru-RU" sz="1800" dirty="0"/>
              <a:t>. До того </a:t>
            </a:r>
            <a:r>
              <a:rPr lang="ru-RU" sz="1800" dirty="0" err="1"/>
              <a:t>Вільгельм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отримав</a:t>
            </a:r>
            <a:r>
              <a:rPr lang="ru-RU" sz="1800" dirty="0"/>
              <a:t> формулу, </a:t>
            </a:r>
            <a:r>
              <a:rPr lang="ru-RU" sz="1800" dirty="0" err="1"/>
              <a:t>що</a:t>
            </a:r>
            <a:r>
              <a:rPr lang="ru-RU" sz="1800" dirty="0"/>
              <a:t> добре </a:t>
            </a:r>
            <a:r>
              <a:rPr lang="ru-RU" sz="1800" dirty="0" err="1"/>
              <a:t>описувала</a:t>
            </a:r>
            <a:r>
              <a:rPr lang="ru-RU" sz="1800" dirty="0"/>
              <a:t> спектр при </a:t>
            </a:r>
            <a:r>
              <a:rPr lang="ru-RU" sz="1800" dirty="0" err="1"/>
              <a:t>високих</a:t>
            </a:r>
            <a:r>
              <a:rPr lang="ru-RU" sz="1800" dirty="0"/>
              <a:t> частотах, а закон Релея-Джинса добре </a:t>
            </a:r>
            <a:r>
              <a:rPr lang="ru-RU" sz="1800" dirty="0" err="1"/>
              <a:t>описував</a:t>
            </a:r>
            <a:r>
              <a:rPr lang="ru-RU" sz="1800" dirty="0"/>
              <a:t> спектр при </a:t>
            </a:r>
            <a:r>
              <a:rPr lang="ru-RU" sz="1800" dirty="0" err="1"/>
              <a:t>малих</a:t>
            </a:r>
            <a:r>
              <a:rPr lang="ru-RU" sz="1800" dirty="0"/>
              <a:t> частотах,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призводив</a:t>
            </a:r>
            <a:r>
              <a:rPr lang="ru-RU" sz="1800" dirty="0"/>
              <a:t> </a:t>
            </a:r>
            <a:r>
              <a:rPr lang="ru-RU" sz="1800" dirty="0" err="1"/>
              <a:t>доультрафіолетової</a:t>
            </a:r>
            <a:r>
              <a:rPr lang="ru-RU" sz="1800" dirty="0"/>
              <a:t> </a:t>
            </a:r>
            <a:r>
              <a:rPr lang="ru-RU" sz="1800" dirty="0" err="1"/>
              <a:t>катастрофи</a:t>
            </a:r>
            <a:r>
              <a:rPr lang="ru-RU" sz="1800" dirty="0"/>
              <a:t> при </a:t>
            </a:r>
            <a:r>
              <a:rPr lang="ru-RU" sz="1800" dirty="0" err="1"/>
              <a:t>високих</a:t>
            </a:r>
            <a:r>
              <a:rPr lang="ru-RU" sz="1800" dirty="0"/>
              <a:t>. Планку </a:t>
            </a:r>
            <a:r>
              <a:rPr lang="ru-RU" sz="1800" dirty="0" err="1"/>
              <a:t>вдалося</a:t>
            </a:r>
            <a:r>
              <a:rPr lang="ru-RU" sz="1800" dirty="0"/>
              <a:t> </a:t>
            </a:r>
            <a:r>
              <a:rPr lang="ru-RU" sz="1800" dirty="0" err="1"/>
              <a:t>отримати</a:t>
            </a:r>
            <a:r>
              <a:rPr lang="ru-RU" sz="1800" dirty="0"/>
              <a:t> формулу, </a:t>
            </a:r>
            <a:r>
              <a:rPr lang="ru-RU" sz="1800" dirty="0" err="1"/>
              <a:t>що</a:t>
            </a:r>
            <a:r>
              <a:rPr lang="ru-RU" sz="1800" dirty="0"/>
              <a:t> давала </a:t>
            </a:r>
            <a:r>
              <a:rPr lang="ru-RU" sz="1800" dirty="0" err="1"/>
              <a:t>описувала</a:t>
            </a:r>
            <a:r>
              <a:rPr lang="ru-RU" sz="1800" dirty="0"/>
              <a:t> весь спектр, </a:t>
            </a:r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емпірична</a:t>
            </a:r>
            <a:r>
              <a:rPr lang="ru-RU" sz="1800" dirty="0"/>
              <a:t> </a:t>
            </a:r>
            <a:r>
              <a:rPr lang="ru-RU" sz="1800" dirty="0" err="1"/>
              <a:t>залежність</a:t>
            </a:r>
            <a:r>
              <a:rPr lang="ru-RU" sz="1800" dirty="0"/>
              <a:t>. </a:t>
            </a:r>
            <a:r>
              <a:rPr lang="ru-RU" sz="1800" dirty="0" err="1"/>
              <a:t>Намагаючись</a:t>
            </a:r>
            <a:r>
              <a:rPr lang="ru-RU" sz="1800" dirty="0"/>
              <a:t> </a:t>
            </a:r>
            <a:r>
              <a:rPr lang="ru-RU" sz="1800" dirty="0" err="1"/>
              <a:t>знайти</a:t>
            </a:r>
            <a:r>
              <a:rPr lang="ru-RU" sz="1800" dirty="0"/>
              <a:t> </a:t>
            </a:r>
            <a:r>
              <a:rPr lang="ru-RU" sz="1800" dirty="0" err="1"/>
              <a:t>їй</a:t>
            </a:r>
            <a:r>
              <a:rPr lang="ru-RU" sz="1800" dirty="0"/>
              <a:t> </a:t>
            </a:r>
            <a:r>
              <a:rPr lang="ru-RU" sz="1800" dirty="0" err="1"/>
              <a:t>теоретичне</a:t>
            </a:r>
            <a:r>
              <a:rPr lang="ru-RU" sz="1800" dirty="0"/>
              <a:t> </a:t>
            </a:r>
            <a:r>
              <a:rPr lang="ru-RU" sz="1800" dirty="0" err="1"/>
              <a:t>обґрунтування</a:t>
            </a:r>
            <a:r>
              <a:rPr lang="ru-RU" sz="1800" dirty="0"/>
              <a:t> Планк </a:t>
            </a:r>
            <a:r>
              <a:rPr lang="ru-RU" sz="1800" dirty="0" err="1"/>
              <a:t>звернувся</a:t>
            </a:r>
            <a:r>
              <a:rPr lang="ru-RU" sz="1800" dirty="0"/>
              <a:t> до </a:t>
            </a:r>
            <a:r>
              <a:rPr lang="ru-RU" sz="1800" dirty="0" err="1"/>
              <a:t>статистичної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.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довелося</a:t>
            </a:r>
            <a:r>
              <a:rPr lang="ru-RU" sz="1800" dirty="0"/>
              <a:t> </a:t>
            </a:r>
            <a:r>
              <a:rPr lang="ru-RU" sz="1800" dirty="0" err="1"/>
              <a:t>припустити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світло</a:t>
            </a:r>
            <a:r>
              <a:rPr lang="ru-RU" sz="1800" dirty="0"/>
              <a:t> </a:t>
            </a:r>
            <a:r>
              <a:rPr lang="ru-RU" sz="1800" dirty="0" err="1"/>
              <a:t>випромінюється</a:t>
            </a:r>
            <a:r>
              <a:rPr lang="ru-RU" sz="1800" dirty="0"/>
              <a:t> </a:t>
            </a:r>
            <a:r>
              <a:rPr lang="ru-RU" sz="1800" dirty="0" err="1"/>
              <a:t>порціями</a:t>
            </a:r>
            <a:r>
              <a:rPr lang="ru-RU" sz="1800" dirty="0"/>
              <a:t> з </a:t>
            </a:r>
            <a:r>
              <a:rPr lang="ru-RU" sz="1800" dirty="0" err="1"/>
              <a:t>енергією</a:t>
            </a:r>
            <a:r>
              <a:rPr lang="ru-RU" sz="1800" dirty="0"/>
              <a:t>, </a:t>
            </a:r>
            <a:r>
              <a:rPr lang="ru-RU" sz="1800" dirty="0" err="1"/>
              <a:t>пропорційною</a:t>
            </a:r>
            <a:r>
              <a:rPr lang="ru-RU" sz="1800" dirty="0"/>
              <a:t> </a:t>
            </a:r>
            <a:r>
              <a:rPr lang="ru-RU" sz="1800" dirty="0" err="1"/>
              <a:t>частоті</a:t>
            </a:r>
            <a:r>
              <a:rPr lang="ru-RU" sz="1800" dirty="0"/>
              <a:t>. </a:t>
            </a:r>
            <a:r>
              <a:rPr lang="ru-RU" sz="1800" dirty="0" err="1"/>
              <a:t>Спочатку</a:t>
            </a:r>
            <a:r>
              <a:rPr lang="ru-RU" sz="1800" dirty="0"/>
              <a:t> Планк </a:t>
            </a:r>
            <a:r>
              <a:rPr lang="ru-RU" sz="1800" dirty="0" err="1"/>
              <a:t>сприйняв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як </a:t>
            </a:r>
            <a:r>
              <a:rPr lang="ru-RU" sz="1800" dirty="0" err="1"/>
              <a:t>формальне</a:t>
            </a:r>
            <a:r>
              <a:rPr lang="ru-RU" sz="1800" dirty="0"/>
              <a:t> </a:t>
            </a:r>
            <a:r>
              <a:rPr lang="ru-RU" sz="1800" dirty="0" err="1"/>
              <a:t>припущення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припущення</a:t>
            </a:r>
            <a:r>
              <a:rPr lang="ru-RU" sz="1800" dirty="0"/>
              <a:t> </a:t>
            </a:r>
            <a:r>
              <a:rPr lang="ru-RU" sz="1800" dirty="0" err="1"/>
              <a:t>суперечило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поглядам</a:t>
            </a:r>
            <a:r>
              <a:rPr lang="ru-RU" sz="1800" dirty="0"/>
              <a:t> на </a:t>
            </a:r>
            <a:r>
              <a:rPr lang="ru-RU" sz="1800" dirty="0" err="1"/>
              <a:t>світ</a:t>
            </a:r>
            <a:r>
              <a:rPr lang="ru-RU" sz="1800" dirty="0"/>
              <a:t>. У </a:t>
            </a:r>
            <a:r>
              <a:rPr lang="ru-RU" sz="1800" dirty="0" err="1"/>
              <a:t>наступні</a:t>
            </a:r>
            <a:r>
              <a:rPr lang="ru-RU" sz="1800" dirty="0"/>
              <a:t> роки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намагався</a:t>
            </a:r>
            <a:r>
              <a:rPr lang="ru-RU" sz="1800" dirty="0"/>
              <a:t> </a:t>
            </a:r>
            <a:r>
              <a:rPr lang="ru-RU" sz="1800" dirty="0" err="1"/>
              <a:t>знайти</a:t>
            </a:r>
            <a:r>
              <a:rPr lang="ru-RU" sz="1800" dirty="0"/>
              <a:t> </a:t>
            </a:r>
            <a:r>
              <a:rPr lang="ru-RU" sz="1800" dirty="0" err="1"/>
              <a:t>пояснення</a:t>
            </a:r>
            <a:r>
              <a:rPr lang="ru-RU" sz="1800" dirty="0"/>
              <a:t>, але </a:t>
            </a:r>
            <a:r>
              <a:rPr lang="ru-RU" sz="1800" dirty="0" err="1"/>
              <a:t>безуспішно</a:t>
            </a:r>
            <a:r>
              <a:rPr lang="ru-RU" sz="1800" dirty="0"/>
              <a:t>. </a:t>
            </a:r>
            <a:r>
              <a:rPr lang="ru-RU" sz="1800" dirty="0" err="1"/>
              <a:t>Однак</a:t>
            </a:r>
            <a:r>
              <a:rPr lang="ru-RU" sz="1800" dirty="0"/>
              <a:t>, </a:t>
            </a:r>
            <a:r>
              <a:rPr lang="ru-RU" sz="1800" dirty="0" err="1"/>
              <a:t>він</a:t>
            </a:r>
            <a:r>
              <a:rPr lang="ru-RU" sz="1800" dirty="0"/>
              <a:t> не </a:t>
            </a:r>
            <a:r>
              <a:rPr lang="ru-RU" sz="1800" dirty="0" err="1"/>
              <a:t>бачив</a:t>
            </a:r>
            <a:r>
              <a:rPr lang="ru-RU" sz="1800" dirty="0"/>
              <a:t> </a:t>
            </a:r>
            <a:r>
              <a:rPr lang="ru-RU" sz="1800" dirty="0" err="1"/>
              <a:t>іншого</a:t>
            </a:r>
            <a:r>
              <a:rPr lang="ru-RU" sz="1800" dirty="0"/>
              <a:t> </a:t>
            </a:r>
            <a:r>
              <a:rPr lang="ru-RU" sz="1800" dirty="0" err="1"/>
              <a:t>виходу</a:t>
            </a:r>
            <a:r>
              <a:rPr lang="ru-RU" sz="1800" dirty="0"/>
              <a:t>: </a:t>
            </a:r>
            <a:r>
              <a:rPr lang="ru-RU" sz="1800" dirty="0" err="1"/>
              <a:t>саме</a:t>
            </a:r>
            <a:r>
              <a:rPr lang="ru-RU" sz="1800" dirty="0"/>
              <a:t> </a:t>
            </a:r>
            <a:r>
              <a:rPr lang="ru-RU" sz="1800" dirty="0" err="1"/>
              <a:t>така</a:t>
            </a:r>
            <a:r>
              <a:rPr lang="ru-RU" sz="1800" dirty="0"/>
              <a:t> формула </a:t>
            </a:r>
            <a:r>
              <a:rPr lang="ru-RU" sz="1800" dirty="0" err="1"/>
              <a:t>описувала</a:t>
            </a:r>
            <a:r>
              <a:rPr lang="ru-RU" sz="1800" dirty="0"/>
              <a:t> </a:t>
            </a:r>
            <a:r>
              <a:rPr lang="ru-RU" sz="1800" dirty="0" err="1"/>
              <a:t>експериментальний</a:t>
            </a:r>
            <a:r>
              <a:rPr lang="ru-RU" sz="1800" dirty="0"/>
              <a:t> спектр, і </a:t>
            </a:r>
            <a:r>
              <a:rPr lang="ru-RU" sz="1800" dirty="0" err="1"/>
              <a:t>отримати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зробивши</a:t>
            </a:r>
            <a:r>
              <a:rPr lang="ru-RU" sz="1800" dirty="0"/>
              <a:t> </a:t>
            </a:r>
            <a:r>
              <a:rPr lang="ru-RU" sz="1800" dirty="0" err="1"/>
              <a:t>припущення</a:t>
            </a:r>
            <a:r>
              <a:rPr lang="ru-RU" sz="1800" dirty="0"/>
              <a:t> про </a:t>
            </a:r>
            <a:r>
              <a:rPr lang="ru-RU" sz="1800" dirty="0" err="1"/>
              <a:t>кванти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89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Інші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дослідження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73424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Внесок</a:t>
            </a:r>
            <a:r>
              <a:rPr lang="ru-RU" dirty="0" smtClean="0"/>
              <a:t> </a:t>
            </a:r>
            <a:r>
              <a:rPr lang="ru-RU" dirty="0"/>
              <a:t>Планка в </a:t>
            </a:r>
            <a:r>
              <a:rPr lang="ru-RU" dirty="0" err="1"/>
              <a:t>сучасну</a:t>
            </a:r>
            <a:r>
              <a:rPr lang="ru-RU" dirty="0"/>
              <a:t> </a:t>
            </a:r>
            <a:r>
              <a:rPr lang="ru-RU" dirty="0" err="1"/>
              <a:t>фізику</a:t>
            </a:r>
            <a:r>
              <a:rPr lang="ru-RU" dirty="0"/>
              <a:t> не </a:t>
            </a:r>
            <a:r>
              <a:rPr lang="ru-RU" dirty="0" err="1"/>
              <a:t>вичерпується</a:t>
            </a:r>
            <a:r>
              <a:rPr lang="ru-RU" dirty="0"/>
              <a:t> </a:t>
            </a:r>
            <a:r>
              <a:rPr lang="ru-RU" dirty="0" err="1"/>
              <a:t>відкриттям</a:t>
            </a:r>
            <a:r>
              <a:rPr lang="ru-RU" dirty="0"/>
              <a:t> кванта і </a:t>
            </a:r>
            <a:r>
              <a:rPr lang="ru-RU" dirty="0" err="1"/>
              <a:t>сталою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носить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 smtClean="0"/>
              <a:t>.             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/>
              <a:t>враження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справила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відносності</a:t>
            </a:r>
            <a:r>
              <a:rPr lang="ru-RU" dirty="0" smtClean="0"/>
              <a:t> </a:t>
            </a:r>
            <a:r>
              <a:rPr lang="ru-RU" dirty="0" err="1"/>
              <a:t>Ейнштейна</a:t>
            </a:r>
            <a:r>
              <a:rPr lang="ru-RU" dirty="0"/>
              <a:t>, </a:t>
            </a:r>
            <a:r>
              <a:rPr lang="ru-RU" dirty="0" err="1"/>
              <a:t>опублікована</a:t>
            </a:r>
            <a:r>
              <a:rPr lang="ru-RU" dirty="0"/>
              <a:t> в 1905.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 smtClean="0"/>
              <a:t>підтримка</a:t>
            </a:r>
            <a:r>
              <a:rPr lang="ru-RU" dirty="0"/>
              <a:t>, </a:t>
            </a:r>
            <a:r>
              <a:rPr lang="ru-RU" dirty="0" err="1"/>
              <a:t>надана</a:t>
            </a:r>
            <a:r>
              <a:rPr lang="ru-RU" dirty="0"/>
              <a:t> Планком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, в </a:t>
            </a:r>
            <a:r>
              <a:rPr lang="ru-RU" dirty="0" err="1"/>
              <a:t>чималій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ухваленню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 </a:t>
            </a:r>
            <a:r>
              <a:rPr lang="ru-RU" dirty="0" err="1"/>
              <a:t>фізиками</a:t>
            </a:r>
            <a:r>
              <a:rPr lang="ru-RU" dirty="0"/>
              <a:t>.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запропоноване</a:t>
            </a:r>
            <a:r>
              <a:rPr lang="ru-RU" dirty="0"/>
              <a:t> ним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Фоккера</a:t>
            </a:r>
            <a:r>
              <a:rPr lang="ru-RU" dirty="0"/>
              <a:t> — Планка,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невеликих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 .</a:t>
            </a:r>
          </a:p>
          <a:p>
            <a:pPr marL="114300" indent="0">
              <a:buNone/>
            </a:pPr>
            <a:r>
              <a:rPr lang="ru-RU" dirty="0"/>
              <a:t>Планк </a:t>
            </a:r>
            <a:r>
              <a:rPr lang="ru-RU" dirty="0" err="1"/>
              <a:t>запропонував</a:t>
            </a:r>
            <a:r>
              <a:rPr lang="ru-RU" dirty="0"/>
              <a:t> систему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сталих</a:t>
            </a:r>
            <a:r>
              <a:rPr lang="ru-RU" dirty="0"/>
              <a:t>, </a:t>
            </a:r>
            <a:r>
              <a:rPr lang="ru-RU" dirty="0" err="1"/>
              <a:t>утворених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сталих</a:t>
            </a:r>
            <a:r>
              <a:rPr lang="ru-RU" dirty="0"/>
              <a:t>, яка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Планка. </a:t>
            </a:r>
            <a:r>
              <a:rPr lang="ru-RU" dirty="0" err="1"/>
              <a:t>Одиниці</a:t>
            </a:r>
            <a:r>
              <a:rPr lang="ru-RU" dirty="0"/>
              <a:t> Планка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гіпотетичні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маштаби</a:t>
            </a:r>
            <a:r>
              <a:rPr lang="ru-RU" dirty="0"/>
              <a:t> для </a:t>
            </a:r>
            <a:r>
              <a:rPr lang="ru-RU" dirty="0" err="1"/>
              <a:t>довжини</a:t>
            </a:r>
            <a:r>
              <a:rPr lang="ru-RU" dirty="0"/>
              <a:t>, часу, </a:t>
            </a:r>
            <a:r>
              <a:rPr lang="ru-RU" dirty="0" err="1"/>
              <a:t>маси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величин.</a:t>
            </a:r>
          </a:p>
          <a:p>
            <a:pPr marL="114300" indent="0">
              <a:buNone/>
            </a:pPr>
            <a:r>
              <a:rPr lang="ru-RU" dirty="0"/>
              <a:t>Макс Планк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в 1918 </a:t>
            </a:r>
            <a:r>
              <a:rPr lang="ru-RU" dirty="0" err="1"/>
              <a:t>році</a:t>
            </a:r>
            <a:r>
              <a:rPr lang="ru-RU" dirty="0"/>
              <a:t> за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60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•	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, яка дозволила </a:t>
            </a:r>
            <a:r>
              <a:rPr lang="ru-RU" dirty="0" err="1"/>
              <a:t>розв'язати</a:t>
            </a:r>
            <a:r>
              <a:rPr lang="ru-RU" dirty="0"/>
              <a:t> одну з </a:t>
            </a:r>
            <a:r>
              <a:rPr lang="ru-RU" dirty="0" err="1"/>
              <a:t>найважливіших</a:t>
            </a:r>
            <a:r>
              <a:rPr lang="ru-RU" dirty="0"/>
              <a:t> проблем </a:t>
            </a:r>
            <a:r>
              <a:rPr lang="ru-RU" dirty="0" err="1"/>
              <a:t>термодинаміки</a:t>
            </a:r>
            <a:r>
              <a:rPr lang="ru-RU" dirty="0"/>
              <a:t> — проблему «</a:t>
            </a:r>
            <a:r>
              <a:rPr lang="ru-RU" dirty="0" err="1"/>
              <a:t>ультрафіолетової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», за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1918 року.</a:t>
            </a:r>
          </a:p>
          <a:p>
            <a:pPr marL="114300" indent="0">
              <a:buNone/>
            </a:pPr>
            <a:r>
              <a:rPr lang="ru-RU" dirty="0"/>
              <a:t>•	</a:t>
            </a:r>
            <a:r>
              <a:rPr lang="ru-RU" dirty="0" err="1"/>
              <a:t>Вивід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 </a:t>
            </a:r>
            <a:r>
              <a:rPr lang="ru-RU" dirty="0" err="1"/>
              <a:t>релятивістської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та </a:t>
            </a:r>
            <a:r>
              <a:rPr lang="ru-RU" dirty="0" err="1"/>
              <a:t>термодинаміки</a:t>
            </a:r>
            <a:r>
              <a:rPr lang="ru-RU" dirty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/>
              <a:t>Нільс</a:t>
            </a:r>
            <a:r>
              <a:rPr lang="ru-RU" dirty="0"/>
              <a:t> </a:t>
            </a:r>
            <a:r>
              <a:rPr lang="ru-RU" dirty="0" smtClean="0"/>
              <a:t> Бор </a:t>
            </a:r>
            <a:br>
              <a:rPr lang="ru-RU" dirty="0" smtClean="0"/>
            </a:br>
            <a:r>
              <a:rPr lang="ru-RU" sz="1800" dirty="0" smtClean="0"/>
              <a:t>(</a:t>
            </a:r>
            <a:r>
              <a:rPr lang="ru-RU" sz="1800" dirty="0"/>
              <a:t>7 </a:t>
            </a:r>
            <a:r>
              <a:rPr lang="ru-RU" sz="1800" dirty="0" err="1"/>
              <a:t>жовтня</a:t>
            </a:r>
            <a:r>
              <a:rPr lang="ru-RU" sz="1800" dirty="0"/>
              <a:t> 1885р. – 18 листопада 1962р.)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Нільс</a:t>
            </a:r>
            <a:r>
              <a:rPr lang="ru-RU" sz="2000" dirty="0" smtClean="0"/>
              <a:t> Бор </a:t>
            </a:r>
            <a:r>
              <a:rPr lang="ru-RU" sz="2000" dirty="0" err="1"/>
              <a:t>д</a:t>
            </a:r>
            <a:r>
              <a:rPr lang="ru-RU" sz="2000" dirty="0" err="1" smtClean="0"/>
              <a:t>анський</a:t>
            </a:r>
            <a:r>
              <a:rPr lang="ru-RU" sz="2000" dirty="0" smtClean="0"/>
              <a:t> </a:t>
            </a:r>
            <a:r>
              <a:rPr lang="ru-RU" sz="2000" dirty="0" err="1"/>
              <a:t>фізик</a:t>
            </a:r>
            <a:r>
              <a:rPr lang="ru-RU" sz="2000" dirty="0"/>
              <a:t>-теоретик і </a:t>
            </a:r>
            <a:endParaRPr lang="ru-RU" sz="2000" dirty="0" smtClean="0"/>
          </a:p>
          <a:p>
            <a:pPr marL="114300" indent="0">
              <a:buNone/>
            </a:pPr>
            <a:r>
              <a:rPr lang="ru-RU" sz="2000" dirty="0" err="1" smtClean="0"/>
              <a:t>громадський</a:t>
            </a:r>
            <a:r>
              <a:rPr lang="ru-RU" sz="2000" dirty="0" smtClean="0"/>
              <a:t> </a:t>
            </a:r>
            <a:r>
              <a:rPr lang="ru-RU" sz="2000" dirty="0" err="1"/>
              <a:t>діяч</a:t>
            </a:r>
            <a:r>
              <a:rPr lang="ru-RU" sz="2000" dirty="0"/>
              <a:t>, один з </a:t>
            </a:r>
            <a:r>
              <a:rPr lang="ru-RU" sz="2000" dirty="0" err="1"/>
              <a:t>творців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endParaRPr lang="ru-RU" sz="2000" dirty="0" smtClean="0"/>
          </a:p>
          <a:p>
            <a:pPr marL="114300" indent="0">
              <a:buNone/>
            </a:pPr>
            <a:r>
              <a:rPr lang="ru-RU" sz="2000" dirty="0" err="1" smtClean="0"/>
              <a:t>фізики</a:t>
            </a:r>
            <a:r>
              <a:rPr lang="ru-RU" sz="2000" dirty="0"/>
              <a:t>. Лауреат </a:t>
            </a:r>
            <a:r>
              <a:rPr lang="ru-RU" sz="2000" dirty="0" err="1"/>
              <a:t>Нобелівської</a:t>
            </a:r>
            <a:r>
              <a:rPr lang="ru-RU" sz="2000" dirty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 з </a:t>
            </a:r>
            <a:r>
              <a:rPr lang="ru-RU" sz="2000" dirty="0" err="1"/>
              <a:t>фізики</a:t>
            </a:r>
            <a:r>
              <a:rPr lang="ru-RU" sz="2000" dirty="0"/>
              <a:t> </a:t>
            </a:r>
            <a:endParaRPr lang="ru-RU" sz="2000" dirty="0" smtClean="0"/>
          </a:p>
          <a:p>
            <a:pPr marL="114300" indent="0">
              <a:buNone/>
            </a:pPr>
            <a:r>
              <a:rPr lang="ru-RU" sz="2000" dirty="0" smtClean="0"/>
              <a:t>(</a:t>
            </a:r>
            <a:r>
              <a:rPr lang="ru-RU" sz="2000" dirty="0"/>
              <a:t>1922). </a:t>
            </a:r>
            <a:r>
              <a:rPr lang="ru-RU" sz="2000" dirty="0" err="1"/>
              <a:t>ЧленДанського</a:t>
            </a:r>
            <a:r>
              <a:rPr lang="ru-RU" sz="2000" dirty="0"/>
              <a:t> </a:t>
            </a:r>
            <a:r>
              <a:rPr lang="ru-RU" sz="2000" dirty="0" err="1"/>
              <a:t>королівського</a:t>
            </a:r>
            <a:r>
              <a:rPr lang="ru-RU" sz="2000" dirty="0"/>
              <a:t> </a:t>
            </a:r>
            <a:r>
              <a:rPr lang="ru-RU" sz="2000" dirty="0" err="1"/>
              <a:t>товариства</a:t>
            </a:r>
            <a:r>
              <a:rPr lang="ru-RU" sz="2000" dirty="0"/>
              <a:t> (1917) та </a:t>
            </a:r>
            <a:r>
              <a:rPr lang="ru-RU" sz="2000" dirty="0" err="1"/>
              <a:t>його</a:t>
            </a:r>
            <a:r>
              <a:rPr lang="ru-RU" sz="2000" dirty="0"/>
              <a:t> президент </a:t>
            </a:r>
            <a:r>
              <a:rPr lang="ru-RU" sz="2000" dirty="0" err="1"/>
              <a:t>від</a:t>
            </a:r>
            <a:r>
              <a:rPr lang="ru-RU" sz="2000" dirty="0"/>
              <a:t> 1939. </a:t>
            </a:r>
            <a:r>
              <a:rPr lang="ru-RU" sz="2000" dirty="0" err="1"/>
              <a:t>Був</a:t>
            </a:r>
            <a:r>
              <a:rPr lang="ru-RU" sz="2000" dirty="0"/>
              <a:t> членом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20 </a:t>
            </a:r>
            <a:r>
              <a:rPr lang="ru-RU" sz="2000" dirty="0" err="1"/>
              <a:t>академій</a:t>
            </a:r>
            <a:r>
              <a:rPr lang="ru-RU" sz="2000" dirty="0"/>
              <a:t> наук </a:t>
            </a:r>
            <a:r>
              <a:rPr lang="ru-RU" sz="2000" dirty="0" err="1"/>
              <a:t>світу</a:t>
            </a:r>
            <a:r>
              <a:rPr lang="ru-RU" sz="2000" dirty="0"/>
              <a:t>.</a:t>
            </a:r>
          </a:p>
          <a:p>
            <a:pPr marL="114300" indent="0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/>
              <a:t>як </a:t>
            </a:r>
            <a:r>
              <a:rPr lang="ru-RU" sz="2000" dirty="0" err="1"/>
              <a:t>творець</a:t>
            </a:r>
            <a:r>
              <a:rPr lang="ru-RU" sz="2000" dirty="0"/>
              <a:t>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квантової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 атома й </a:t>
            </a:r>
            <a:r>
              <a:rPr lang="ru-RU" sz="2000" dirty="0" err="1"/>
              <a:t>активний</a:t>
            </a:r>
            <a:r>
              <a:rPr lang="ru-RU" sz="2000" dirty="0"/>
              <a:t> </a:t>
            </a:r>
            <a:r>
              <a:rPr lang="ru-RU" sz="2000" dirty="0" err="1"/>
              <a:t>учасник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основ </a:t>
            </a:r>
            <a:r>
              <a:rPr lang="ru-RU" sz="2000" dirty="0" err="1"/>
              <a:t>квантової</a:t>
            </a:r>
            <a:r>
              <a:rPr lang="ru-RU" sz="2000" dirty="0"/>
              <a:t> </a:t>
            </a:r>
            <a:r>
              <a:rPr lang="ru-RU" sz="2000" dirty="0" err="1"/>
              <a:t>механіки</a:t>
            </a:r>
            <a:r>
              <a:rPr lang="ru-RU" sz="2000" dirty="0"/>
              <a:t>. </a:t>
            </a:r>
            <a:r>
              <a:rPr lang="ru-RU" sz="2000" dirty="0" err="1"/>
              <a:t>Зробив</a:t>
            </a:r>
            <a:r>
              <a:rPr lang="ru-RU" sz="2000" dirty="0"/>
              <a:t> </a:t>
            </a:r>
            <a:r>
              <a:rPr lang="ru-RU" sz="2000" dirty="0" err="1"/>
              <a:t>значний</a:t>
            </a:r>
            <a:r>
              <a:rPr lang="ru-RU" sz="2000" dirty="0"/>
              <a:t> </a:t>
            </a:r>
            <a:r>
              <a:rPr lang="ru-RU" sz="2000" dirty="0" err="1"/>
              <a:t>внесок</a:t>
            </a:r>
            <a:r>
              <a:rPr lang="ru-RU" sz="2000" dirty="0"/>
              <a:t> у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 атомного ядра та </a:t>
            </a:r>
            <a:r>
              <a:rPr lang="ru-RU" sz="2000" dirty="0" err="1"/>
              <a:t>ядерних</a:t>
            </a:r>
            <a:r>
              <a:rPr lang="ru-RU" sz="2000" dirty="0"/>
              <a:t> </a:t>
            </a:r>
            <a:r>
              <a:rPr lang="ru-RU" sz="2000" dirty="0" err="1"/>
              <a:t>реакцій</a:t>
            </a:r>
            <a:r>
              <a:rPr lang="ru-RU" sz="2000" dirty="0"/>
              <a:t>, </a:t>
            </a:r>
            <a:r>
              <a:rPr lang="ru-RU" sz="2000" dirty="0" err="1"/>
              <a:t>процесів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елементарних</a:t>
            </a:r>
            <a:r>
              <a:rPr lang="ru-RU" sz="2000" dirty="0"/>
              <a:t> </a:t>
            </a:r>
            <a:r>
              <a:rPr lang="ru-RU" sz="2000" dirty="0" err="1"/>
              <a:t>частинок</a:t>
            </a:r>
            <a:r>
              <a:rPr lang="ru-RU" sz="2000" dirty="0"/>
              <a:t> з </a:t>
            </a:r>
            <a:r>
              <a:rPr lang="ru-RU" sz="2000" dirty="0" err="1"/>
              <a:t>середовищем</a:t>
            </a:r>
            <a:r>
              <a:rPr lang="ru-RU" sz="2000" dirty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1665"/>
            <a:ext cx="22322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9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Учасники групи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Яновський Михайло</a:t>
            </a:r>
          </a:p>
          <a:p>
            <a:r>
              <a:rPr lang="uk-UA" sz="3600" dirty="0" smtClean="0"/>
              <a:t>Ярошенко Антон</a:t>
            </a:r>
          </a:p>
          <a:p>
            <a:r>
              <a:rPr lang="uk-UA" sz="3600" dirty="0" smtClean="0"/>
              <a:t>Кулієв </a:t>
            </a:r>
            <a:r>
              <a:rPr lang="uk-UA" sz="3600" dirty="0" err="1" smtClean="0"/>
              <a:t>Ельнур</a:t>
            </a:r>
            <a:endParaRPr lang="uk-UA" sz="3600" dirty="0" smtClean="0"/>
          </a:p>
          <a:p>
            <a:r>
              <a:rPr lang="uk-UA" sz="3600" dirty="0" err="1" smtClean="0"/>
              <a:t>Басенко</a:t>
            </a:r>
            <a:r>
              <a:rPr lang="uk-UA" sz="3600" dirty="0" smtClean="0"/>
              <a:t> Ксенія</a:t>
            </a:r>
          </a:p>
          <a:p>
            <a:r>
              <a:rPr lang="uk-UA" sz="3600" dirty="0" err="1" smtClean="0"/>
              <a:t>Резник</a:t>
            </a:r>
            <a:r>
              <a:rPr lang="uk-UA" sz="3600" dirty="0" smtClean="0"/>
              <a:t> Дмитро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77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Теорема Бора —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Льовен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  </a:t>
            </a:r>
            <a:r>
              <a:rPr lang="ru-RU" sz="2600" dirty="0" smtClean="0"/>
              <a:t>В </a:t>
            </a:r>
            <a:r>
              <a:rPr lang="ru-RU" sz="2600" dirty="0" err="1"/>
              <a:t>університеті</a:t>
            </a:r>
            <a:r>
              <a:rPr lang="ru-RU" sz="2600" dirty="0"/>
              <a:t> </a:t>
            </a:r>
            <a:r>
              <a:rPr lang="ru-RU" sz="2600" dirty="0" err="1"/>
              <a:t>Нільс</a:t>
            </a:r>
            <a:r>
              <a:rPr lang="ru-RU" sz="2600" dirty="0"/>
              <a:t> Бор </a:t>
            </a:r>
            <a:r>
              <a:rPr lang="ru-RU" sz="2600" dirty="0" err="1"/>
              <a:t>виконав</a:t>
            </a:r>
            <a:r>
              <a:rPr lang="ru-RU" sz="2600" dirty="0"/>
              <a:t> </a:t>
            </a:r>
            <a:r>
              <a:rPr lang="ru-RU" sz="2600" dirty="0" err="1"/>
              <a:t>свої</a:t>
            </a:r>
            <a:r>
              <a:rPr lang="ru-RU" sz="2600" dirty="0"/>
              <a:t> </a:t>
            </a:r>
            <a:r>
              <a:rPr lang="ru-RU" sz="2600" dirty="0" err="1"/>
              <a:t>перші</a:t>
            </a:r>
            <a:r>
              <a:rPr lang="ru-RU" sz="2600" dirty="0"/>
              <a:t> </a:t>
            </a:r>
            <a:r>
              <a:rPr lang="ru-RU" sz="2600" dirty="0" err="1"/>
              <a:t>роботи</a:t>
            </a:r>
            <a:r>
              <a:rPr lang="ru-RU" sz="2600" dirty="0"/>
              <a:t> з </a:t>
            </a:r>
            <a:r>
              <a:rPr lang="ru-RU" sz="2600" dirty="0" err="1"/>
              <a:t>дослідження</a:t>
            </a:r>
            <a:r>
              <a:rPr lang="ru-RU" sz="2600" dirty="0"/>
              <a:t> </a:t>
            </a:r>
            <a:r>
              <a:rPr lang="ru-RU" sz="2600" dirty="0" err="1"/>
              <a:t>коливань</a:t>
            </a:r>
            <a:r>
              <a:rPr lang="ru-RU" sz="2600" dirty="0"/>
              <a:t> </a:t>
            </a:r>
            <a:r>
              <a:rPr lang="ru-RU" sz="2600" dirty="0" err="1"/>
              <a:t>струменя</a:t>
            </a:r>
            <a:r>
              <a:rPr lang="ru-RU" sz="2600" dirty="0"/>
              <a:t> </a:t>
            </a:r>
            <a:r>
              <a:rPr lang="ru-RU" sz="2600" dirty="0" err="1"/>
              <a:t>рідини</a:t>
            </a:r>
            <a:r>
              <a:rPr lang="ru-RU" sz="2600" dirty="0"/>
              <a:t> для </a:t>
            </a:r>
            <a:r>
              <a:rPr lang="ru-RU" sz="2600" dirty="0" err="1"/>
              <a:t>точнішого</a:t>
            </a:r>
            <a:r>
              <a:rPr lang="ru-RU" sz="2600" dirty="0"/>
              <a:t> </a:t>
            </a:r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величини</a:t>
            </a:r>
            <a:r>
              <a:rPr lang="ru-RU" sz="2600" dirty="0"/>
              <a:t> </a:t>
            </a:r>
            <a:r>
              <a:rPr lang="ru-RU" sz="2600" dirty="0" err="1"/>
              <a:t>поверхневого</a:t>
            </a:r>
            <a:r>
              <a:rPr lang="ru-RU" sz="2600" dirty="0"/>
              <a:t> натягу води. </a:t>
            </a:r>
            <a:r>
              <a:rPr lang="ru-RU" sz="2600" dirty="0" err="1"/>
              <a:t>Теоретичне</a:t>
            </a:r>
            <a:r>
              <a:rPr lang="ru-RU" sz="2600" dirty="0"/>
              <a:t> </a:t>
            </a:r>
            <a:r>
              <a:rPr lang="ru-RU" sz="2600" dirty="0" err="1"/>
              <a:t>дослідження</a:t>
            </a:r>
            <a:r>
              <a:rPr lang="ru-RU" sz="2600" dirty="0"/>
              <a:t> 1906 року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відзначено</a:t>
            </a:r>
            <a:r>
              <a:rPr lang="ru-RU" sz="2600" dirty="0"/>
              <a:t> золотою </a:t>
            </a:r>
            <a:r>
              <a:rPr lang="ru-RU" sz="2600" dirty="0" err="1"/>
              <a:t>медаллю</a:t>
            </a:r>
            <a:r>
              <a:rPr lang="ru-RU" sz="2600" dirty="0"/>
              <a:t> </a:t>
            </a:r>
            <a:r>
              <a:rPr lang="ru-RU" sz="2600" dirty="0" err="1"/>
              <a:t>Данського</a:t>
            </a:r>
            <a:r>
              <a:rPr lang="ru-RU" sz="2600" dirty="0"/>
              <a:t> </a:t>
            </a:r>
            <a:r>
              <a:rPr lang="ru-RU" sz="2600" dirty="0" err="1"/>
              <a:t>королівського</a:t>
            </a:r>
            <a:r>
              <a:rPr lang="ru-RU" sz="2600" dirty="0"/>
              <a:t> </a:t>
            </a:r>
            <a:r>
              <a:rPr lang="ru-RU" sz="2600" dirty="0" err="1"/>
              <a:t>товариства</a:t>
            </a:r>
            <a:r>
              <a:rPr lang="ru-RU" sz="2600" dirty="0"/>
              <a:t>. У </a:t>
            </a:r>
            <a:r>
              <a:rPr lang="ru-RU" sz="2600" dirty="0" err="1"/>
              <a:t>наступні</a:t>
            </a:r>
            <a:r>
              <a:rPr lang="ru-RU" sz="2600" dirty="0"/>
              <a:t> роки (1907–1909) </a:t>
            </a:r>
            <a:r>
              <a:rPr lang="ru-RU" sz="2600" dirty="0" err="1"/>
              <a:t>воно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доповнене</a:t>
            </a:r>
            <a:r>
              <a:rPr lang="ru-RU" sz="2600" dirty="0"/>
              <a:t> </a:t>
            </a:r>
            <a:r>
              <a:rPr lang="ru-RU" sz="2600" dirty="0" err="1"/>
              <a:t>експериментальними</a:t>
            </a:r>
            <a:r>
              <a:rPr lang="ru-RU" sz="2600" dirty="0"/>
              <a:t> результатами, </a:t>
            </a:r>
            <a:r>
              <a:rPr lang="ru-RU" sz="2600" dirty="0" err="1"/>
              <a:t>отриманими</a:t>
            </a:r>
            <a:r>
              <a:rPr lang="ru-RU" sz="2600" dirty="0"/>
              <a:t> Бором у </a:t>
            </a:r>
            <a:r>
              <a:rPr lang="ru-RU" sz="2600" dirty="0" err="1"/>
              <a:t>фізіологічній</a:t>
            </a:r>
            <a:r>
              <a:rPr lang="ru-RU" sz="2600" dirty="0"/>
              <a:t> </a:t>
            </a:r>
            <a:r>
              <a:rPr lang="ru-RU" sz="2600" dirty="0" err="1"/>
              <a:t>лабораторії</a:t>
            </a:r>
            <a:r>
              <a:rPr lang="ru-RU" sz="2600" dirty="0"/>
              <a:t> батька,  і </a:t>
            </a:r>
            <a:r>
              <a:rPr lang="ru-RU" sz="2600" dirty="0" err="1"/>
              <a:t>опубліковане</a:t>
            </a:r>
            <a:r>
              <a:rPr lang="ru-RU" sz="2600" dirty="0"/>
              <a:t> за </a:t>
            </a:r>
            <a:r>
              <a:rPr lang="ru-RU" sz="2600" dirty="0" err="1"/>
              <a:t>поданням</a:t>
            </a:r>
            <a:r>
              <a:rPr lang="ru-RU" sz="2600" dirty="0"/>
              <a:t> </a:t>
            </a:r>
            <a:r>
              <a:rPr lang="ru-RU" sz="2600" dirty="0" err="1"/>
              <a:t>корифеїв</a:t>
            </a:r>
            <a:r>
              <a:rPr lang="ru-RU" sz="2600" dirty="0"/>
              <a:t> </a:t>
            </a:r>
            <a:r>
              <a:rPr lang="ru-RU" sz="2600" dirty="0" err="1"/>
              <a:t>тодішньої</a:t>
            </a:r>
            <a:r>
              <a:rPr lang="ru-RU" sz="2600" dirty="0"/>
              <a:t> </a:t>
            </a:r>
            <a:r>
              <a:rPr lang="ru-RU" sz="2600" dirty="0" err="1"/>
              <a:t>фізики</a:t>
            </a:r>
            <a:r>
              <a:rPr lang="ru-RU" sz="2600" dirty="0"/>
              <a:t> Рамзая та Релея</a:t>
            </a:r>
            <a:r>
              <a:rPr lang="ru-RU" sz="2600" dirty="0" smtClean="0"/>
              <a:t>.</a:t>
            </a:r>
          </a:p>
          <a:p>
            <a:pPr marL="11430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1910 </a:t>
            </a:r>
            <a:r>
              <a:rPr lang="ru-RU" sz="2600" dirty="0"/>
              <a:t>року Бор </a:t>
            </a:r>
            <a:r>
              <a:rPr lang="ru-RU" sz="2600" dirty="0" err="1"/>
              <a:t>отримав</a:t>
            </a:r>
            <a:r>
              <a:rPr lang="ru-RU" sz="2600" dirty="0"/>
              <a:t> </a:t>
            </a:r>
            <a:r>
              <a:rPr lang="ru-RU" sz="2600" dirty="0" err="1"/>
              <a:t>ступінь</a:t>
            </a:r>
            <a:r>
              <a:rPr lang="ru-RU" sz="2600" dirty="0"/>
              <a:t> </a:t>
            </a:r>
            <a:r>
              <a:rPr lang="ru-RU" sz="2600" dirty="0" err="1"/>
              <a:t>магістра</a:t>
            </a:r>
            <a:r>
              <a:rPr lang="ru-RU" sz="2600" dirty="0"/>
              <a:t>, а в </a:t>
            </a:r>
            <a:r>
              <a:rPr lang="ru-RU" sz="2600" dirty="0" err="1"/>
              <a:t>травні</a:t>
            </a:r>
            <a:r>
              <a:rPr lang="ru-RU" sz="2600" dirty="0"/>
              <a:t> 1911 </a:t>
            </a:r>
            <a:r>
              <a:rPr lang="ru-RU" sz="2600" dirty="0" err="1"/>
              <a:t>захистив</a:t>
            </a:r>
            <a:r>
              <a:rPr lang="ru-RU" sz="2600" dirty="0"/>
              <a:t> </a:t>
            </a:r>
            <a:r>
              <a:rPr lang="ru-RU" sz="2600" dirty="0" err="1"/>
              <a:t>докторську</a:t>
            </a:r>
            <a:r>
              <a:rPr lang="ru-RU" sz="2600" dirty="0"/>
              <a:t> </a:t>
            </a:r>
            <a:r>
              <a:rPr lang="ru-RU" sz="2600" dirty="0" err="1"/>
              <a:t>дисертацію</a:t>
            </a:r>
            <a:r>
              <a:rPr lang="ru-RU" sz="2600" dirty="0"/>
              <a:t> за </a:t>
            </a:r>
            <a:r>
              <a:rPr lang="ru-RU" sz="2600" dirty="0" err="1"/>
              <a:t>класичною</a:t>
            </a:r>
            <a:r>
              <a:rPr lang="ru-RU" sz="2600" dirty="0"/>
              <a:t> </a:t>
            </a:r>
            <a:r>
              <a:rPr lang="ru-RU" sz="2600" dirty="0" err="1"/>
              <a:t>електронною</a:t>
            </a:r>
            <a:r>
              <a:rPr lang="ru-RU" sz="2600" dirty="0"/>
              <a:t> </a:t>
            </a:r>
            <a:r>
              <a:rPr lang="ru-RU" sz="2600" dirty="0" err="1"/>
              <a:t>теорією</a:t>
            </a:r>
            <a:r>
              <a:rPr lang="ru-RU" sz="2600" dirty="0"/>
              <a:t> </a:t>
            </a:r>
            <a:r>
              <a:rPr lang="ru-RU" sz="2600" dirty="0" err="1"/>
              <a:t>металів</a:t>
            </a:r>
            <a:r>
              <a:rPr lang="ru-RU" sz="2600" dirty="0"/>
              <a:t>. У </a:t>
            </a:r>
            <a:r>
              <a:rPr lang="ru-RU" sz="2600" dirty="0" err="1"/>
              <a:t>своїй</a:t>
            </a:r>
            <a:r>
              <a:rPr lang="ru-RU" sz="2600" dirty="0"/>
              <a:t> </a:t>
            </a:r>
            <a:r>
              <a:rPr lang="ru-RU" sz="2600" dirty="0" err="1"/>
              <a:t>дисертаційній</a:t>
            </a:r>
            <a:r>
              <a:rPr lang="ru-RU" sz="2600" dirty="0"/>
              <a:t> </a:t>
            </a:r>
            <a:r>
              <a:rPr lang="ru-RU" sz="2600" dirty="0" err="1"/>
              <a:t>роботі</a:t>
            </a:r>
            <a:r>
              <a:rPr lang="ru-RU" sz="2600" dirty="0"/>
              <a:t> Бор, </a:t>
            </a:r>
            <a:r>
              <a:rPr lang="ru-RU" sz="2600" dirty="0" err="1"/>
              <a:t>розвиваючи</a:t>
            </a:r>
            <a:r>
              <a:rPr lang="ru-RU" sz="2600" dirty="0"/>
              <a:t> </a:t>
            </a:r>
            <a:r>
              <a:rPr lang="ru-RU" sz="2600" dirty="0" err="1"/>
              <a:t>ідеї</a:t>
            </a:r>
            <a:r>
              <a:rPr lang="ru-RU" sz="2600" dirty="0"/>
              <a:t> Лоренца, </a:t>
            </a:r>
            <a:r>
              <a:rPr lang="ru-RU" sz="2600" dirty="0" err="1"/>
              <a:t>довів</a:t>
            </a:r>
            <a:r>
              <a:rPr lang="ru-RU" sz="2600" dirty="0"/>
              <a:t> </a:t>
            </a:r>
            <a:r>
              <a:rPr lang="ru-RU" sz="2600" dirty="0" err="1"/>
              <a:t>важливу</a:t>
            </a:r>
            <a:r>
              <a:rPr lang="ru-RU" sz="2600" dirty="0"/>
              <a:t> теорему </a:t>
            </a:r>
            <a:r>
              <a:rPr lang="ru-RU" sz="2600" dirty="0" err="1"/>
              <a:t>класичної</a:t>
            </a:r>
            <a:r>
              <a:rPr lang="ru-RU" sz="2600" dirty="0"/>
              <a:t> </a:t>
            </a:r>
            <a:r>
              <a:rPr lang="ru-RU" sz="2600" dirty="0" err="1"/>
              <a:t>статистичної</a:t>
            </a:r>
            <a:r>
              <a:rPr lang="ru-RU" sz="2600" dirty="0"/>
              <a:t> </a:t>
            </a:r>
            <a:r>
              <a:rPr lang="ru-RU" sz="2600" dirty="0" err="1"/>
              <a:t>механіки</a:t>
            </a:r>
            <a:r>
              <a:rPr lang="ru-RU" sz="2600" dirty="0"/>
              <a:t>: </a:t>
            </a:r>
            <a:r>
              <a:rPr lang="ru-RU" sz="2600" dirty="0" err="1"/>
              <a:t>магнітний</a:t>
            </a:r>
            <a:r>
              <a:rPr lang="ru-RU" sz="2600" dirty="0"/>
              <a:t> момент будь-</a:t>
            </a:r>
            <a:r>
              <a:rPr lang="ru-RU" sz="2600" dirty="0" err="1"/>
              <a:t>якої</a:t>
            </a:r>
            <a:r>
              <a:rPr lang="ru-RU" sz="2600" dirty="0"/>
              <a:t> </a:t>
            </a:r>
            <a:r>
              <a:rPr lang="ru-RU" sz="2600" dirty="0" err="1"/>
              <a:t>стаціонарної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 </a:t>
            </a:r>
            <a:r>
              <a:rPr lang="ru-RU" sz="2600" dirty="0" err="1"/>
              <a:t>елементарних</a:t>
            </a:r>
            <a:r>
              <a:rPr lang="ru-RU" sz="2600" dirty="0"/>
              <a:t> </a:t>
            </a:r>
            <a:r>
              <a:rPr lang="ru-RU" sz="2600" dirty="0" err="1"/>
              <a:t>електричних</a:t>
            </a:r>
            <a:r>
              <a:rPr lang="ru-RU" sz="2600" dirty="0"/>
              <a:t> </a:t>
            </a:r>
            <a:r>
              <a:rPr lang="ru-RU" sz="2600" dirty="0" err="1"/>
              <a:t>зарядів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рухаються</a:t>
            </a:r>
            <a:r>
              <a:rPr lang="ru-RU" sz="2600" dirty="0"/>
              <a:t> за </a:t>
            </a:r>
            <a:r>
              <a:rPr lang="ru-RU" sz="2600" dirty="0" err="1"/>
              <a:t>законамикласичної</a:t>
            </a:r>
            <a:r>
              <a:rPr lang="ru-RU" sz="2600" dirty="0"/>
              <a:t> </a:t>
            </a:r>
            <a:r>
              <a:rPr lang="ru-RU" sz="2600" dirty="0" err="1"/>
              <a:t>механіки</a:t>
            </a:r>
            <a:r>
              <a:rPr lang="ru-RU" sz="2600" dirty="0"/>
              <a:t> в </a:t>
            </a:r>
            <a:r>
              <a:rPr lang="ru-RU" sz="2600" dirty="0" err="1"/>
              <a:t>сталому</a:t>
            </a:r>
            <a:r>
              <a:rPr lang="ru-RU" sz="2600" dirty="0"/>
              <a:t> </a:t>
            </a:r>
            <a:r>
              <a:rPr lang="ru-RU" sz="2600" dirty="0" err="1"/>
              <a:t>магнітному</a:t>
            </a:r>
            <a:r>
              <a:rPr lang="ru-RU" sz="2600" dirty="0"/>
              <a:t> </a:t>
            </a:r>
            <a:r>
              <a:rPr lang="ru-RU" sz="2600" dirty="0" err="1"/>
              <a:t>полі</a:t>
            </a:r>
            <a:r>
              <a:rPr lang="ru-RU" sz="2600" dirty="0"/>
              <a:t>, </a:t>
            </a:r>
            <a:r>
              <a:rPr lang="ru-RU" sz="2600" dirty="0" err="1"/>
              <a:t>дорівнює</a:t>
            </a:r>
            <a:r>
              <a:rPr lang="ru-RU" sz="2600" dirty="0"/>
              <a:t> нулю. 1919 року </a:t>
            </a:r>
            <a:r>
              <a:rPr lang="ru-RU" sz="2600" dirty="0" err="1"/>
              <a:t>ця</a:t>
            </a:r>
            <a:r>
              <a:rPr lang="ru-RU" sz="2600" dirty="0"/>
              <a:t> теорема </a:t>
            </a:r>
            <a:r>
              <a:rPr lang="ru-RU" sz="2600" dirty="0" err="1"/>
              <a:t>була</a:t>
            </a:r>
            <a:r>
              <a:rPr lang="ru-RU" sz="2600" dirty="0"/>
              <a:t> </a:t>
            </a:r>
            <a:r>
              <a:rPr lang="ru-RU" sz="2600" dirty="0" err="1"/>
              <a:t>незалежно</a:t>
            </a:r>
            <a:r>
              <a:rPr lang="ru-RU" sz="2600" dirty="0"/>
              <a:t> доведена </a:t>
            </a:r>
            <a:r>
              <a:rPr lang="ru-RU" sz="2600" dirty="0" err="1"/>
              <a:t>Йоганною</a:t>
            </a:r>
            <a:r>
              <a:rPr lang="ru-RU" sz="2600" dirty="0"/>
              <a:t> </a:t>
            </a:r>
            <a:r>
              <a:rPr lang="ru-RU" sz="2600" dirty="0" err="1"/>
              <a:t>ван</a:t>
            </a:r>
            <a:r>
              <a:rPr lang="ru-RU" sz="2600" dirty="0"/>
              <a:t> </a:t>
            </a:r>
            <a:r>
              <a:rPr lang="ru-RU" sz="2600" dirty="0" err="1"/>
              <a:t>Льовен</a:t>
            </a:r>
            <a:r>
              <a:rPr lang="ru-RU" sz="2600" dirty="0"/>
              <a:t>, </a:t>
            </a:r>
            <a:r>
              <a:rPr lang="ru-RU" sz="2600" dirty="0" err="1"/>
              <a:t>нині</a:t>
            </a:r>
            <a:r>
              <a:rPr lang="ru-RU" sz="2600" dirty="0"/>
              <a:t> вона носить </a:t>
            </a:r>
            <a:r>
              <a:rPr lang="ru-RU" sz="2600" dirty="0" err="1"/>
              <a:t>назву</a:t>
            </a:r>
            <a:r>
              <a:rPr lang="ru-RU" sz="2600" dirty="0"/>
              <a:t> </a:t>
            </a:r>
            <a:r>
              <a:rPr lang="ru-RU" sz="2600" dirty="0" err="1"/>
              <a:t>теореми</a:t>
            </a:r>
            <a:r>
              <a:rPr lang="ru-RU" sz="2600" dirty="0"/>
              <a:t> Бора — </a:t>
            </a:r>
            <a:r>
              <a:rPr lang="ru-RU" sz="2600" dirty="0" err="1"/>
              <a:t>ван</a:t>
            </a:r>
            <a:r>
              <a:rPr lang="ru-RU" sz="2600" dirty="0"/>
              <a:t> </a:t>
            </a:r>
            <a:r>
              <a:rPr lang="ru-RU" sz="2600" dirty="0" err="1"/>
              <a:t>Льовена</a:t>
            </a:r>
            <a:r>
              <a:rPr lang="ru-RU" sz="2600" dirty="0"/>
              <a:t>. З </a:t>
            </a:r>
            <a:r>
              <a:rPr lang="ru-RU" sz="2600" dirty="0" err="1"/>
              <a:t>неї</a:t>
            </a:r>
            <a:r>
              <a:rPr lang="ru-RU" sz="2600" dirty="0"/>
              <a:t> </a:t>
            </a:r>
            <a:r>
              <a:rPr lang="ru-RU" sz="2600" dirty="0" err="1"/>
              <a:t>безпосередньо</a:t>
            </a:r>
            <a:r>
              <a:rPr lang="ru-RU" sz="2600" dirty="0"/>
              <a:t> </a:t>
            </a:r>
            <a:r>
              <a:rPr lang="ru-RU" sz="2600" dirty="0" err="1"/>
              <a:t>випливає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неможливо</a:t>
            </a:r>
            <a:r>
              <a:rPr lang="ru-RU" sz="2600" dirty="0"/>
              <a:t> </a:t>
            </a:r>
            <a:r>
              <a:rPr lang="ru-RU" sz="2600" dirty="0" err="1"/>
              <a:t>пояснити</a:t>
            </a:r>
            <a:r>
              <a:rPr lang="ru-RU" sz="2600" dirty="0"/>
              <a:t> </a:t>
            </a:r>
            <a:r>
              <a:rPr lang="ru-RU" sz="2600" dirty="0" err="1"/>
              <a:t>магнітні</a:t>
            </a:r>
            <a:r>
              <a:rPr lang="ru-RU" sz="2600" dirty="0"/>
              <a:t> </a:t>
            </a:r>
            <a:r>
              <a:rPr lang="ru-RU" sz="2600" dirty="0" err="1"/>
              <a:t>властивості</a:t>
            </a:r>
            <a:r>
              <a:rPr lang="ru-RU" sz="2600" dirty="0"/>
              <a:t> </a:t>
            </a:r>
            <a:r>
              <a:rPr lang="ru-RU" sz="2600" dirty="0" err="1"/>
              <a:t>речовини</a:t>
            </a:r>
            <a:r>
              <a:rPr lang="ru-RU" sz="2600" dirty="0"/>
              <a:t> (</a:t>
            </a:r>
            <a:r>
              <a:rPr lang="ru-RU" sz="2600" dirty="0" err="1"/>
              <a:t>зокрема</a:t>
            </a:r>
            <a:r>
              <a:rPr lang="ru-RU" sz="2600" dirty="0"/>
              <a:t>, </a:t>
            </a:r>
            <a:r>
              <a:rPr lang="ru-RU" sz="2600" dirty="0" err="1"/>
              <a:t>діамагнетизм</a:t>
            </a:r>
            <a:r>
              <a:rPr lang="ru-RU" sz="2600" dirty="0"/>
              <a:t>), </a:t>
            </a:r>
            <a:r>
              <a:rPr lang="ru-RU" sz="2600" dirty="0" err="1"/>
              <a:t>залишаючись</a:t>
            </a:r>
            <a:r>
              <a:rPr lang="ru-RU" sz="2600" dirty="0"/>
              <a:t> в рамках </a:t>
            </a:r>
            <a:r>
              <a:rPr lang="ru-RU" sz="2600" dirty="0" err="1"/>
              <a:t>класичної</a:t>
            </a:r>
            <a:r>
              <a:rPr lang="ru-RU" sz="2600" dirty="0"/>
              <a:t> </a:t>
            </a:r>
            <a:r>
              <a:rPr lang="ru-RU" sz="2600" dirty="0" err="1"/>
              <a:t>фізики</a:t>
            </a:r>
            <a:r>
              <a:rPr lang="ru-RU" sz="2600" dirty="0"/>
              <a:t>. </a:t>
            </a:r>
            <a:r>
              <a:rPr lang="ru-RU" sz="2600" dirty="0" err="1"/>
              <a:t>Це</a:t>
            </a:r>
            <a:r>
              <a:rPr lang="ru-RU" sz="2600" dirty="0"/>
              <a:t>, </a:t>
            </a:r>
            <a:r>
              <a:rPr lang="ru-RU" sz="2600" dirty="0" err="1"/>
              <a:t>мабуть</a:t>
            </a:r>
            <a:r>
              <a:rPr lang="ru-RU" sz="2600" dirty="0"/>
              <a:t>, стало першим </a:t>
            </a:r>
            <a:r>
              <a:rPr lang="ru-RU" sz="2600" dirty="0" err="1"/>
              <a:t>зіткненням</a:t>
            </a:r>
            <a:r>
              <a:rPr lang="ru-RU" sz="2600" dirty="0"/>
              <a:t> Бора з </a:t>
            </a:r>
            <a:r>
              <a:rPr lang="ru-RU" sz="2600" dirty="0" err="1"/>
              <a:t>обмеженістю</a:t>
            </a:r>
            <a:r>
              <a:rPr lang="ru-RU" sz="2600" dirty="0"/>
              <a:t> </a:t>
            </a:r>
            <a:r>
              <a:rPr lang="ru-RU" sz="2600" dirty="0" err="1"/>
              <a:t>класичного</a:t>
            </a:r>
            <a:r>
              <a:rPr lang="ru-RU" sz="2600" dirty="0"/>
              <a:t> </a:t>
            </a:r>
            <a:r>
              <a:rPr lang="ru-RU" sz="2600" dirty="0" err="1"/>
              <a:t>опису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підштовхнуло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до </a:t>
            </a:r>
            <a:r>
              <a:rPr lang="ru-RU" sz="2600" dirty="0" err="1"/>
              <a:t>розгляду</a:t>
            </a:r>
            <a:r>
              <a:rPr lang="ru-RU" sz="2600" dirty="0"/>
              <a:t> </a:t>
            </a:r>
            <a:r>
              <a:rPr lang="ru-RU" sz="2600" dirty="0" err="1"/>
              <a:t>питань</a:t>
            </a:r>
            <a:r>
              <a:rPr lang="ru-RU" sz="2600" dirty="0"/>
              <a:t> </a:t>
            </a:r>
            <a:r>
              <a:rPr lang="ru-RU" sz="2600" dirty="0" err="1"/>
              <a:t>квантової</a:t>
            </a:r>
            <a:r>
              <a:rPr lang="ru-RU" sz="2600" dirty="0"/>
              <a:t> </a:t>
            </a:r>
            <a:r>
              <a:rPr lang="ru-RU" sz="2600" dirty="0" err="1"/>
              <a:t>теорії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88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Бор в </a:t>
            </a:r>
            <a:r>
              <a:rPr lang="ru-RU" dirty="0" err="1"/>
              <a:t>Англії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Бора (1911–1916)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  1911 </a:t>
            </a:r>
            <a:r>
              <a:rPr lang="ru-RU" dirty="0"/>
              <a:t>року Бор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стипендію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фонду Карлсберга для </a:t>
            </a:r>
            <a:r>
              <a:rPr lang="ru-RU" dirty="0" err="1"/>
              <a:t>стажування</a:t>
            </a:r>
            <a:r>
              <a:rPr lang="ru-RU" dirty="0"/>
              <a:t> за кордоном (у </a:t>
            </a:r>
            <a:r>
              <a:rPr lang="ru-RU" dirty="0" err="1"/>
              <a:t>розмірі</a:t>
            </a:r>
            <a:r>
              <a:rPr lang="ru-RU" dirty="0"/>
              <a:t> 2500 крон). У </a:t>
            </a:r>
            <a:r>
              <a:rPr lang="ru-RU" dirty="0" err="1"/>
              <a:t>вересні</a:t>
            </a:r>
            <a:r>
              <a:rPr lang="ru-RU" dirty="0"/>
              <a:t> 1911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прибув</a:t>
            </a:r>
            <a:r>
              <a:rPr lang="ru-RU" dirty="0"/>
              <a:t> до Кембриджа,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Кавендішській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славнозвісного</a:t>
            </a:r>
            <a:r>
              <a:rPr lang="ru-RU" dirty="0"/>
              <a:t> Дж. Дж. Томсона.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r>
              <a:rPr lang="ru-RU" dirty="0"/>
              <a:t> не </a:t>
            </a:r>
            <a:r>
              <a:rPr lang="ru-RU" dirty="0" err="1"/>
              <a:t>склалася</a:t>
            </a:r>
            <a:r>
              <a:rPr lang="ru-RU" dirty="0"/>
              <a:t>: Томсона не </a:t>
            </a:r>
            <a:r>
              <a:rPr lang="ru-RU" dirty="0" err="1"/>
              <a:t>зацікавив</a:t>
            </a:r>
            <a:r>
              <a:rPr lang="ru-RU" dirty="0"/>
              <a:t> </a:t>
            </a:r>
            <a:r>
              <a:rPr lang="ru-RU" dirty="0" err="1"/>
              <a:t>молодий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вказав</a:t>
            </a:r>
            <a:r>
              <a:rPr lang="ru-RU" dirty="0"/>
              <a:t> на </a:t>
            </a:r>
            <a:r>
              <a:rPr lang="ru-RU" dirty="0" err="1"/>
              <a:t>помилку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до того ж погано </a:t>
            </a:r>
            <a:r>
              <a:rPr lang="ru-RU" dirty="0" err="1"/>
              <a:t>розмовляв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    У </a:t>
            </a:r>
            <a:r>
              <a:rPr lang="ru-RU" dirty="0" err="1"/>
              <a:t>підсумку</a:t>
            </a:r>
            <a:r>
              <a:rPr lang="ru-RU" dirty="0"/>
              <a:t>, в </a:t>
            </a:r>
            <a:r>
              <a:rPr lang="ru-RU" dirty="0" err="1"/>
              <a:t>березні</a:t>
            </a:r>
            <a:r>
              <a:rPr lang="ru-RU" dirty="0"/>
              <a:t> 1912, Бор </a:t>
            </a:r>
            <a:r>
              <a:rPr lang="ru-RU" dirty="0" err="1"/>
              <a:t>переїхав</a:t>
            </a:r>
            <a:r>
              <a:rPr lang="ru-RU" dirty="0"/>
              <a:t> до Манчестера, до </a:t>
            </a:r>
            <a:r>
              <a:rPr lang="ru-RU" dirty="0" err="1"/>
              <a:t>Ернеста</a:t>
            </a:r>
            <a:r>
              <a:rPr lang="ru-RU" dirty="0"/>
              <a:t> Резерфорда, 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незадовго</a:t>
            </a:r>
            <a:r>
              <a:rPr lang="ru-RU" dirty="0"/>
              <a:t> до того </a:t>
            </a:r>
            <a:r>
              <a:rPr lang="ru-RU" dirty="0" err="1"/>
              <a:t>познайомився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Через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писав</a:t>
            </a:r>
            <a:r>
              <a:rPr lang="ru-RU" dirty="0" smtClean="0"/>
              <a:t>: «</a:t>
            </a:r>
            <a:r>
              <a:rPr lang="ru-RU" dirty="0" err="1"/>
              <a:t>Дуже</a:t>
            </a:r>
            <a:r>
              <a:rPr lang="ru-RU" dirty="0"/>
              <a:t> характерною для Резерфорда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доброзичливість</a:t>
            </a:r>
            <a:r>
              <a:rPr lang="ru-RU" dirty="0"/>
              <a:t>,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виявляв</a:t>
            </a:r>
            <a:r>
              <a:rPr lang="ru-RU" dirty="0"/>
              <a:t>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фізиків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доводилося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коротко </a:t>
            </a:r>
            <a:r>
              <a:rPr lang="ru-RU" dirty="0" err="1"/>
              <a:t>мати</a:t>
            </a:r>
            <a:r>
              <a:rPr lang="ru-RU" dirty="0"/>
              <a:t> справу. &lt;…&gt; Для мене Резерфорд став другим </a:t>
            </a:r>
            <a:r>
              <a:rPr lang="ru-RU" dirty="0" err="1"/>
              <a:t>батьком</a:t>
            </a:r>
            <a:r>
              <a:rPr lang="ru-RU" dirty="0"/>
              <a:t>.»</a:t>
            </a:r>
          </a:p>
          <a:p>
            <a:pPr marL="11430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проживання</a:t>
            </a:r>
            <a:r>
              <a:rPr lang="ru-RU" dirty="0"/>
              <a:t> в </a:t>
            </a:r>
            <a:r>
              <a:rPr lang="ru-RU" dirty="0" err="1"/>
              <a:t>Копенгагені</a:t>
            </a:r>
            <a:r>
              <a:rPr lang="ru-RU" dirty="0"/>
              <a:t>, Бор </a:t>
            </a:r>
            <a:r>
              <a:rPr lang="ru-RU" dirty="0" err="1"/>
              <a:t>викладав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працюючи</a:t>
            </a:r>
            <a:r>
              <a:rPr lang="ru-RU" dirty="0"/>
              <a:t> над квантовою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атома.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викладені</a:t>
            </a:r>
            <a:r>
              <a:rPr lang="ru-RU" dirty="0"/>
              <a:t> ним у </a:t>
            </a:r>
            <a:r>
              <a:rPr lang="ru-RU" dirty="0" err="1"/>
              <a:t>чернетці</a:t>
            </a:r>
            <a:r>
              <a:rPr lang="ru-RU" dirty="0"/>
              <a:t>, </a:t>
            </a:r>
            <a:r>
              <a:rPr lang="ru-RU" dirty="0" err="1"/>
              <a:t>надісланій</a:t>
            </a:r>
            <a:r>
              <a:rPr lang="ru-RU" dirty="0"/>
              <a:t> Резерфорду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липні</a:t>
            </a:r>
            <a:r>
              <a:rPr lang="ru-RU" dirty="0"/>
              <a:t> 1912,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Резерфордівський</a:t>
            </a:r>
            <a:r>
              <a:rPr lang="ru-RU" dirty="0"/>
              <a:t> меморандум».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вирішальних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досягнуто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1912 — початку 1913. 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150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94928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dirty="0" smtClean="0"/>
              <a:t>    У </a:t>
            </a:r>
            <a:r>
              <a:rPr lang="ru-RU" sz="1600" dirty="0" err="1"/>
              <a:t>теорії</a:t>
            </a:r>
            <a:r>
              <a:rPr lang="ru-RU" sz="1600" dirty="0"/>
              <a:t> Бора </a:t>
            </a:r>
            <a:r>
              <a:rPr lang="ru-RU" sz="1600" dirty="0" err="1"/>
              <a:t>виділяють</a:t>
            </a:r>
            <a:r>
              <a:rPr lang="ru-RU" sz="1600" dirty="0"/>
              <a:t> два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компоненти</a:t>
            </a:r>
            <a:r>
              <a:rPr lang="ru-RU" sz="1600" dirty="0"/>
              <a:t>: </a:t>
            </a:r>
            <a:r>
              <a:rPr lang="ru-RU" sz="1600" dirty="0" err="1"/>
              <a:t>загальні</a:t>
            </a:r>
            <a:r>
              <a:rPr lang="ru-RU" sz="1600" dirty="0"/>
              <a:t> </a:t>
            </a:r>
            <a:r>
              <a:rPr lang="ru-RU" sz="1600" dirty="0" err="1"/>
              <a:t>твердження</a:t>
            </a:r>
            <a:r>
              <a:rPr lang="ru-RU" sz="1600" dirty="0"/>
              <a:t> (</a:t>
            </a:r>
            <a:r>
              <a:rPr lang="ru-RU" sz="1600" dirty="0" err="1"/>
              <a:t>постулати</a:t>
            </a:r>
            <a:r>
              <a:rPr lang="ru-RU" sz="1600" dirty="0"/>
              <a:t>) про </a:t>
            </a:r>
            <a:r>
              <a:rPr lang="ru-RU" sz="1600" dirty="0" err="1"/>
              <a:t>поведінку</a:t>
            </a:r>
            <a:r>
              <a:rPr lang="ru-RU" sz="1600" dirty="0"/>
              <a:t> </a:t>
            </a:r>
            <a:r>
              <a:rPr lang="ru-RU" sz="1600" dirty="0" err="1"/>
              <a:t>атомних</a:t>
            </a:r>
            <a:r>
              <a:rPr lang="ru-RU" sz="1600" dirty="0"/>
              <a:t> систем,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зберігають</a:t>
            </a:r>
            <a:r>
              <a:rPr lang="ru-RU" sz="1600" dirty="0"/>
              <a:t> </a:t>
            </a:r>
            <a:r>
              <a:rPr lang="ru-RU" sz="1600" dirty="0" err="1"/>
              <a:t>своє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та </a:t>
            </a:r>
            <a:r>
              <a:rPr lang="ru-RU" sz="1600" dirty="0" err="1"/>
              <a:t>всебічно</a:t>
            </a:r>
            <a:r>
              <a:rPr lang="ru-RU" sz="1600" dirty="0"/>
              <a:t> </a:t>
            </a:r>
            <a:r>
              <a:rPr lang="ru-RU" sz="1600" dirty="0" err="1"/>
              <a:t>перевірені</a:t>
            </a:r>
            <a:r>
              <a:rPr lang="ru-RU" sz="1600" dirty="0"/>
              <a:t>, і конкретна модель </a:t>
            </a:r>
            <a:r>
              <a:rPr lang="ru-RU" sz="1600" dirty="0" err="1"/>
              <a:t>будови</a:t>
            </a:r>
            <a:r>
              <a:rPr lang="ru-RU" sz="1600" dirty="0"/>
              <a:t> атома, </a:t>
            </a:r>
            <a:r>
              <a:rPr lang="ru-RU" sz="1600" dirty="0" err="1"/>
              <a:t>що</a:t>
            </a:r>
            <a:r>
              <a:rPr lang="ru-RU" sz="1600" dirty="0"/>
              <a:t> становить у </a:t>
            </a:r>
            <a:r>
              <a:rPr lang="ru-RU" sz="1600" dirty="0" err="1"/>
              <a:t>наші</a:t>
            </a:r>
            <a:r>
              <a:rPr lang="ru-RU" sz="1600" dirty="0"/>
              <a:t> </a:t>
            </a:r>
            <a:r>
              <a:rPr lang="ru-RU" sz="1600" dirty="0" err="1"/>
              <a:t>дні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історичний</a:t>
            </a:r>
            <a:r>
              <a:rPr lang="ru-RU" sz="1600" dirty="0"/>
              <a:t> </a:t>
            </a:r>
            <a:r>
              <a:rPr lang="ru-RU" sz="1600" dirty="0" err="1"/>
              <a:t>інтерес</a:t>
            </a:r>
            <a:r>
              <a:rPr lang="ru-RU" sz="1600" dirty="0"/>
              <a:t>. </a:t>
            </a:r>
            <a:r>
              <a:rPr lang="ru-RU" sz="1600" dirty="0" err="1"/>
              <a:t>Постулати</a:t>
            </a:r>
            <a:r>
              <a:rPr lang="ru-RU" sz="1600" dirty="0"/>
              <a:t> Бора </a:t>
            </a:r>
            <a:r>
              <a:rPr lang="ru-RU" sz="1600" dirty="0" err="1"/>
              <a:t>містять</a:t>
            </a:r>
            <a:r>
              <a:rPr lang="ru-RU" sz="1600" dirty="0"/>
              <a:t> </a:t>
            </a:r>
            <a:r>
              <a:rPr lang="ru-RU" sz="1600" dirty="0" err="1"/>
              <a:t>припущення</a:t>
            </a:r>
            <a:r>
              <a:rPr lang="ru-RU" sz="1600" dirty="0"/>
              <a:t> про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стаціонарних</a:t>
            </a:r>
            <a:r>
              <a:rPr lang="ru-RU" sz="1600" dirty="0"/>
              <a:t> </a:t>
            </a:r>
            <a:r>
              <a:rPr lang="ru-RU" sz="1600" dirty="0" err="1"/>
              <a:t>станів</a:t>
            </a:r>
            <a:r>
              <a:rPr lang="ru-RU" sz="1600" dirty="0"/>
              <a:t> і про </a:t>
            </a:r>
            <a:r>
              <a:rPr lang="ru-RU" sz="1600" dirty="0" err="1"/>
              <a:t>випромінювальні</a:t>
            </a:r>
            <a:r>
              <a:rPr lang="ru-RU" sz="1600" dirty="0"/>
              <a:t> переходи </a:t>
            </a:r>
            <a:r>
              <a:rPr lang="ru-RU" sz="1600" dirty="0" err="1"/>
              <a:t>між</a:t>
            </a:r>
            <a:r>
              <a:rPr lang="ru-RU" sz="1600" dirty="0"/>
              <a:t> ними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уявлень</a:t>
            </a:r>
            <a:r>
              <a:rPr lang="ru-RU" sz="1600" dirty="0"/>
              <a:t> Планка про </a:t>
            </a:r>
            <a:r>
              <a:rPr lang="ru-RU" sz="1600" dirty="0" err="1"/>
              <a:t>квантовані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. </a:t>
            </a:r>
            <a:r>
              <a:rPr lang="ru-RU" sz="1600" dirty="0" err="1"/>
              <a:t>Модельна</a:t>
            </a:r>
            <a:r>
              <a:rPr lang="ru-RU" sz="1600" dirty="0"/>
              <a:t> </a:t>
            </a:r>
            <a:r>
              <a:rPr lang="ru-RU" sz="1600" dirty="0" err="1"/>
              <a:t>теорія</a:t>
            </a:r>
            <a:r>
              <a:rPr lang="ru-RU" sz="1600" dirty="0"/>
              <a:t> атома Бора </a:t>
            </a:r>
            <a:r>
              <a:rPr lang="ru-RU" sz="1600" dirty="0" err="1"/>
              <a:t>виходить</a:t>
            </a:r>
            <a:r>
              <a:rPr lang="ru-RU" sz="1600" dirty="0"/>
              <a:t> з </a:t>
            </a:r>
            <a:r>
              <a:rPr lang="ru-RU" sz="1600" dirty="0" err="1"/>
              <a:t>припущення</a:t>
            </a:r>
            <a:r>
              <a:rPr lang="ru-RU" sz="1600" dirty="0"/>
              <a:t> про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опису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</a:t>
            </a:r>
            <a:r>
              <a:rPr lang="ru-RU" sz="1600" dirty="0" err="1"/>
              <a:t>електронів</a:t>
            </a:r>
            <a:r>
              <a:rPr lang="ru-RU" sz="1600" dirty="0"/>
              <a:t> в </a:t>
            </a:r>
            <a:r>
              <a:rPr lang="ru-RU" sz="1600" dirty="0" err="1"/>
              <a:t>атомі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перебуває</a:t>
            </a:r>
            <a:r>
              <a:rPr lang="ru-RU" sz="1600" dirty="0"/>
              <a:t> у </a:t>
            </a:r>
            <a:r>
              <a:rPr lang="ru-RU" sz="1600" dirty="0" err="1"/>
              <a:t>стаціонарному</a:t>
            </a:r>
            <a:r>
              <a:rPr lang="ru-RU" sz="1600" dirty="0"/>
              <a:t> </a:t>
            </a:r>
            <a:r>
              <a:rPr lang="ru-RU" sz="1600" dirty="0" err="1"/>
              <a:t>стані</a:t>
            </a:r>
            <a:r>
              <a:rPr lang="ru-RU" sz="1600" dirty="0"/>
              <a:t>, 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класичної</a:t>
            </a:r>
            <a:r>
              <a:rPr lang="ru-RU" sz="1600" dirty="0"/>
              <a:t> </a:t>
            </a:r>
            <a:r>
              <a:rPr lang="ru-RU" sz="1600" dirty="0" err="1"/>
              <a:t>фізики</a:t>
            </a:r>
            <a:r>
              <a:rPr lang="ru-RU" sz="1600" dirty="0"/>
              <a:t> з </a:t>
            </a:r>
            <a:r>
              <a:rPr lang="ru-RU" sz="1600" dirty="0" err="1"/>
              <a:t>додатковими</a:t>
            </a:r>
            <a:r>
              <a:rPr lang="ru-RU" sz="1600" dirty="0"/>
              <a:t> </a:t>
            </a:r>
            <a:r>
              <a:rPr lang="ru-RU" sz="1600" dirty="0" err="1"/>
              <a:t>квантовими</a:t>
            </a:r>
            <a:r>
              <a:rPr lang="ru-RU" sz="1600" dirty="0"/>
              <a:t> </a:t>
            </a:r>
            <a:r>
              <a:rPr lang="ru-RU" sz="1600" dirty="0" err="1"/>
              <a:t>умовами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квантування</a:t>
            </a:r>
            <a:r>
              <a:rPr lang="ru-RU" sz="1600" dirty="0"/>
              <a:t> </a:t>
            </a:r>
            <a:r>
              <a:rPr lang="ru-RU" sz="1600" dirty="0" err="1"/>
              <a:t>кутового</a:t>
            </a:r>
            <a:r>
              <a:rPr lang="ru-RU" sz="1600" dirty="0"/>
              <a:t> моменту </a:t>
            </a:r>
            <a:r>
              <a:rPr lang="ru-RU" sz="1600" dirty="0" err="1"/>
              <a:t>електрона</a:t>
            </a:r>
            <a:r>
              <a:rPr lang="ru-RU" sz="1600" dirty="0"/>
              <a:t>).</a:t>
            </a:r>
          </a:p>
          <a:p>
            <a:pPr marL="114300" indent="0">
              <a:buNone/>
            </a:pPr>
            <a:r>
              <a:rPr lang="ru-RU" sz="1600" dirty="0" smtClean="0"/>
              <a:t>    </a:t>
            </a:r>
            <a:r>
              <a:rPr lang="ru-RU" sz="1600" dirty="0" err="1" smtClean="0"/>
              <a:t>Теорія</a:t>
            </a:r>
            <a:r>
              <a:rPr lang="ru-RU" sz="1600" dirty="0" smtClean="0"/>
              <a:t> </a:t>
            </a:r>
            <a:r>
              <a:rPr lang="ru-RU" sz="1600" dirty="0"/>
              <a:t>Бора </a:t>
            </a:r>
            <a:r>
              <a:rPr lang="ru-RU" sz="1600" dirty="0" err="1"/>
              <a:t>відразу</a:t>
            </a:r>
            <a:r>
              <a:rPr lang="ru-RU" sz="1600" dirty="0"/>
              <a:t> ж дозволила </a:t>
            </a:r>
            <a:r>
              <a:rPr lang="ru-RU" sz="1600" dirty="0" err="1"/>
              <a:t>обґрунтувати</a:t>
            </a:r>
            <a:r>
              <a:rPr lang="ru-RU" sz="1600" dirty="0"/>
              <a:t> </a:t>
            </a:r>
            <a:r>
              <a:rPr lang="ru-RU" sz="1600" dirty="0" err="1"/>
              <a:t>випромінення</a:t>
            </a:r>
            <a:r>
              <a:rPr lang="ru-RU" sz="1600" dirty="0"/>
              <a:t> і </a:t>
            </a:r>
            <a:r>
              <a:rPr lang="ru-RU" sz="1600" dirty="0" err="1"/>
              <a:t>поглинання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в </a:t>
            </a:r>
            <a:r>
              <a:rPr lang="ru-RU" sz="1600" dirty="0" err="1"/>
              <a:t>серіях</a:t>
            </a:r>
            <a:r>
              <a:rPr lang="ru-RU" sz="1600" dirty="0"/>
              <a:t> спектру </a:t>
            </a:r>
            <a:r>
              <a:rPr lang="ru-RU" sz="1600" dirty="0" err="1"/>
              <a:t>водню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пояснити</a:t>
            </a:r>
            <a:r>
              <a:rPr lang="ru-RU" sz="1600" dirty="0"/>
              <a:t> (з </a:t>
            </a:r>
            <a:r>
              <a:rPr lang="ru-RU" sz="1600" dirty="0" err="1"/>
              <a:t>поправкою</a:t>
            </a:r>
            <a:r>
              <a:rPr lang="ru-RU" sz="1600" dirty="0"/>
              <a:t> на </a:t>
            </a:r>
            <a:r>
              <a:rPr lang="ru-RU" sz="1600" dirty="0" err="1"/>
              <a:t>наведену</a:t>
            </a:r>
            <a:r>
              <a:rPr lang="ru-RU" sz="1600" dirty="0"/>
              <a:t> </a:t>
            </a:r>
            <a:r>
              <a:rPr lang="ru-RU" sz="1600" dirty="0" err="1"/>
              <a:t>масу</a:t>
            </a:r>
            <a:r>
              <a:rPr lang="ru-RU" sz="1600" dirty="0"/>
              <a:t> </a:t>
            </a:r>
            <a:r>
              <a:rPr lang="ru-RU" sz="1600" dirty="0" err="1"/>
              <a:t>електрона</a:t>
            </a:r>
            <a:r>
              <a:rPr lang="ru-RU" sz="1600" dirty="0"/>
              <a:t>) </a:t>
            </a:r>
            <a:r>
              <a:rPr lang="ru-RU" sz="1600" dirty="0" err="1"/>
              <a:t>воднеподібні</a:t>
            </a:r>
            <a:r>
              <a:rPr lang="ru-RU" sz="1600" dirty="0"/>
              <a:t> </a:t>
            </a:r>
            <a:r>
              <a:rPr lang="ru-RU" sz="1600" dirty="0" err="1"/>
              <a:t>спектри</a:t>
            </a:r>
            <a:r>
              <a:rPr lang="ru-RU" sz="1600" dirty="0"/>
              <a:t> з </a:t>
            </a:r>
            <a:r>
              <a:rPr lang="ru-RU" sz="1600" dirty="0" err="1"/>
              <a:t>напівцілими</a:t>
            </a:r>
            <a:r>
              <a:rPr lang="ru-RU" sz="1600" dirty="0"/>
              <a:t> </a:t>
            </a:r>
            <a:r>
              <a:rPr lang="ru-RU" sz="1600" dirty="0" err="1"/>
              <a:t>квантовими</a:t>
            </a:r>
            <a:r>
              <a:rPr lang="ru-RU" sz="1600" dirty="0"/>
              <a:t> числами,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спостерігалися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 Чарлзом </a:t>
            </a:r>
            <a:r>
              <a:rPr lang="ru-RU" sz="1600" dirty="0" err="1"/>
              <a:t>Пікерінгом</a:t>
            </a:r>
            <a:r>
              <a:rPr lang="ru-RU" sz="1600" dirty="0"/>
              <a:t> та Альфредом </a:t>
            </a:r>
            <a:r>
              <a:rPr lang="ru-RU" sz="1600" dirty="0" err="1"/>
              <a:t>Фаулером</a:t>
            </a:r>
            <a:r>
              <a:rPr lang="ru-RU" sz="1600" dirty="0"/>
              <a:t>, як </a:t>
            </a:r>
            <a:r>
              <a:rPr lang="ru-RU" sz="1600" dirty="0" err="1"/>
              <a:t>ті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належать </a:t>
            </a:r>
            <a:r>
              <a:rPr lang="ru-RU" sz="1600" dirty="0" err="1"/>
              <a:t>іонізованому</a:t>
            </a:r>
            <a:r>
              <a:rPr lang="ru-RU" sz="1600" dirty="0"/>
              <a:t> </a:t>
            </a:r>
            <a:r>
              <a:rPr lang="ru-RU" sz="1600" dirty="0" err="1"/>
              <a:t>гелію</a:t>
            </a:r>
            <a:r>
              <a:rPr lang="ru-RU" sz="1600" dirty="0"/>
              <a:t>. </a:t>
            </a:r>
            <a:r>
              <a:rPr lang="ru-RU" sz="1600" dirty="0" err="1"/>
              <a:t>Блискучим</a:t>
            </a:r>
            <a:r>
              <a:rPr lang="ru-RU" sz="1600" dirty="0"/>
              <a:t> </a:t>
            </a:r>
            <a:r>
              <a:rPr lang="ru-RU" sz="1600" dirty="0" err="1"/>
              <a:t>успіхом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 Бора стало </a:t>
            </a:r>
            <a:r>
              <a:rPr lang="ru-RU" sz="1600" dirty="0" err="1"/>
              <a:t>теоретичне</a:t>
            </a:r>
            <a:r>
              <a:rPr lang="ru-RU" sz="1600" dirty="0"/>
              <a:t> </a:t>
            </a:r>
            <a:r>
              <a:rPr lang="ru-RU" sz="1600" dirty="0" err="1"/>
              <a:t>обрахування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сталої</a:t>
            </a:r>
            <a:r>
              <a:rPr lang="ru-RU" sz="1600" dirty="0"/>
              <a:t> </a:t>
            </a:r>
            <a:r>
              <a:rPr lang="ru-RU" sz="1600" dirty="0" err="1"/>
              <a:t>Ридберґа</a:t>
            </a:r>
            <a:r>
              <a:rPr lang="ru-RU" sz="1600" dirty="0"/>
              <a:t>.</a:t>
            </a:r>
          </a:p>
          <a:p>
            <a:pPr marL="114300" indent="0">
              <a:buNone/>
            </a:pPr>
            <a:r>
              <a:rPr lang="ru-RU" sz="1600" dirty="0" smtClean="0"/>
              <a:t>     Робота </a:t>
            </a:r>
            <a:r>
              <a:rPr lang="ru-RU" sz="1600" dirty="0"/>
              <a:t>Бора </a:t>
            </a:r>
            <a:r>
              <a:rPr lang="ru-RU" sz="1600" dirty="0" err="1"/>
              <a:t>відразу</a:t>
            </a:r>
            <a:r>
              <a:rPr lang="ru-RU" sz="1600" dirty="0"/>
              <a:t> привернула </a:t>
            </a:r>
            <a:r>
              <a:rPr lang="ru-RU" sz="1600" dirty="0" err="1"/>
              <a:t>увагу</a:t>
            </a:r>
            <a:r>
              <a:rPr lang="ru-RU" sz="1600" dirty="0"/>
              <a:t> </a:t>
            </a:r>
            <a:r>
              <a:rPr lang="ru-RU" sz="1600" dirty="0" err="1"/>
              <a:t>фізиків</a:t>
            </a:r>
            <a:r>
              <a:rPr lang="ru-RU" sz="1600" dirty="0"/>
              <a:t> і </a:t>
            </a:r>
            <a:r>
              <a:rPr lang="ru-RU" sz="1600" dirty="0" err="1"/>
              <a:t>простимулювала</a:t>
            </a:r>
            <a:r>
              <a:rPr lang="ru-RU" sz="1600" dirty="0"/>
              <a:t> </a:t>
            </a:r>
            <a:r>
              <a:rPr lang="ru-RU" sz="1600" dirty="0" err="1"/>
              <a:t>бурхливий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квантових</a:t>
            </a:r>
            <a:r>
              <a:rPr lang="ru-RU" sz="1600" dirty="0"/>
              <a:t> </a:t>
            </a:r>
            <a:r>
              <a:rPr lang="ru-RU" sz="1600" dirty="0" err="1"/>
              <a:t>уявлень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сучасники</a:t>
            </a:r>
            <a:r>
              <a:rPr lang="ru-RU" sz="1600" dirty="0"/>
              <a:t> </a:t>
            </a:r>
            <a:r>
              <a:rPr lang="ru-RU" sz="1600" dirty="0" err="1"/>
              <a:t>належно</a:t>
            </a:r>
            <a:r>
              <a:rPr lang="ru-RU" sz="1600" dirty="0"/>
              <a:t> </a:t>
            </a:r>
            <a:r>
              <a:rPr lang="ru-RU" sz="1600" dirty="0" err="1"/>
              <a:t>оцінили</a:t>
            </a:r>
            <a:r>
              <a:rPr lang="ru-RU" sz="1600" dirty="0"/>
              <a:t> </a:t>
            </a:r>
            <a:r>
              <a:rPr lang="ru-RU" sz="1600" dirty="0" err="1"/>
              <a:t>важливий</a:t>
            </a:r>
            <a:r>
              <a:rPr lang="ru-RU" sz="1600" dirty="0"/>
              <a:t> </a:t>
            </a:r>
            <a:r>
              <a:rPr lang="ru-RU" sz="1600" dirty="0" err="1"/>
              <a:t>крок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зробив</a:t>
            </a:r>
            <a:r>
              <a:rPr lang="ru-RU" sz="1600" dirty="0"/>
              <a:t> </a:t>
            </a:r>
            <a:r>
              <a:rPr lang="ru-RU" sz="1600" dirty="0" err="1"/>
              <a:t>данський</a:t>
            </a:r>
            <a:r>
              <a:rPr lang="ru-RU" sz="1600" dirty="0"/>
              <a:t> </a:t>
            </a:r>
            <a:r>
              <a:rPr lang="ru-RU" sz="1600" dirty="0" err="1"/>
              <a:t>вчений</a:t>
            </a:r>
            <a:r>
              <a:rPr lang="ru-RU" sz="1600" dirty="0"/>
              <a:t>. Так, в 1936 Резерфорд писав</a:t>
            </a:r>
            <a:r>
              <a:rPr lang="ru-RU" sz="1600" dirty="0" smtClean="0"/>
              <a:t>:   «</a:t>
            </a:r>
            <a:r>
              <a:rPr lang="ru-RU" sz="1600" dirty="0"/>
              <a:t>Я </a:t>
            </a:r>
            <a:r>
              <a:rPr lang="ru-RU" sz="1600" dirty="0" err="1"/>
              <a:t>вважаю</a:t>
            </a:r>
            <a:r>
              <a:rPr lang="ru-RU" sz="1600" dirty="0"/>
              <a:t> </a:t>
            </a:r>
            <a:r>
              <a:rPr lang="ru-RU" sz="1600" dirty="0" err="1"/>
              <a:t>первісну</a:t>
            </a:r>
            <a:r>
              <a:rPr lang="ru-RU" sz="1600" dirty="0"/>
              <a:t> </a:t>
            </a:r>
            <a:r>
              <a:rPr lang="ru-RU" sz="1600" dirty="0" err="1"/>
              <a:t>квантову</a:t>
            </a:r>
            <a:r>
              <a:rPr lang="ru-RU" sz="1600" dirty="0"/>
              <a:t> </a:t>
            </a:r>
            <a:r>
              <a:rPr lang="ru-RU" sz="1600" dirty="0" err="1"/>
              <a:t>теорію</a:t>
            </a:r>
            <a:r>
              <a:rPr lang="ru-RU" sz="1600" dirty="0"/>
              <a:t> </a:t>
            </a:r>
            <a:r>
              <a:rPr lang="ru-RU" sz="1600" dirty="0" err="1"/>
              <a:t>спектрів</a:t>
            </a:r>
            <a:r>
              <a:rPr lang="ru-RU" sz="1600" dirty="0"/>
              <a:t>, </a:t>
            </a:r>
            <a:r>
              <a:rPr lang="ru-RU" sz="1600" dirty="0" err="1"/>
              <a:t>впроваджену</a:t>
            </a:r>
            <a:r>
              <a:rPr lang="ru-RU" sz="1600" dirty="0"/>
              <a:t> Бором, 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революційних</a:t>
            </a:r>
            <a:r>
              <a:rPr lang="ru-RU" sz="1600" dirty="0"/>
              <a:t> з </a:t>
            </a:r>
            <a:r>
              <a:rPr lang="ru-RU" sz="1600" dirty="0" err="1"/>
              <a:t>усіх</a:t>
            </a:r>
            <a:r>
              <a:rPr lang="ru-RU" sz="1600" dirty="0"/>
              <a:t> коли-</a:t>
            </a:r>
            <a:r>
              <a:rPr lang="ru-RU" sz="1600" dirty="0" err="1"/>
              <a:t>небудь</a:t>
            </a:r>
            <a:r>
              <a:rPr lang="ru-RU" sz="1600" dirty="0"/>
              <a:t> </a:t>
            </a:r>
            <a:r>
              <a:rPr lang="ru-RU" sz="1600" dirty="0" err="1"/>
              <a:t>створених</a:t>
            </a:r>
            <a:r>
              <a:rPr lang="ru-RU" sz="1600" dirty="0"/>
              <a:t> в </a:t>
            </a:r>
            <a:r>
              <a:rPr lang="ru-RU" sz="1600" dirty="0" err="1"/>
              <a:t>науці</a:t>
            </a:r>
            <a:r>
              <a:rPr lang="ru-RU" sz="1600" dirty="0"/>
              <a:t>, і я не знаю </a:t>
            </a:r>
            <a:r>
              <a:rPr lang="ru-RU" sz="1600" dirty="0" err="1"/>
              <a:t>іншої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, яка мала б </a:t>
            </a:r>
            <a:r>
              <a:rPr lang="ru-RU" sz="1600" dirty="0" err="1"/>
              <a:t>більший</a:t>
            </a:r>
            <a:r>
              <a:rPr lang="ru-RU" sz="1600" dirty="0"/>
              <a:t> </a:t>
            </a:r>
            <a:r>
              <a:rPr lang="ru-RU" sz="1600" dirty="0" err="1"/>
              <a:t>успіх</a:t>
            </a:r>
            <a:r>
              <a:rPr lang="ru-RU" sz="1600" dirty="0"/>
              <a:t>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97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4071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sz="3100" dirty="0" smtClean="0"/>
              <a:t>Олександр Фле́мінг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2000" dirty="0" smtClean="0"/>
              <a:t>(6 </a:t>
            </a:r>
            <a:r>
              <a:rPr lang="uk-UA" sz="2000" dirty="0"/>
              <a:t>серпня </a:t>
            </a:r>
            <a:r>
              <a:rPr lang="uk-UA" sz="2000" dirty="0" smtClean="0"/>
              <a:t>1881 - 11 </a:t>
            </a:r>
            <a:r>
              <a:rPr lang="uk-UA" sz="2000" dirty="0"/>
              <a:t>березня </a:t>
            </a:r>
            <a:r>
              <a:rPr lang="uk-UA" sz="2000" dirty="0" smtClean="0"/>
              <a:t>1955)</a:t>
            </a:r>
            <a:r>
              <a:rPr lang="uk-UA" sz="3100" dirty="0" smtClean="0"/>
              <a:t/>
            </a:r>
            <a:br>
              <a:rPr lang="uk-UA" sz="3100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4824536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/>
              <a:t> </a:t>
            </a:r>
            <a:r>
              <a:rPr lang="vi-VN" dirty="0"/>
              <a:t>Олександр </a:t>
            </a:r>
            <a:r>
              <a:rPr lang="vi-VN" dirty="0" smtClean="0"/>
              <a:t>Фле́мінг</a:t>
            </a:r>
            <a:r>
              <a:rPr lang="uk-UA" dirty="0"/>
              <a:t> </a:t>
            </a:r>
            <a:r>
              <a:rPr lang="uk-UA" dirty="0" smtClean="0"/>
              <a:t>-</a:t>
            </a:r>
            <a:r>
              <a:rPr lang="ru-RU" dirty="0" smtClean="0"/>
              <a:t> </a:t>
            </a:r>
            <a:r>
              <a:rPr lang="ru-RU" dirty="0" err="1" smtClean="0"/>
              <a:t>Британський</a:t>
            </a:r>
            <a:r>
              <a:rPr lang="ru-RU" dirty="0" smtClean="0"/>
              <a:t> </a:t>
            </a:r>
            <a:r>
              <a:rPr lang="ru-RU" dirty="0" err="1"/>
              <a:t>біолог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публікував</a:t>
            </a:r>
            <a:r>
              <a:rPr lang="ru-RU" dirty="0" smtClean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smtClean="0"/>
              <a:t>в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/>
              <a:t>бактеріології</a:t>
            </a:r>
            <a:r>
              <a:rPr lang="ru-RU" dirty="0"/>
              <a:t>, </a:t>
            </a:r>
            <a:r>
              <a:rPr lang="ru-RU" dirty="0" err="1"/>
              <a:t>імунології</a:t>
            </a:r>
            <a:r>
              <a:rPr lang="ru-RU" dirty="0"/>
              <a:t> та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фармакології</a:t>
            </a:r>
            <a:r>
              <a:rPr lang="ru-RU" dirty="0"/>
              <a:t>. Став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відкриттю</a:t>
            </a:r>
            <a:r>
              <a:rPr lang="ru-RU" dirty="0" smtClean="0"/>
              <a:t> </a:t>
            </a:r>
            <a:r>
              <a:rPr lang="ru-RU" dirty="0" err="1"/>
              <a:t>лізоциму</a:t>
            </a:r>
            <a:r>
              <a:rPr lang="ru-RU" dirty="0"/>
              <a:t> (</a:t>
            </a:r>
            <a:r>
              <a:rPr lang="ru-RU" dirty="0" err="1"/>
              <a:t>антибактеріального</a:t>
            </a:r>
            <a:r>
              <a:rPr lang="ru-RU" dirty="0"/>
              <a:t> ферменту, </a:t>
            </a:r>
            <a:r>
              <a:rPr lang="ru-RU" dirty="0" err="1"/>
              <a:t>що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/>
              <a:t>людським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) і </a:t>
            </a:r>
            <a:r>
              <a:rPr lang="ru-RU" dirty="0" err="1"/>
              <a:t>виділенню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антибіотика</a:t>
            </a:r>
            <a:r>
              <a:rPr lang="ru-RU" dirty="0"/>
              <a:t> </a:t>
            </a:r>
            <a:r>
              <a:rPr lang="ru-RU" dirty="0" err="1"/>
              <a:t>пеніциліну</a:t>
            </a:r>
            <a:r>
              <a:rPr lang="ru-RU" dirty="0"/>
              <a:t> .</a:t>
            </a:r>
          </a:p>
          <a:p>
            <a:pPr marL="114300" indent="0">
              <a:buNone/>
            </a:pPr>
            <a:r>
              <a:rPr lang="ru-RU" dirty="0" smtClean="0"/>
              <a:t>   </a:t>
            </a:r>
          </a:p>
          <a:p>
            <a:pPr marL="11430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в 1920-ті роки і,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/>
              <a:t>, </a:t>
            </a:r>
            <a:r>
              <a:rPr lang="ru-RU" dirty="0" err="1"/>
              <a:t>випадково</a:t>
            </a:r>
            <a:r>
              <a:rPr lang="ru-RU" dirty="0"/>
              <a:t>. Одного разу </a:t>
            </a:r>
            <a:r>
              <a:rPr lang="ru-RU" dirty="0" err="1"/>
              <a:t>Флемінг</a:t>
            </a:r>
            <a:r>
              <a:rPr lang="ru-RU" dirty="0"/>
              <a:t> чхнув в чашку </a:t>
            </a:r>
            <a:r>
              <a:rPr lang="ru-RU" dirty="0" err="1"/>
              <a:t>Петрі</a:t>
            </a:r>
            <a:r>
              <a:rPr lang="ru-RU" dirty="0"/>
              <a:t>,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, і через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впали </a:t>
            </a:r>
            <a:r>
              <a:rPr lang="ru-RU" dirty="0" err="1"/>
              <a:t>краплі</a:t>
            </a:r>
            <a:r>
              <a:rPr lang="ru-RU" dirty="0"/>
              <a:t> </a:t>
            </a:r>
            <a:r>
              <a:rPr lang="ru-RU" dirty="0" err="1"/>
              <a:t>слини</a:t>
            </a:r>
            <a:r>
              <a:rPr lang="ru-RU" dirty="0"/>
              <a:t>,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. В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лізоцим</a:t>
            </a:r>
            <a:r>
              <a:rPr lang="ru-RU" dirty="0"/>
              <a:t>. Першу </a:t>
            </a:r>
            <a:r>
              <a:rPr lang="ru-RU" dirty="0" err="1"/>
              <a:t>статтю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опубліковано</a:t>
            </a:r>
            <a:r>
              <a:rPr lang="ru-RU" dirty="0"/>
              <a:t> в 1922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09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Безлад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Флемінга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 став </a:t>
            </a:r>
            <a:r>
              <a:rPr lang="ru-RU" dirty="0" err="1"/>
              <a:t>йому</a:t>
            </a:r>
            <a:r>
              <a:rPr lang="ru-RU" dirty="0"/>
              <a:t> у </a:t>
            </a:r>
            <a:r>
              <a:rPr lang="ru-RU" dirty="0" err="1"/>
              <a:t>пригоді</a:t>
            </a:r>
            <a:r>
              <a:rPr lang="ru-RU" dirty="0"/>
              <a:t>. У 1928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агарі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з </a:t>
            </a:r>
            <a:r>
              <a:rPr lang="ru-RU" dirty="0" err="1"/>
              <a:t>чашок</a:t>
            </a:r>
            <a:r>
              <a:rPr lang="ru-RU" dirty="0"/>
              <a:t> </a:t>
            </a:r>
            <a:r>
              <a:rPr lang="ru-RU" dirty="0" err="1"/>
              <a:t>Петрі</a:t>
            </a:r>
            <a:r>
              <a:rPr lang="ru-RU" dirty="0"/>
              <a:t> з </a:t>
            </a:r>
            <a:r>
              <a:rPr lang="ru-RU" dirty="0" err="1"/>
              <a:t>бактеріями</a:t>
            </a:r>
            <a:r>
              <a:rPr lang="ru-RU" dirty="0"/>
              <a:t> </a:t>
            </a:r>
            <a:r>
              <a:rPr lang="ru-RU" dirty="0" err="1"/>
              <a:t>виросла</a:t>
            </a:r>
            <a:r>
              <a:rPr lang="ru-RU" dirty="0"/>
              <a:t> </a:t>
            </a:r>
            <a:r>
              <a:rPr lang="ru-RU" dirty="0" err="1"/>
              <a:t>колонія</a:t>
            </a:r>
            <a:r>
              <a:rPr lang="ru-RU" dirty="0"/>
              <a:t> </a:t>
            </a:r>
            <a:r>
              <a:rPr lang="ru-RU" dirty="0" err="1"/>
              <a:t>цвілевих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. </a:t>
            </a:r>
            <a:r>
              <a:rPr lang="ru-RU" dirty="0" err="1"/>
              <a:t>Колонії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цвілевих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стали </a:t>
            </a:r>
            <a:r>
              <a:rPr lang="ru-RU" dirty="0" err="1"/>
              <a:t>прозорими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лізису</a:t>
            </a:r>
            <a:r>
              <a:rPr lang="ru-RU" dirty="0"/>
              <a:t> (</a:t>
            </a:r>
            <a:r>
              <a:rPr lang="ru-RU" dirty="0" err="1"/>
              <a:t>руйнування</a:t>
            </a:r>
            <a:r>
              <a:rPr lang="ru-RU" dirty="0"/>
              <a:t>)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Флемінгу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лізис</a:t>
            </a:r>
            <a:r>
              <a:rPr lang="ru-RU" dirty="0"/>
              <a:t> </a:t>
            </a:r>
            <a:r>
              <a:rPr lang="ru-RU" dirty="0" err="1"/>
              <a:t>бактеріальних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— </a:t>
            </a:r>
            <a:r>
              <a:rPr lang="ru-RU" dirty="0" err="1"/>
              <a:t>пеніцилін</a:t>
            </a:r>
            <a:r>
              <a:rPr lang="ru-RU" dirty="0"/>
              <a:t>.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пеніциліну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опублікований</a:t>
            </a:r>
            <a:r>
              <a:rPr lang="ru-RU" dirty="0"/>
              <a:t> у 1929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Флемінг</a:t>
            </a:r>
            <a:r>
              <a:rPr lang="ru-RU" dirty="0" smtClean="0"/>
              <a:t> </a:t>
            </a:r>
            <a:r>
              <a:rPr lang="ru-RU" dirty="0" err="1"/>
              <a:t>недооцінив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з </a:t>
            </a:r>
            <a:r>
              <a:rPr lang="ru-RU" dirty="0" err="1"/>
              <a:t>пеніциліну</a:t>
            </a:r>
            <a:r>
              <a:rPr lang="ru-RU" dirty="0"/>
              <a:t> буде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роботу </a:t>
            </a:r>
            <a:r>
              <a:rPr lang="ru-RU" dirty="0" err="1"/>
              <a:t>продовжили</a:t>
            </a:r>
            <a:r>
              <a:rPr lang="ru-RU" dirty="0"/>
              <a:t> </a:t>
            </a:r>
            <a:r>
              <a:rPr lang="ru-RU" dirty="0" err="1"/>
              <a:t>Говард</a:t>
            </a:r>
            <a:r>
              <a:rPr lang="ru-RU" dirty="0"/>
              <a:t> </a:t>
            </a:r>
            <a:r>
              <a:rPr lang="ru-RU" dirty="0" err="1"/>
              <a:t>Флорі</a:t>
            </a:r>
            <a:r>
              <a:rPr lang="ru-RU" dirty="0"/>
              <a:t> і </a:t>
            </a:r>
            <a:r>
              <a:rPr lang="ru-RU" dirty="0" err="1"/>
              <a:t>Ернст</a:t>
            </a:r>
            <a:r>
              <a:rPr lang="ru-RU" dirty="0"/>
              <a:t> </a:t>
            </a:r>
            <a:r>
              <a:rPr lang="ru-RU" dirty="0" err="1"/>
              <a:t>Боріс</a:t>
            </a:r>
            <a:r>
              <a:rPr lang="ru-RU" dirty="0"/>
              <a:t> </a:t>
            </a:r>
            <a:r>
              <a:rPr lang="ru-RU" dirty="0" err="1"/>
              <a:t>Чейн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розробили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пеніциліну</a:t>
            </a:r>
            <a:r>
              <a:rPr lang="ru-RU" dirty="0"/>
              <a:t>.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налагоджено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врятувало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</a:t>
            </a:r>
            <a:r>
              <a:rPr lang="ru-RU" dirty="0" err="1"/>
              <a:t>пораненим</a:t>
            </a:r>
            <a:r>
              <a:rPr lang="ru-RU" dirty="0"/>
              <a:t> та </a:t>
            </a:r>
            <a:r>
              <a:rPr lang="ru-RU" dirty="0" err="1"/>
              <a:t>хворим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 smtClean="0"/>
              <a:t>   У </a:t>
            </a:r>
            <a:r>
              <a:rPr lang="ru-RU" dirty="0"/>
              <a:t>1945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Флемінг</a:t>
            </a:r>
            <a:r>
              <a:rPr lang="ru-RU" dirty="0"/>
              <a:t>, </a:t>
            </a:r>
            <a:r>
              <a:rPr lang="ru-RU" dirty="0" err="1"/>
              <a:t>Флорі</a:t>
            </a:r>
            <a:r>
              <a:rPr lang="ru-RU" dirty="0"/>
              <a:t> і </a:t>
            </a:r>
            <a:r>
              <a:rPr lang="ru-RU" dirty="0" err="1"/>
              <a:t>Чейн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удостоєні</a:t>
            </a:r>
            <a:r>
              <a:rPr lang="ru-RU" dirty="0"/>
              <a:t>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фізіології</a:t>
            </a:r>
            <a:r>
              <a:rPr lang="ru-RU" dirty="0"/>
              <a:t> та </a:t>
            </a:r>
            <a:r>
              <a:rPr lang="ru-RU" dirty="0" err="1"/>
              <a:t>медицини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494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/>
              <a:t>Томас </a:t>
            </a:r>
            <a:r>
              <a:rPr lang="ru-RU" sz="3200" dirty="0" err="1"/>
              <a:t>Гант</a:t>
            </a:r>
            <a:r>
              <a:rPr lang="ru-RU" sz="3200" dirty="0"/>
              <a:t> Морган</a:t>
            </a:r>
            <a:br>
              <a:rPr lang="ru-RU" sz="3200" dirty="0"/>
            </a:br>
            <a:r>
              <a:rPr lang="ru-RU" sz="1800" dirty="0" smtClean="0"/>
              <a:t>(25 </a:t>
            </a:r>
            <a:r>
              <a:rPr lang="ru-RU" sz="1800" dirty="0" err="1"/>
              <a:t>вересня</a:t>
            </a:r>
            <a:r>
              <a:rPr lang="ru-RU" sz="1800" dirty="0"/>
              <a:t> </a:t>
            </a:r>
            <a:r>
              <a:rPr lang="ru-RU" sz="1800" dirty="0" smtClean="0"/>
              <a:t>1866—4 </a:t>
            </a:r>
            <a:r>
              <a:rPr lang="ru-RU" sz="1800" dirty="0" err="1"/>
              <a:t>грудня</a:t>
            </a:r>
            <a:r>
              <a:rPr lang="ru-RU" sz="1800" dirty="0"/>
              <a:t> </a:t>
            </a:r>
            <a:r>
              <a:rPr lang="ru-RU" sz="1800" dirty="0" smtClean="0"/>
              <a:t>1945)</a:t>
            </a:r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4482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66159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/>
              <a:t>біолог</a:t>
            </a:r>
            <a:r>
              <a:rPr lang="ru-RU" dirty="0"/>
              <a:t>, один з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основоположників</a:t>
            </a:r>
            <a:r>
              <a:rPr lang="ru-RU" dirty="0" smtClean="0"/>
              <a:t> </a:t>
            </a:r>
            <a:r>
              <a:rPr lang="ru-RU" dirty="0"/>
              <a:t>генетики, </a:t>
            </a:r>
            <a:r>
              <a:rPr lang="ru-RU" dirty="0" err="1"/>
              <a:t>іноземний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член-</a:t>
            </a:r>
            <a:r>
              <a:rPr lang="ru-RU" dirty="0" err="1" smtClean="0"/>
              <a:t>кореспондент</a:t>
            </a:r>
            <a:r>
              <a:rPr lang="ru-RU" dirty="0" smtClean="0"/>
              <a:t> </a:t>
            </a:r>
            <a:r>
              <a:rPr lang="ru-RU" dirty="0"/>
              <a:t>РАН (1923) і </a:t>
            </a:r>
            <a:r>
              <a:rPr lang="ru-RU" dirty="0" err="1" smtClean="0"/>
              <a:t>іноземний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почесний</a:t>
            </a:r>
            <a:r>
              <a:rPr lang="ru-RU" dirty="0" smtClean="0"/>
              <a:t> </a:t>
            </a:r>
            <a:r>
              <a:rPr lang="ru-RU" dirty="0"/>
              <a:t>член </a:t>
            </a:r>
            <a:r>
              <a:rPr lang="ru-RU" dirty="0" err="1"/>
              <a:t>академії</a:t>
            </a:r>
            <a:r>
              <a:rPr lang="ru-RU" dirty="0"/>
              <a:t> наук СРСР(1932),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голова </a:t>
            </a:r>
            <a:r>
              <a:rPr lang="ru-RU" dirty="0" err="1"/>
              <a:t>Шостого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конгресу</a:t>
            </a:r>
            <a:r>
              <a:rPr lang="ru-RU" dirty="0"/>
              <a:t> з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генетики </a:t>
            </a:r>
            <a:r>
              <a:rPr lang="ru-RU" dirty="0"/>
              <a:t>в </a:t>
            </a:r>
            <a:r>
              <a:rPr lang="ru-RU" dirty="0" err="1"/>
              <a:t>Ітака</a:t>
            </a:r>
            <a:r>
              <a:rPr lang="ru-RU" dirty="0"/>
              <a:t>, штат Нью-Йорк (1932),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Іноземний</a:t>
            </a:r>
            <a:r>
              <a:rPr lang="ru-RU" dirty="0" smtClean="0"/>
              <a:t> </a:t>
            </a:r>
            <a:r>
              <a:rPr lang="ru-RU" dirty="0"/>
              <a:t>член </a:t>
            </a:r>
            <a:r>
              <a:rPr lang="ru-RU" dirty="0" err="1"/>
              <a:t>Лондонського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(1919), 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фізіології</a:t>
            </a:r>
            <a:r>
              <a:rPr lang="ru-RU" dirty="0"/>
              <a:t> та </a:t>
            </a:r>
            <a:r>
              <a:rPr lang="ru-RU" dirty="0" err="1"/>
              <a:t>медицини</a:t>
            </a:r>
            <a:r>
              <a:rPr lang="ru-RU" dirty="0"/>
              <a:t> 1933 року «За </a:t>
            </a:r>
            <a:r>
              <a:rPr lang="ru-RU" dirty="0" err="1"/>
              <a:t>відкриття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роллю</a:t>
            </a:r>
            <a:r>
              <a:rPr lang="ru-RU" dirty="0"/>
              <a:t> хромосом у </a:t>
            </a:r>
            <a:r>
              <a:rPr lang="ru-RU" dirty="0" err="1"/>
              <a:t>спадковості</a:t>
            </a:r>
            <a:r>
              <a:rPr lang="ru-RU" dirty="0"/>
              <a:t>». У 1924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медаль </a:t>
            </a:r>
            <a:r>
              <a:rPr lang="ru-RU" dirty="0" err="1"/>
              <a:t>Дарвіна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Членом 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США (1909). </a:t>
            </a:r>
            <a:r>
              <a:rPr lang="ru-RU" dirty="0" err="1"/>
              <a:t>Згодом</a:t>
            </a:r>
            <a:r>
              <a:rPr lang="ru-RU" dirty="0"/>
              <a:t> став президентом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США (1927-1931). Томас Морган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(Г. Дж. </a:t>
            </a:r>
            <a:r>
              <a:rPr lang="ru-RU" dirty="0" err="1"/>
              <a:t>Меллер</a:t>
            </a:r>
            <a:r>
              <a:rPr lang="ru-RU" dirty="0"/>
              <a:t>, А. Г. </a:t>
            </a:r>
            <a:r>
              <a:rPr lang="ru-RU" dirty="0" err="1"/>
              <a:t>Стертевант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) </a:t>
            </a:r>
            <a:r>
              <a:rPr lang="ru-RU" dirty="0" err="1"/>
              <a:t>обґрунтували</a:t>
            </a:r>
            <a:r>
              <a:rPr lang="ru-RU" dirty="0"/>
              <a:t> </a:t>
            </a:r>
            <a:r>
              <a:rPr lang="ru-RU" dirty="0" err="1"/>
              <a:t>хромосомну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спадковості</a:t>
            </a:r>
            <a:r>
              <a:rPr lang="ru-RU" dirty="0"/>
              <a:t>;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в хромосомах;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з'ясуванню</a:t>
            </a:r>
            <a:r>
              <a:rPr lang="ru-RU" dirty="0"/>
              <a:t> </a:t>
            </a:r>
            <a:r>
              <a:rPr lang="ru-RU" dirty="0" err="1"/>
              <a:t>цитологічних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Грегора</a:t>
            </a:r>
            <a:r>
              <a:rPr lang="ru-RU" dirty="0"/>
              <a:t> Менделя та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основ </a:t>
            </a:r>
            <a:r>
              <a:rPr lang="ru-RU" dirty="0" err="1"/>
              <a:t>теорії</a:t>
            </a:r>
            <a:r>
              <a:rPr lang="ru-RU" dirty="0"/>
              <a:t> природного </a:t>
            </a:r>
            <a:r>
              <a:rPr lang="ru-RU" dirty="0" err="1"/>
              <a:t>відбору</a:t>
            </a:r>
            <a:r>
              <a:rPr lang="ru-RU" dirty="0"/>
              <a:t>. Помер у 1945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шлункової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6307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13" y="259904"/>
            <a:ext cx="24509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Карл  </a:t>
            </a:r>
            <a:r>
              <a:rPr lang="ru-RU" sz="2800" dirty="0" err="1" smtClean="0"/>
              <a:t>Ландштейнер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800" dirty="0"/>
              <a:t> </a:t>
            </a:r>
            <a:r>
              <a:rPr lang="ru-RU" sz="1800" dirty="0" smtClean="0"/>
              <a:t>(14 </a:t>
            </a:r>
            <a:r>
              <a:rPr lang="ru-RU" sz="1800" dirty="0" err="1"/>
              <a:t>червня</a:t>
            </a:r>
            <a:r>
              <a:rPr lang="ru-RU" sz="1800" dirty="0"/>
              <a:t> 1868 </a:t>
            </a:r>
            <a:r>
              <a:rPr lang="ru-RU" sz="1800" dirty="0" smtClean="0"/>
              <a:t>— 26 </a:t>
            </a:r>
            <a:r>
              <a:rPr lang="ru-RU" sz="1800" dirty="0" err="1"/>
              <a:t>червня</a:t>
            </a:r>
            <a:r>
              <a:rPr lang="ru-RU" sz="1800" dirty="0"/>
              <a:t> </a:t>
            </a:r>
            <a:r>
              <a:rPr lang="ru-RU" sz="1800" dirty="0" smtClean="0"/>
              <a:t>1943)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735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vi-VN" dirty="0"/>
              <a:t>Карл </a:t>
            </a:r>
            <a:r>
              <a:rPr lang="vi-VN" dirty="0" smtClean="0"/>
              <a:t>Ландшта́йнер— австрійський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 </a:t>
            </a:r>
            <a:r>
              <a:rPr lang="vi-VN" dirty="0"/>
              <a:t>лікар, імунолог, хімік, інфекціоніст; 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першим </a:t>
            </a:r>
            <a:r>
              <a:rPr lang="vi-VN" dirty="0"/>
              <a:t>відкрив існування сумісності 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різних </a:t>
            </a:r>
            <a:r>
              <a:rPr lang="vi-VN" dirty="0"/>
              <a:t>типів крові за групами, 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резус-фактор </a:t>
            </a:r>
            <a:r>
              <a:rPr lang="vi-VN" dirty="0"/>
              <a:t>крові </a:t>
            </a:r>
            <a:r>
              <a:rPr lang="vi-VN" dirty="0" smtClean="0"/>
              <a:t>1940; 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Нобелівський </a:t>
            </a:r>
            <a:r>
              <a:rPr lang="vi-VN" dirty="0"/>
              <a:t>лауреат в галузі медицини і фізіології </a:t>
            </a:r>
            <a:r>
              <a:rPr lang="vi-VN" dirty="0" smtClean="0"/>
              <a:t>1930. </a:t>
            </a:r>
            <a:r>
              <a:rPr lang="vi-VN" dirty="0"/>
              <a:t>Перший дослідник в царині імуногематології та імунохімії, автор праць по молекулярній та клітинній фізіології реакції організму на розмиті антигени й виникаючі при цьому специфічні та неспецифічні прояви.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2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У 1890 </a:t>
            </a:r>
            <a:r>
              <a:rPr lang="ru-RU" dirty="0" err="1" smtClean="0"/>
              <a:t>році</a:t>
            </a:r>
            <a:r>
              <a:rPr lang="ru-RU" dirty="0" smtClean="0"/>
              <a:t> Е. фон </a:t>
            </a:r>
            <a:r>
              <a:rPr lang="ru-RU" dirty="0" err="1" smtClean="0"/>
              <a:t>Берінг</a:t>
            </a:r>
            <a:r>
              <a:rPr lang="ru-RU" dirty="0" smtClean="0"/>
              <a:t> </a:t>
            </a:r>
            <a:r>
              <a:rPr lang="ru-RU" dirty="0" err="1" smtClean="0"/>
              <a:t>знайшов</a:t>
            </a:r>
            <a:r>
              <a:rPr lang="ru-RU" dirty="0" smtClean="0"/>
              <a:t> в </a:t>
            </a:r>
            <a:r>
              <a:rPr lang="ru-RU" dirty="0" err="1" smtClean="0"/>
              <a:t>людській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антитіла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виробляються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перенесеного</a:t>
            </a:r>
            <a:r>
              <a:rPr lang="ru-RU" dirty="0" smtClean="0"/>
              <a:t> </a:t>
            </a:r>
            <a:r>
              <a:rPr lang="ru-RU" dirty="0" err="1" smtClean="0"/>
              <a:t>інфекційного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щеплення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взаємодіють</a:t>
            </a:r>
            <a:r>
              <a:rPr lang="ru-RU" dirty="0" smtClean="0"/>
              <a:t> з </a:t>
            </a:r>
            <a:r>
              <a:rPr lang="ru-RU" dirty="0" err="1" smtClean="0"/>
              <a:t>мікроорганізмами</a:t>
            </a:r>
            <a:r>
              <a:rPr lang="ru-RU" dirty="0" smtClean="0"/>
              <a:t>, «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» вони </a:t>
            </a:r>
            <a:r>
              <a:rPr lang="ru-RU" dirty="0" err="1" smtClean="0"/>
              <a:t>вироблені</a:t>
            </a:r>
            <a:r>
              <a:rPr lang="ru-RU" dirty="0" smtClean="0"/>
              <a:t>, і </a:t>
            </a:r>
            <a:r>
              <a:rPr lang="ru-RU" dirty="0" err="1" smtClean="0"/>
              <a:t>знешкоджують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через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Ж. </a:t>
            </a:r>
            <a:r>
              <a:rPr lang="ru-RU" dirty="0" err="1" smtClean="0"/>
              <a:t>Борде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аглютинації</a:t>
            </a:r>
            <a:r>
              <a:rPr lang="ru-RU" dirty="0" smtClean="0"/>
              <a:t> - </a:t>
            </a:r>
            <a:r>
              <a:rPr lang="ru-RU" dirty="0" err="1" smtClean="0"/>
              <a:t>склеювання</a:t>
            </a:r>
            <a:r>
              <a:rPr lang="ru-RU" dirty="0" smtClean="0"/>
              <a:t> </a:t>
            </a:r>
            <a:r>
              <a:rPr lang="ru-RU" dirty="0" err="1" smtClean="0"/>
              <a:t>еритроцитів</a:t>
            </a:r>
            <a:r>
              <a:rPr lang="ru-RU" dirty="0" smtClean="0"/>
              <a:t> - при </a:t>
            </a:r>
            <a:r>
              <a:rPr lang="ru-RU" dirty="0" err="1" smtClean="0"/>
              <a:t>переливанні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одного виду </a:t>
            </a:r>
            <a:r>
              <a:rPr lang="ru-RU" dirty="0" err="1" smtClean="0"/>
              <a:t>тварині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виду.</a:t>
            </a:r>
          </a:p>
          <a:p>
            <a:pPr marL="11430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Вивчаючи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антитіл</a:t>
            </a:r>
            <a:r>
              <a:rPr lang="ru-RU" dirty="0" smtClean="0"/>
              <a:t>, </a:t>
            </a:r>
            <a:r>
              <a:rPr lang="ru-RU" dirty="0" err="1" smtClean="0"/>
              <a:t>Ландштейнер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додаванні</a:t>
            </a:r>
            <a:r>
              <a:rPr lang="ru-RU" dirty="0" smtClean="0"/>
              <a:t> </a:t>
            </a:r>
            <a:r>
              <a:rPr lang="ru-RU" dirty="0" err="1" smtClean="0"/>
              <a:t>імунної</a:t>
            </a:r>
            <a:r>
              <a:rPr lang="ru-RU" dirty="0" smtClean="0"/>
              <a:t> </a:t>
            </a:r>
            <a:r>
              <a:rPr lang="ru-RU" dirty="0" err="1" smtClean="0"/>
              <a:t>сировотки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лабораторні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агглютиніровані</a:t>
            </a:r>
            <a:r>
              <a:rPr lang="ru-RU" dirty="0" smtClean="0"/>
              <a:t>. У 1900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робота </a:t>
            </a:r>
            <a:r>
              <a:rPr lang="ru-RU" dirty="0" err="1" smtClean="0"/>
              <a:t>австрійського</a:t>
            </a:r>
            <a:r>
              <a:rPr lang="ru-RU" dirty="0" smtClean="0"/>
              <a:t> </a:t>
            </a:r>
            <a:r>
              <a:rPr lang="ru-RU" dirty="0" err="1" smtClean="0"/>
              <a:t>вченого</a:t>
            </a:r>
            <a:r>
              <a:rPr lang="ru-RU" dirty="0" smtClean="0"/>
              <a:t>, де </a:t>
            </a:r>
            <a:r>
              <a:rPr lang="ru-RU" dirty="0" err="1" smtClean="0"/>
              <a:t>описувалася</a:t>
            </a:r>
            <a:r>
              <a:rPr lang="ru-RU" dirty="0" smtClean="0"/>
              <a:t> </a:t>
            </a:r>
            <a:r>
              <a:rPr lang="ru-RU" dirty="0" err="1" smtClean="0"/>
              <a:t>аглютинація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при </a:t>
            </a:r>
            <a:r>
              <a:rPr lang="ru-RU" dirty="0" err="1" smtClean="0"/>
              <a:t>змішуванні</a:t>
            </a:r>
            <a:r>
              <a:rPr lang="ru-RU" dirty="0" smtClean="0"/>
              <a:t> </a:t>
            </a:r>
            <a:r>
              <a:rPr lang="ru-RU" dirty="0" err="1" smtClean="0"/>
              <a:t>плазми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 </a:t>
            </a:r>
            <a:r>
              <a:rPr lang="ru-RU" dirty="0" err="1" smtClean="0"/>
              <a:t>еритроцитами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категоричний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носить </a:t>
            </a:r>
            <a:r>
              <a:rPr lang="ru-RU" dirty="0" err="1" smtClean="0"/>
              <a:t>фізіологічний</a:t>
            </a:r>
            <a:r>
              <a:rPr lang="ru-RU" dirty="0" smtClean="0"/>
              <a:t> характер.</a:t>
            </a:r>
          </a:p>
          <a:p>
            <a:pPr marL="114300" indent="0">
              <a:buNone/>
            </a:pPr>
            <a:r>
              <a:rPr lang="ru-RU" dirty="0" smtClean="0"/>
              <a:t>   Карл  </a:t>
            </a:r>
            <a:r>
              <a:rPr lang="ru-RU" dirty="0" err="1" smtClean="0"/>
              <a:t>Ландштейнер</a:t>
            </a:r>
            <a:r>
              <a:rPr lang="ru-RU" dirty="0" smtClean="0"/>
              <a:t> став лауреатом </a:t>
            </a:r>
            <a:r>
              <a:rPr lang="ru-RU" dirty="0" err="1"/>
              <a:t>премії</a:t>
            </a:r>
            <a:r>
              <a:rPr lang="ru-RU" dirty="0"/>
              <a:t> Альберта </a:t>
            </a:r>
            <a:r>
              <a:rPr lang="ru-RU" dirty="0" err="1"/>
              <a:t>Ласкера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посмертно.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76672"/>
            <a:ext cx="4602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Аглютинація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41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5874064" cy="1039427"/>
          </a:xfrm>
        </p:spPr>
        <p:txBody>
          <a:bodyPr>
            <a:normAutofit/>
          </a:bodyPr>
          <a:lstStyle/>
          <a:p>
            <a:r>
              <a:rPr lang="ru-RU" sz="2400" dirty="0"/>
              <a:t>Альберт </a:t>
            </a:r>
            <a:r>
              <a:rPr lang="ru-RU" sz="2400" dirty="0" err="1"/>
              <a:t>Ейнштейн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14 </a:t>
            </a:r>
            <a:r>
              <a:rPr lang="ru-RU" sz="2400" dirty="0" err="1"/>
              <a:t>березня</a:t>
            </a:r>
            <a:r>
              <a:rPr lang="ru-RU" sz="2400" dirty="0"/>
              <a:t> 1879р. – 18 </a:t>
            </a:r>
            <a:r>
              <a:rPr lang="ru-RU" sz="2400" dirty="0" err="1"/>
              <a:t>квітня</a:t>
            </a:r>
            <a:r>
              <a:rPr lang="ru-RU" sz="2400" dirty="0"/>
              <a:t> 1955р.)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60109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Один </a:t>
            </a:r>
            <a:r>
              <a:rPr lang="ru-RU" dirty="0"/>
              <a:t>з </a:t>
            </a:r>
            <a:r>
              <a:rPr lang="ru-RU" dirty="0" err="1"/>
              <a:t>найвизначніших</a:t>
            </a:r>
            <a:r>
              <a:rPr lang="ru-RU" dirty="0"/>
              <a:t> </a:t>
            </a:r>
            <a:r>
              <a:rPr lang="ru-RU" dirty="0" err="1"/>
              <a:t>фізиків</a:t>
            </a:r>
            <a:r>
              <a:rPr lang="ru-RU" dirty="0"/>
              <a:t> </a:t>
            </a:r>
            <a:r>
              <a:rPr lang="en-US" dirty="0"/>
              <a:t>XX </a:t>
            </a:r>
            <a:endParaRPr lang="uk-UA" dirty="0" smtClean="0"/>
          </a:p>
          <a:p>
            <a:pPr marL="114300" indent="0">
              <a:buNone/>
            </a:pPr>
            <a:r>
              <a:rPr lang="ru-RU" dirty="0" err="1" smtClean="0"/>
              <a:t>століття</a:t>
            </a:r>
            <a:r>
              <a:rPr lang="ru-RU" dirty="0"/>
              <a:t>. 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1921 </a:t>
            </a:r>
            <a:r>
              <a:rPr lang="ru-RU" dirty="0"/>
              <a:t>року.</a:t>
            </a:r>
          </a:p>
          <a:p>
            <a:pPr marL="114300" indent="0">
              <a:buNone/>
            </a:pPr>
            <a:r>
              <a:rPr lang="ru-RU" dirty="0" smtClean="0"/>
              <a:t>    Альберт </a:t>
            </a:r>
            <a:r>
              <a:rPr lang="ru-RU" dirty="0" err="1"/>
              <a:t>Ейнштейн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smtClean="0"/>
              <a:t>14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/>
              <a:t>березня</a:t>
            </a:r>
            <a:r>
              <a:rPr lang="ru-RU" dirty="0"/>
              <a:t> 1879 року в </a:t>
            </a:r>
            <a:r>
              <a:rPr lang="ru-RU" dirty="0" err="1"/>
              <a:t>німецькому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Ульм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 err="1"/>
              <a:t>єврейскій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. Мешкав у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(</a:t>
            </a:r>
            <a:r>
              <a:rPr lang="ru-RU" dirty="0"/>
              <a:t>з 1893),</a:t>
            </a:r>
            <a:r>
              <a:rPr lang="ru-RU" dirty="0" err="1"/>
              <a:t>Німеччині</a:t>
            </a:r>
            <a:r>
              <a:rPr lang="ru-RU" dirty="0"/>
              <a:t> (з 1914) і США (з 1933). Створив </a:t>
            </a:r>
            <a:r>
              <a:rPr lang="ru-RU" dirty="0" err="1"/>
              <a:t>спеціальну</a:t>
            </a:r>
            <a:r>
              <a:rPr lang="ru-RU" dirty="0"/>
              <a:t> (1905) і </a:t>
            </a:r>
            <a:r>
              <a:rPr lang="ru-RU" dirty="0" err="1"/>
              <a:t>загальну</a:t>
            </a:r>
            <a:r>
              <a:rPr lang="ru-RU" dirty="0"/>
              <a:t> (1907–1916)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; </a:t>
            </a:r>
            <a:r>
              <a:rPr lang="ru-RU" dirty="0" err="1"/>
              <a:t>відкрив</a:t>
            </a:r>
            <a:r>
              <a:rPr lang="ru-RU" dirty="0"/>
              <a:t> закон </a:t>
            </a:r>
            <a:r>
              <a:rPr lang="ru-RU" dirty="0" err="1"/>
              <a:t>взаємозв'язку</a:t>
            </a:r>
            <a:r>
              <a:rPr lang="ru-RU" dirty="0"/>
              <a:t> </a:t>
            </a:r>
            <a:r>
              <a:rPr lang="ru-RU" dirty="0" err="1"/>
              <a:t>масиі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.</a:t>
            </a:r>
          </a:p>
          <a:p>
            <a:pPr marL="114300" indent="0">
              <a:buNone/>
            </a:pPr>
            <a:r>
              <a:rPr lang="ru-RU" dirty="0" smtClean="0"/>
              <a:t>    Автор </a:t>
            </a:r>
            <a:r>
              <a:rPr lang="ru-RU" dirty="0" err="1"/>
              <a:t>основоположних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 з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: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фотона, </a:t>
            </a:r>
            <a:r>
              <a:rPr lang="ru-RU" dirty="0" err="1"/>
              <a:t>встановив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фотоефекту</a:t>
            </a:r>
            <a:r>
              <a:rPr lang="ru-RU" dirty="0"/>
              <a:t>, </a:t>
            </a:r>
            <a:r>
              <a:rPr lang="ru-RU" dirty="0" err="1"/>
              <a:t>основний</a:t>
            </a:r>
            <a:r>
              <a:rPr lang="ru-RU" dirty="0"/>
              <a:t> закон </a:t>
            </a:r>
            <a:r>
              <a:rPr lang="ru-RU" dirty="0" err="1"/>
              <a:t>фотохімії</a:t>
            </a:r>
            <a:r>
              <a:rPr lang="ru-RU" dirty="0"/>
              <a:t> (закон </a:t>
            </a:r>
            <a:r>
              <a:rPr lang="ru-RU" dirty="0" err="1"/>
              <a:t>Ейнштейна</a:t>
            </a:r>
            <a:r>
              <a:rPr lang="ru-RU" dirty="0"/>
              <a:t>), </a:t>
            </a:r>
            <a:r>
              <a:rPr lang="ru-RU" dirty="0" err="1"/>
              <a:t>передбачив</a:t>
            </a:r>
            <a:r>
              <a:rPr lang="ru-RU" dirty="0"/>
              <a:t> (1916) </a:t>
            </a:r>
            <a:r>
              <a:rPr lang="ru-RU" dirty="0" err="1"/>
              <a:t>вимушене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Розвинув</a:t>
            </a:r>
            <a:r>
              <a:rPr lang="ru-RU" dirty="0"/>
              <a:t> </a:t>
            </a:r>
            <a:r>
              <a:rPr lang="ru-RU" dirty="0" err="1"/>
              <a:t>статистичну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броунівського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заклавши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флуктуацій</a:t>
            </a:r>
            <a:r>
              <a:rPr lang="ru-RU" dirty="0"/>
              <a:t>, створив </a:t>
            </a:r>
            <a:r>
              <a:rPr lang="ru-RU" dirty="0" err="1"/>
              <a:t>квантову</a:t>
            </a:r>
            <a:r>
              <a:rPr lang="ru-RU" dirty="0"/>
              <a:t> статистику </a:t>
            </a:r>
            <a:r>
              <a:rPr lang="ru-RU" dirty="0" err="1"/>
              <a:t>Бозе</a:t>
            </a:r>
            <a:r>
              <a:rPr lang="ru-RU" dirty="0"/>
              <a:t>—</a:t>
            </a:r>
            <a:r>
              <a:rPr lang="ru-RU" dirty="0" err="1"/>
              <a:t>Ейнштейна</a:t>
            </a:r>
            <a:r>
              <a:rPr lang="ru-RU" dirty="0"/>
              <a:t>. З 1933 року р. </a:t>
            </a:r>
            <a:r>
              <a:rPr lang="ru-RU" dirty="0" err="1"/>
              <a:t>працював</a:t>
            </a:r>
            <a:r>
              <a:rPr lang="ru-RU" dirty="0"/>
              <a:t> над проблемами </a:t>
            </a:r>
            <a:r>
              <a:rPr lang="ru-RU" dirty="0" err="1"/>
              <a:t>космологіїі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поля.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88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endParaRPr lang="ru-RU" sz="3400" b="1" dirty="0" smtClean="0"/>
          </a:p>
          <a:p>
            <a:pPr marL="114300" indent="0">
              <a:buNone/>
            </a:pPr>
            <a:endParaRPr lang="ru-RU" sz="3400" b="1" dirty="0"/>
          </a:p>
          <a:p>
            <a:pPr marL="114300" indent="0" algn="ctr">
              <a:buNone/>
            </a:pPr>
            <a:r>
              <a:rPr lang="ru-RU" sz="5000" b="1" dirty="0" smtClean="0"/>
              <a:t>«</a:t>
            </a:r>
            <a:r>
              <a:rPr lang="ru-RU" sz="5000" b="1" dirty="0" err="1"/>
              <a:t>Рік</a:t>
            </a:r>
            <a:r>
              <a:rPr lang="ru-RU" sz="5000" b="1" dirty="0"/>
              <a:t> чудес». </a:t>
            </a:r>
            <a:r>
              <a:rPr lang="ru-RU" sz="5000" b="1" dirty="0" err="1"/>
              <a:t>Спеціальна</a:t>
            </a:r>
            <a:r>
              <a:rPr lang="ru-RU" sz="5000" b="1" dirty="0"/>
              <a:t> </a:t>
            </a:r>
            <a:r>
              <a:rPr lang="ru-RU" sz="5000" b="1" dirty="0" err="1"/>
              <a:t>теорія</a:t>
            </a:r>
            <a:r>
              <a:rPr lang="ru-RU" sz="5000" b="1" dirty="0"/>
              <a:t> </a:t>
            </a:r>
            <a:r>
              <a:rPr lang="ru-RU" sz="5000" b="1" dirty="0" err="1"/>
              <a:t>відносності</a:t>
            </a:r>
            <a:endParaRPr lang="ru-RU" sz="5000" b="1" dirty="0"/>
          </a:p>
          <a:p>
            <a:pPr marL="114300" indent="0">
              <a:buNone/>
            </a:pPr>
            <a:r>
              <a:rPr lang="en-US" sz="4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endParaRPr lang="uk-UA" sz="420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marL="114300" indent="0">
              <a:buNone/>
            </a:pPr>
            <a:endParaRPr lang="uk-UA" sz="4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marL="114300" indent="0">
              <a:buNone/>
            </a:pPr>
            <a:endParaRPr lang="uk-UA" sz="420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marL="114300" indent="0">
              <a:buNone/>
            </a:pPr>
            <a:r>
              <a:rPr lang="en-US" sz="4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  </a:t>
            </a:r>
            <a:r>
              <a:rPr lang="ru-RU" sz="4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1904 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року «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Аннали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»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отримали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Альберта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Ейнштейна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низку статей,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присвячених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вивченню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питань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статистичної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механіки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й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молекулярної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Вони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були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опубліковані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1905року,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відкривши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так званий «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Рік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чудес» , коли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чотири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статті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Ейнштейна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зробили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революцію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в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теоретичній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фізиці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поклавши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початок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теорії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відносності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у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якій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замінив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розгляд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частинок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розглядом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подій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і перевернув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уявлення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про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фотоефект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і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броунівський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рух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Фізичне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співтовариство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в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цілому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погоджується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тим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що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три з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цих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робіт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заслуговували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на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Нобелівську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премію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яка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врешті-решт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дісталася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Ейнштейнові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лише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за роботу з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фотоефекту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—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досить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дивний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факт, коли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врахувати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що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вчений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відомий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саме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завдяки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теорії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відносності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Це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можна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пояснити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відсутністю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наочного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експериментального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підтвердження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спеціальної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теорії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відносності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через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що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тогочасне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наукове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товариство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її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сприймало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неоднозначно.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Наприклад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такі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вчені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як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Джосеф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Джон Томпсон та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Гендрік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Антон Лоренц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ще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довго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виступали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критикою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СТВ. Тому для консенсусу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було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визнано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доцільним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нагородити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Ейнштейна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премію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за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пояснення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явища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фотоефекту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наукова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цінність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якого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була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беззаперечною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вже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тоді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На той час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Ейнштейну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не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вдалося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узгодити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положення</a:t>
            </a:r>
            <a:r>
              <a:rPr lang="ru-RU" sz="4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СТВ з квантовою </a:t>
            </a:r>
            <a:r>
              <a:rPr lang="ru-RU" sz="4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механікою</a:t>
            </a:r>
            <a:r>
              <a:rPr lang="ru-RU" sz="4200" dirty="0" smtClean="0"/>
              <a:t>.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02349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/>
              <a:t>відносності</a:t>
            </a:r>
            <a:endParaRPr lang="ru-RU" b="1" dirty="0"/>
          </a:p>
          <a:p>
            <a:pPr marL="114300" indent="0">
              <a:buNone/>
            </a:pPr>
            <a:r>
              <a:rPr lang="en-US" sz="2200" dirty="0" smtClean="0"/>
              <a:t>    </a:t>
            </a:r>
            <a:r>
              <a:rPr lang="ru-RU" sz="22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Опублікована</a:t>
            </a:r>
            <a:r>
              <a:rPr lang="ru-RU" sz="2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 1915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році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загальна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теорія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відносності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розширила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область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застосування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постулатів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спеціальної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теорії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відносності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неінерційні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системи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відліку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включивши в себе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також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теорію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гравітації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Загальна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теорія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відносності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ґрунтується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принципі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еквівалентності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й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розглядає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викривлення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просторі-часі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Теорія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відкрила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шлях до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побудови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теорії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Всесвіту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—</a:t>
            </a:r>
            <a:r>
              <a:rPr lang="ru-RU" sz="2200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космології</a:t>
            </a:r>
            <a:r>
              <a:rPr lang="ru-RU" sz="2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</a:t>
            </a:r>
          </a:p>
          <a:p>
            <a:pPr marL="114300" indent="0">
              <a:buNone/>
            </a:pPr>
            <a:r>
              <a:rPr lang="ru-RU" b="1" dirty="0" err="1"/>
              <a:t>Нобелівська</a:t>
            </a:r>
            <a:r>
              <a:rPr lang="ru-RU" b="1" dirty="0"/>
              <a:t> </a:t>
            </a:r>
            <a:r>
              <a:rPr lang="ru-RU" b="1" dirty="0" err="1"/>
              <a:t>премія</a:t>
            </a:r>
            <a:endParaRPr lang="ru-RU" b="1" dirty="0"/>
          </a:p>
          <a:p>
            <a:pPr marL="114300" indent="0">
              <a:buNone/>
            </a:pPr>
            <a:r>
              <a:rPr lang="en-US" sz="2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   </a:t>
            </a:r>
            <a:r>
              <a:rPr lang="ru-RU" sz="2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У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архівах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Нобелівського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комітету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збереглося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близько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60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номінацій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у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зв'язку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формулюванням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теорії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відносності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проте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премія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була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присуджена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лише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в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результаті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номінації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шведського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Карла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Вільгельма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Озеєна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у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зв'язку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поясненням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фотоелектричного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ефекту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Озеєн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особливо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підкреслював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що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цього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разу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він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номінує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не у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зв'язку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теорією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яка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представлялася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спірною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членам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Нобелівського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комітету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а у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зв'язку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поясненням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природного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явища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поза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сумнівом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спостережуваного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в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експерименті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В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результаті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цієї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номінації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Ейнштейн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отримав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премію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за 1921 р.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заднім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числом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одночасно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Нільсом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Бором </a:t>
            </a:r>
            <a:r>
              <a:rPr lang="ru-RU" sz="2200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восени</a:t>
            </a:r>
            <a:r>
              <a:rPr lang="ru-RU" sz="2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1922 р.</a:t>
            </a:r>
          </a:p>
          <a:p>
            <a:pPr marL="114300" indent="0">
              <a:buNone/>
            </a:pPr>
            <a:endParaRPr lang="ru-RU" sz="22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58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5442016" cy="11484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/>
              <a:t>Енріко</a:t>
            </a:r>
            <a:r>
              <a:rPr lang="ru-RU" sz="2000" b="1" dirty="0"/>
              <a:t> </a:t>
            </a:r>
            <a:r>
              <a:rPr lang="ru-RU" sz="2000" b="1" dirty="0" err="1" smtClean="0"/>
              <a:t>Фермі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1600" dirty="0" smtClean="0"/>
              <a:t>(</a:t>
            </a:r>
            <a:r>
              <a:rPr lang="ru-RU" sz="1600" dirty="0"/>
              <a:t>29 </a:t>
            </a:r>
            <a:r>
              <a:rPr lang="ru-RU" sz="1600" dirty="0" err="1"/>
              <a:t>вересня</a:t>
            </a:r>
            <a:r>
              <a:rPr lang="ru-RU" sz="1600" dirty="0"/>
              <a:t> 1901р. – 28 листопада 1954р.)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36648"/>
            <a:ext cx="8647740" cy="4932712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  </a:t>
            </a:r>
            <a:r>
              <a:rPr lang="ru-RU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Італійський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відомий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своїми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роботами </a:t>
            </a:r>
            <a:endParaRPr lang="en-US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marL="114300" indent="0">
              <a:buNone/>
            </a:pP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області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ядерної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квантової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і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статистичної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endParaRPr lang="en-US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marL="114300" indent="0">
              <a:buNone/>
            </a:pPr>
            <a:r>
              <a:rPr lang="ru-RU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фізики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був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мабуть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останнім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фізиком</a:t>
            </a:r>
            <a:endParaRPr lang="en-US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marL="114300" indent="0">
              <a:buNone/>
            </a:pP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із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великим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внеском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як в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експериментальну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</a:t>
            </a:r>
            <a:endParaRPr lang="en-US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marL="114300" indent="0">
              <a:buNone/>
            </a:pP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так і в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теоретичну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фізику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</a:t>
            </a:r>
          </a:p>
          <a:p>
            <a:pPr marL="114300" indent="0">
              <a:buNone/>
            </a:pP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  </a:t>
            </a:r>
            <a:r>
              <a:rPr lang="ru-RU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Серед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його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досягнень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-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відкриття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ядерних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реакцій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що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відбуваються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при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бомбардуванні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речовини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нейтронами, в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результаті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яких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народжуються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нові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радіоактивні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елементи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</a:t>
            </a:r>
          </a:p>
          <a:p>
            <a:pPr marL="114300" indent="0">
              <a:buNone/>
            </a:pP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  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До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його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теоретичних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робіт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відносяться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вивчення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слабкої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взаємодії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одної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фундаментальних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взаємодій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, і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роботи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квантової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статистикиферміонів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(разом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із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Полем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Діраком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).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Він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запропонував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концепцію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енергії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</a:t>
            </a:r>
          </a:p>
          <a:p>
            <a:pPr marL="114300" indent="0">
              <a:buNone/>
            </a:pP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  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Лауреат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Нобелівської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премії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фізики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1938.</a:t>
            </a: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Отримавши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Нобелівську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премію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з дружиною й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дітьми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емігрував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до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Сполучених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Штатів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Причиною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еміграції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була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політика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фашистського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уряду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Італії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щодо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євреїв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 Дружина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сповідувала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іудейську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віру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.</a:t>
            </a:r>
          </a:p>
          <a:p>
            <a:pPr marL="114300" indent="0">
              <a:buNone/>
            </a:pP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був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провідним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учасником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Манхеттенського</a:t>
            </a:r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проекту.</a:t>
            </a:r>
          </a:p>
          <a:p>
            <a:pPr marL="114300" indent="0">
              <a:buNone/>
            </a:pPr>
            <a:endParaRPr lang="ru-RU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60648"/>
            <a:ext cx="24482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02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80720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buNone/>
            </a:pPr>
            <a:endParaRPr lang="ru-RU" sz="2900" b="1" dirty="0" smtClean="0"/>
          </a:p>
          <a:p>
            <a:pPr marL="114300" indent="0" algn="ctr">
              <a:buNone/>
            </a:pPr>
            <a:endParaRPr lang="ru-RU" sz="2900" b="1" dirty="0"/>
          </a:p>
          <a:p>
            <a:pPr marL="114300" indent="0" algn="ctr">
              <a:buNone/>
            </a:pPr>
            <a:r>
              <a:rPr lang="ru-RU" sz="3800" b="1" dirty="0" err="1" smtClean="0"/>
              <a:t>Професура</a:t>
            </a:r>
            <a:r>
              <a:rPr lang="ru-RU" sz="3800" b="1" dirty="0" smtClean="0"/>
              <a:t> </a:t>
            </a:r>
            <a:r>
              <a:rPr lang="ru-RU" sz="3800" b="1" dirty="0"/>
              <a:t>в </a:t>
            </a:r>
            <a:r>
              <a:rPr lang="ru-RU" sz="3800" b="1" dirty="0" err="1" smtClean="0"/>
              <a:t>Римі</a:t>
            </a:r>
            <a:r>
              <a:rPr lang="en-US" sz="3800" b="1" dirty="0" smtClean="0"/>
              <a:t> </a:t>
            </a:r>
          </a:p>
          <a:p>
            <a:pPr marL="114300" indent="0">
              <a:spcBef>
                <a:spcPts val="1200"/>
              </a:spcBef>
              <a:buNone/>
            </a:pPr>
            <a:endParaRPr lang="uk-UA" sz="2900" b="1" dirty="0" smtClean="0"/>
          </a:p>
          <a:p>
            <a:pPr marL="114300" indent="0">
              <a:spcBef>
                <a:spcPts val="1200"/>
              </a:spcBef>
              <a:buNone/>
            </a:pPr>
            <a:r>
              <a:rPr lang="en-US" sz="2900" b="1" dirty="0" smtClean="0"/>
              <a:t> </a:t>
            </a:r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віці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24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років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отримав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професуру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Римському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університеті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перемігши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конкурсі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який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проводив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професор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Орсо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Маріо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Корбіно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директор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Інституту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фізики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Корбіно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допоміг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набрати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людей 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свій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відділ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Туди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потрапили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Едоардо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Амальді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Бруно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Понтекорво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Франко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Расетті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та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Еміліо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Сегре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З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групою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яку прозвали «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хлопці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Панісперна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»,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працював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теоретик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Етторе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Майорана.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Група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почала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працювати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над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своїми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відомими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експериментами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але в 1933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Расетті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виїхав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із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Італії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Північну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Америку,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Понтекорво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поїхав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Францію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Сегре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перейшов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викладати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Палермо.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залишався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Римі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до 1938.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    </a:t>
            </a:r>
            <a:r>
              <a:rPr lang="ru-RU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Римська</a:t>
            </a:r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група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зробила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значний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внесок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експериментальну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й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теоретичну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фізику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Зокрама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вона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працювала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над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вивченням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бета-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розпаду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для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пояснення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якого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Вольфганг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Пауліпостулював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у 1930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існування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нейтрино.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Група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відкрила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повільні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нейтрони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що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було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важливим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для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майбутньої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побудови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ядерних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реакторів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Бомбардуючи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повільними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нейтронами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ядрахімічних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елементів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група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близько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підійшла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до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відкриття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поділу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ядра.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Однак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поділ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ядра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тоді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вважався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дуже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малоймовірним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і,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хоча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хімік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Іда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Ноддак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критикувала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вказуючи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що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серед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продуктів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ядерних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реакцій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повинні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бути й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легші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хімічні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елементи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відкинув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це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припущення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основі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своїх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теоретичних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розрахунків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   </a:t>
            </a:r>
            <a:r>
              <a:rPr lang="ru-RU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відомий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простотою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своїх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розв'язків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Він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починав з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найпростіших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оцінок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і детально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вивчав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проблему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тільки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тоді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коли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вважав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що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вона того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варта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ньому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поєднувалися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теоретик і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експериментатор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Він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великий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вплив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багатьох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фізиків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що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працювали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 ним,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зокрема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 Ганса Бете.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Ще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дитинства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ретельно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записував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розв'язані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задачі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записник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і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пізніше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часто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використовував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готові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розв'язки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для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нових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проблем.</a:t>
            </a:r>
          </a:p>
          <a:p>
            <a:pPr marL="114300" indent="0">
              <a:spcBef>
                <a:spcPts val="1200"/>
              </a:spcBef>
              <a:buNone/>
            </a:pP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098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264696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endParaRPr lang="ru-RU" sz="3100" b="1" dirty="0" smtClean="0"/>
          </a:p>
          <a:p>
            <a:pPr marL="114300" indent="0" algn="ctr">
              <a:buNone/>
            </a:pPr>
            <a:r>
              <a:rPr lang="ru-RU" sz="3100" b="1" dirty="0" err="1" smtClean="0"/>
              <a:t>Мангеттенський</a:t>
            </a:r>
            <a:r>
              <a:rPr lang="ru-RU" sz="3100" b="1" dirty="0" smtClean="0"/>
              <a:t> проект</a:t>
            </a:r>
            <a:endParaRPr lang="uk-UA" sz="3100" b="1" dirty="0"/>
          </a:p>
          <a:p>
            <a:pPr marL="114300" indent="0">
              <a:buNone/>
            </a:pPr>
            <a:endParaRPr lang="uk-UA" b="1" dirty="0" smtClean="0"/>
          </a:p>
          <a:p>
            <a:pPr marL="114300" indent="0">
              <a:buNone/>
            </a:pPr>
            <a:endParaRPr lang="ru-RU" b="1" dirty="0"/>
          </a:p>
          <a:p>
            <a:pPr marL="114300" indent="0">
              <a:spcBef>
                <a:spcPts val="1200"/>
              </a:spcBef>
              <a:buNone/>
            </a:pPr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     </a:t>
            </a:r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У 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1938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отримав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Нобелівську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премію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за «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демонстрацію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існування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нових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радіоактивних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елементів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утворених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при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опроміненні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нейтронами, і за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пов'язані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відкриття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ядерних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реацій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викликані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повільними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нейтронами».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Отримавши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премію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Стокгольмі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він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 дружиною Лаурою та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дітьми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емігрував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у Нью-Йорк. В основному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таке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рішення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було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зумовлене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«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Расовим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маніфестом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»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фашистського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режиму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Беніто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Муссоліні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який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роки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пішов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зближення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німецьким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нацизмом.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Новий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закон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загрожував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Лаурі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яка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була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єврейкою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Крім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того за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новим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законом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втратила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роботу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більша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частина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асистентів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Незабаром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після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прибуття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 Нью-Йорк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Фермі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розпочав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роботу 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Колумбійському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університеті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    </a:t>
            </a:r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грудні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1938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німецькі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хіміки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Отто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Ган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та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Фріц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Штрассманн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послали в </a:t>
            </a:r>
            <a:r>
              <a:rPr lang="en-US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Naturwissenschaften</a:t>
            </a:r>
            <a:r>
              <a:rPr lang="en-US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рукопис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у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якому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повідомляли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про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детектуваннябарію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після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бомбардування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урану нейтронами.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Водночас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вони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повідомили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про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свої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результати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Лізу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Майтнер.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Ліза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своїм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племінником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Отто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Фрішем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правильно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інтерпретували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ці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результати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, як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наслідок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розпаду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ядра[3]. За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порадою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Георга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Плачека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Фріш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повторив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ці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дослідження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й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підтвердив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їхні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результати</a:t>
            </a: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.</a:t>
            </a:r>
          </a:p>
          <a:p>
            <a:pPr marL="114300" indent="0">
              <a:spcBef>
                <a:spcPts val="1200"/>
              </a:spcBef>
              <a:buNone/>
            </a:pPr>
            <a:endParaRPr lang="ru-RU" dirty="0"/>
          </a:p>
          <a:p>
            <a:pPr marL="114300" indent="0">
              <a:spcBef>
                <a:spcPts val="120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0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err="1"/>
              <a:t>Е</a:t>
            </a:r>
            <a:r>
              <a:rPr lang="ru-RU" sz="2400" b="1" dirty="0" err="1" smtClean="0"/>
              <a:t>рнест</a:t>
            </a:r>
            <a:r>
              <a:rPr lang="ru-RU" sz="2400" b="1" dirty="0" smtClean="0"/>
              <a:t> 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Резерфорд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 </a:t>
            </a:r>
            <a:r>
              <a:rPr lang="ru-RU" sz="2000" b="1" dirty="0" smtClean="0"/>
              <a:t>(30 </a:t>
            </a:r>
            <a:r>
              <a:rPr lang="ru-RU" sz="2000" b="1" dirty="0"/>
              <a:t>августа 1871-19 октября </a:t>
            </a:r>
            <a:r>
              <a:rPr lang="ru-RU" sz="2000" b="1" dirty="0" smtClean="0"/>
              <a:t>1937)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1468"/>
            <a:ext cx="2160240" cy="243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98876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b="1" dirty="0" smtClean="0"/>
              <a:t>   </a:t>
            </a:r>
            <a:r>
              <a:rPr lang="ru-RU" sz="1600" b="1" dirty="0" err="1" smtClean="0"/>
              <a:t>Ернест</a:t>
            </a:r>
            <a:r>
              <a:rPr lang="ru-RU" sz="1600" b="1" dirty="0" smtClean="0"/>
              <a:t> </a:t>
            </a:r>
            <a:r>
              <a:rPr lang="ru-RU" sz="1600" b="1" dirty="0"/>
              <a:t>Резерфорд</a:t>
            </a:r>
            <a:r>
              <a:rPr lang="ru-RU" sz="1600" dirty="0"/>
              <a:t>-</a:t>
            </a:r>
            <a:r>
              <a:rPr lang="ru-RU" sz="1600" dirty="0" err="1"/>
              <a:t>британський</a:t>
            </a:r>
            <a:r>
              <a:rPr lang="ru-RU" sz="1600" dirty="0"/>
              <a:t> </a:t>
            </a:r>
            <a:r>
              <a:rPr lang="ru-RU" sz="1600" dirty="0" err="1"/>
              <a:t>фізик</a:t>
            </a:r>
            <a:r>
              <a:rPr lang="ru-RU" sz="1600" dirty="0"/>
              <a:t>, лауреат </a:t>
            </a:r>
            <a:r>
              <a:rPr lang="ru-RU" sz="1600" dirty="0" smtClean="0"/>
              <a:t> </a:t>
            </a:r>
          </a:p>
          <a:p>
            <a:pPr marL="114300" indent="0">
              <a:buNone/>
            </a:pPr>
            <a:r>
              <a:rPr lang="ru-RU" sz="1600" dirty="0" err="1" smtClean="0"/>
              <a:t>Нобелівської</a:t>
            </a:r>
            <a:r>
              <a:rPr lang="ru-RU" sz="1600" dirty="0" smtClean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з </a:t>
            </a:r>
            <a:r>
              <a:rPr lang="ru-RU" sz="1600" dirty="0" err="1"/>
              <a:t>хімії</a:t>
            </a:r>
            <a:r>
              <a:rPr lang="ru-RU" sz="1600" dirty="0"/>
              <a:t> (1908).</a:t>
            </a:r>
            <a:r>
              <a:rPr lang="ru-RU" sz="1600" dirty="0" err="1"/>
              <a:t>Одне</a:t>
            </a:r>
            <a:r>
              <a:rPr lang="ru-RU" sz="1600" dirty="0"/>
              <a:t> з перших </a:t>
            </a:r>
            <a:r>
              <a:rPr lang="ru-RU" sz="1600" dirty="0" err="1"/>
              <a:t>відкриттів</a:t>
            </a:r>
            <a:r>
              <a:rPr lang="ru-RU" sz="1600" dirty="0"/>
              <a:t> </a:t>
            </a:r>
            <a:endParaRPr lang="ru-RU" sz="1600" dirty="0" smtClean="0"/>
          </a:p>
          <a:p>
            <a:pPr marL="114300" indent="0">
              <a:buNone/>
            </a:pPr>
            <a:r>
              <a:rPr lang="ru-RU" sz="1600" dirty="0" smtClean="0"/>
              <a:t>Резерфорда </a:t>
            </a:r>
            <a:r>
              <a:rPr lang="ru-RU" sz="1600" dirty="0" err="1"/>
              <a:t>полягало</a:t>
            </a:r>
            <a:r>
              <a:rPr lang="ru-RU" sz="1600" dirty="0"/>
              <a:t> в тому,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радіоактивне</a:t>
            </a:r>
            <a:r>
              <a:rPr lang="ru-RU" sz="1600" dirty="0"/>
              <a:t> </a:t>
            </a:r>
            <a:endParaRPr lang="ru-RU" sz="1600" dirty="0" smtClean="0"/>
          </a:p>
          <a:p>
            <a:pPr marL="114300" indent="0">
              <a:buNone/>
            </a:pPr>
            <a:r>
              <a:rPr lang="ru-RU" sz="1600" dirty="0" err="1" smtClean="0"/>
              <a:t>випромінювання</a:t>
            </a:r>
            <a:r>
              <a:rPr lang="ru-RU" sz="1600" dirty="0" smtClean="0"/>
              <a:t> </a:t>
            </a:r>
            <a:r>
              <a:rPr lang="ru-RU" sz="1600" dirty="0"/>
              <a:t>урану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компонентів</a:t>
            </a:r>
            <a:r>
              <a:rPr lang="ru-RU" sz="1600" dirty="0"/>
              <a:t>, </a:t>
            </a:r>
            <a:endParaRPr lang="ru-RU" sz="1600" dirty="0" smtClean="0"/>
          </a:p>
          <a:p>
            <a:pPr marL="114300" indent="0">
              <a:buNone/>
            </a:pP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/>
              <a:t>науковець</a:t>
            </a:r>
            <a:r>
              <a:rPr lang="ru-RU" sz="1600" dirty="0"/>
              <a:t> назвав альфа- і бета-</a:t>
            </a:r>
            <a:r>
              <a:rPr lang="ru-RU" sz="1600" dirty="0" err="1"/>
              <a:t>променями</a:t>
            </a:r>
            <a:r>
              <a:rPr lang="ru-RU" sz="1600" dirty="0"/>
              <a:t>.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продемонстрував</a:t>
            </a:r>
            <a:r>
              <a:rPr lang="ru-RU" sz="1600" dirty="0"/>
              <a:t> природу кожного </a:t>
            </a:r>
            <a:r>
              <a:rPr lang="ru-RU" sz="1600" dirty="0" smtClean="0"/>
              <a:t>компоненту </a:t>
            </a:r>
            <a:r>
              <a:rPr lang="ru-RU" sz="1600" dirty="0"/>
              <a:t>і показав,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існує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й </a:t>
            </a:r>
            <a:r>
              <a:rPr lang="ru-RU" sz="1600" dirty="0" err="1"/>
              <a:t>третя</a:t>
            </a:r>
            <a:r>
              <a:rPr lang="ru-RU" sz="1600" dirty="0"/>
              <a:t> </a:t>
            </a:r>
            <a:r>
              <a:rPr lang="ru-RU" sz="1600" dirty="0" err="1"/>
              <a:t>складова</a:t>
            </a:r>
            <a:r>
              <a:rPr lang="ru-RU" sz="1600" dirty="0"/>
              <a:t>, яку назвав гамма-</a:t>
            </a:r>
            <a:r>
              <a:rPr lang="ru-RU" sz="1600" dirty="0" err="1"/>
              <a:t>променями.Важлива</a:t>
            </a:r>
            <a:r>
              <a:rPr lang="ru-RU" sz="1600" dirty="0"/>
              <a:t> характеристика </a:t>
            </a:r>
            <a:r>
              <a:rPr lang="ru-RU" sz="1600" dirty="0" err="1"/>
              <a:t>радіоактивності</a:t>
            </a:r>
            <a:r>
              <a:rPr lang="ru-RU" sz="1600" dirty="0"/>
              <a:t> — </a:t>
            </a:r>
            <a:r>
              <a:rPr lang="ru-RU" sz="1600" dirty="0" err="1"/>
              <a:t>пов'язана</a:t>
            </a:r>
            <a:r>
              <a:rPr lang="ru-RU" sz="1600" dirty="0"/>
              <a:t> з нею </a:t>
            </a:r>
            <a:r>
              <a:rPr lang="ru-RU" sz="1600" dirty="0" err="1"/>
              <a:t>енергія</a:t>
            </a:r>
            <a:r>
              <a:rPr lang="ru-RU" sz="1600" dirty="0"/>
              <a:t>. Беккерель, </a:t>
            </a:r>
            <a:r>
              <a:rPr lang="ru-RU" sz="1600" dirty="0" err="1"/>
              <a:t>подружжя</a:t>
            </a:r>
            <a:r>
              <a:rPr lang="ru-RU" sz="1600" dirty="0"/>
              <a:t> </a:t>
            </a:r>
            <a:r>
              <a:rPr lang="ru-RU" sz="1600" dirty="0" err="1"/>
              <a:t>Кюрі</a:t>
            </a:r>
            <a:r>
              <a:rPr lang="ru-RU" sz="1600" dirty="0"/>
              <a:t> і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учених</a:t>
            </a:r>
            <a:r>
              <a:rPr lang="ru-RU" sz="1600" dirty="0"/>
              <a:t> уважали </a:t>
            </a:r>
            <a:r>
              <a:rPr lang="ru-RU" sz="1600" dirty="0" err="1"/>
              <a:t>енергію</a:t>
            </a:r>
            <a:r>
              <a:rPr lang="ru-RU" sz="1600" dirty="0"/>
              <a:t> </a:t>
            </a:r>
            <a:r>
              <a:rPr lang="ru-RU" sz="1600" dirty="0" err="1"/>
              <a:t>зовнішнім</a:t>
            </a:r>
            <a:r>
              <a:rPr lang="ru-RU" sz="1600" dirty="0"/>
              <a:t> </a:t>
            </a:r>
            <a:r>
              <a:rPr lang="ru-RU" sz="1600" dirty="0" err="1"/>
              <a:t>джерелом</a:t>
            </a:r>
            <a:r>
              <a:rPr lang="ru-RU" sz="1600" dirty="0"/>
              <a:t>. Але Резерфорд </a:t>
            </a:r>
            <a:r>
              <a:rPr lang="ru-RU" sz="1600" dirty="0" err="1"/>
              <a:t>довів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дана </a:t>
            </a:r>
            <a:r>
              <a:rPr lang="ru-RU" sz="1600" dirty="0" err="1"/>
              <a:t>енергія</a:t>
            </a:r>
            <a:r>
              <a:rPr lang="ru-RU" sz="1600" dirty="0"/>
              <a:t> — яка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більша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та,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звільняється</a:t>
            </a:r>
            <a:r>
              <a:rPr lang="ru-RU" sz="1600" dirty="0"/>
              <a:t> при </a:t>
            </a:r>
            <a:r>
              <a:rPr lang="ru-RU" sz="1600" dirty="0" err="1"/>
              <a:t>хімічних</a:t>
            </a:r>
            <a:r>
              <a:rPr lang="ru-RU" sz="1600" dirty="0"/>
              <a:t> </a:t>
            </a:r>
            <a:r>
              <a:rPr lang="ru-RU" sz="1600" dirty="0" err="1"/>
              <a:t>реакціях</a:t>
            </a:r>
            <a:r>
              <a:rPr lang="ru-RU" sz="1600" dirty="0"/>
              <a:t>, — </a:t>
            </a:r>
            <a:r>
              <a:rPr lang="ru-RU" sz="1600" dirty="0" err="1"/>
              <a:t>виходить</a:t>
            </a:r>
            <a:r>
              <a:rPr lang="ru-RU" sz="1600" dirty="0"/>
              <a:t> </a:t>
            </a:r>
            <a:r>
              <a:rPr lang="ru-RU" sz="1600" dirty="0" err="1"/>
              <a:t>зсередини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атомів</a:t>
            </a:r>
            <a:r>
              <a:rPr lang="ru-RU" sz="1600" dirty="0"/>
              <a:t> урану.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поклав</a:t>
            </a:r>
            <a:r>
              <a:rPr lang="ru-RU" sz="1600" dirty="0"/>
              <a:t> початок </a:t>
            </a:r>
            <a:r>
              <a:rPr lang="ru-RU" sz="1600" dirty="0" err="1"/>
              <a:t>важливої</a:t>
            </a:r>
            <a:r>
              <a:rPr lang="ru-RU" sz="1600" dirty="0"/>
              <a:t> </a:t>
            </a:r>
            <a:r>
              <a:rPr lang="ru-RU" sz="1600" dirty="0" err="1"/>
              <a:t>концепції</a:t>
            </a:r>
            <a:r>
              <a:rPr lang="ru-RU" sz="1600" dirty="0"/>
              <a:t> </a:t>
            </a:r>
            <a:r>
              <a:rPr lang="ru-RU" sz="1600" dirty="0" err="1"/>
              <a:t>атомної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 smtClean="0"/>
              <a:t>. Резерфорд  </a:t>
            </a:r>
            <a:r>
              <a:rPr lang="ru-RU" sz="1600" dirty="0" err="1"/>
              <a:t>зміг</a:t>
            </a:r>
            <a:r>
              <a:rPr lang="ru-RU" sz="1600" dirty="0"/>
              <a:t> </a:t>
            </a:r>
            <a:r>
              <a:rPr lang="ru-RU" sz="1600" dirty="0" err="1"/>
              <a:t>показати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випроміннювання</a:t>
            </a:r>
            <a:r>
              <a:rPr lang="ru-RU" sz="1600" dirty="0"/>
              <a:t> альфа- </a:t>
            </a:r>
            <a:r>
              <a:rPr lang="ru-RU" sz="1600" dirty="0" err="1"/>
              <a:t>або</a:t>
            </a:r>
            <a:r>
              <a:rPr lang="ru-RU" sz="1600" dirty="0"/>
              <a:t> бета-</a:t>
            </a:r>
            <a:r>
              <a:rPr lang="ru-RU" sz="1600" dirty="0" err="1"/>
              <a:t>променів</a:t>
            </a:r>
            <a:r>
              <a:rPr lang="ru-RU" sz="1600" dirty="0"/>
              <a:t>, атом </a:t>
            </a:r>
            <a:r>
              <a:rPr lang="ru-RU" sz="1600" dirty="0" err="1"/>
              <a:t>перетворюється</a:t>
            </a:r>
            <a:r>
              <a:rPr lang="ru-RU" sz="1600" dirty="0"/>
              <a:t> на атом </a:t>
            </a:r>
            <a:r>
              <a:rPr lang="ru-RU" sz="1600" dirty="0" err="1"/>
              <a:t>іншого</a:t>
            </a:r>
            <a:r>
              <a:rPr lang="ru-RU" sz="1600" dirty="0"/>
              <a:t> </a:t>
            </a:r>
            <a:r>
              <a:rPr lang="ru-RU" sz="1600" dirty="0" err="1"/>
              <a:t>хімічного</a:t>
            </a:r>
            <a:r>
              <a:rPr lang="ru-RU" sz="1600" dirty="0"/>
              <a:t> </a:t>
            </a:r>
            <a:r>
              <a:rPr lang="ru-RU" sz="1600" dirty="0" err="1"/>
              <a:t>елементу</a:t>
            </a:r>
            <a:r>
              <a:rPr lang="ru-RU" sz="1600" dirty="0"/>
              <a:t>. </a:t>
            </a:r>
            <a:r>
              <a:rPr lang="ru-RU" sz="1600" dirty="0" err="1"/>
              <a:t>Спочатку</a:t>
            </a:r>
            <a:r>
              <a:rPr lang="ru-RU" sz="1600" dirty="0"/>
              <a:t> </a:t>
            </a:r>
            <a:r>
              <a:rPr lang="ru-RU" sz="1600" dirty="0" err="1"/>
              <a:t>хіміки</a:t>
            </a:r>
            <a:r>
              <a:rPr lang="ru-RU" sz="1600" dirty="0"/>
              <a:t> не могли в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повірити</a:t>
            </a:r>
            <a:r>
              <a:rPr lang="ru-RU" sz="1600" dirty="0"/>
              <a:t>. </a:t>
            </a:r>
            <a:r>
              <a:rPr lang="ru-RU" sz="1600" dirty="0" err="1"/>
              <a:t>Проте</a:t>
            </a:r>
            <a:r>
              <a:rPr lang="ru-RU" sz="1600" dirty="0"/>
              <a:t> Резерфорд і </a:t>
            </a:r>
            <a:r>
              <a:rPr lang="ru-RU" sz="1600" dirty="0" err="1"/>
              <a:t>Содді</a:t>
            </a:r>
            <a:r>
              <a:rPr lang="ru-RU" sz="1600" dirty="0"/>
              <a:t> провели </a:t>
            </a:r>
            <a:r>
              <a:rPr lang="ru-RU" sz="1600" dirty="0" err="1"/>
              <a:t>цілу</a:t>
            </a:r>
            <a:r>
              <a:rPr lang="ru-RU" sz="1600" dirty="0"/>
              <a:t> </a:t>
            </a:r>
            <a:r>
              <a:rPr lang="ru-RU" sz="1600" dirty="0" err="1"/>
              <a:t>серію</a:t>
            </a:r>
            <a:r>
              <a:rPr lang="ru-RU" sz="1600" dirty="0"/>
              <a:t> </a:t>
            </a:r>
            <a:r>
              <a:rPr lang="ru-RU" sz="1600" dirty="0" err="1"/>
              <a:t>експериментів</a:t>
            </a:r>
            <a:r>
              <a:rPr lang="ru-RU" sz="1600" dirty="0"/>
              <a:t> з </a:t>
            </a:r>
            <a:r>
              <a:rPr lang="ru-RU" sz="1600" dirty="0" err="1"/>
              <a:t>радіоактивним</a:t>
            </a:r>
            <a:r>
              <a:rPr lang="ru-RU" sz="1600" dirty="0"/>
              <a:t> </a:t>
            </a:r>
            <a:r>
              <a:rPr lang="ru-RU" sz="1600" dirty="0" err="1"/>
              <a:t>розпадом</a:t>
            </a:r>
            <a:r>
              <a:rPr lang="ru-RU" sz="1600" dirty="0"/>
              <a:t> і </a:t>
            </a:r>
            <a:r>
              <a:rPr lang="ru-RU" sz="1600" dirty="0" err="1"/>
              <a:t>трансформували</a:t>
            </a:r>
            <a:r>
              <a:rPr lang="ru-RU" sz="1600" dirty="0"/>
              <a:t> уран у </a:t>
            </a:r>
            <a:r>
              <a:rPr lang="ru-RU" sz="1600" dirty="0" err="1"/>
              <a:t>свинець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 Резерфорд </a:t>
            </a:r>
            <a:r>
              <a:rPr lang="ru-RU" sz="1600" dirty="0" err="1"/>
              <a:t>виміряв</a:t>
            </a:r>
            <a:r>
              <a:rPr lang="ru-RU" sz="1600" dirty="0"/>
              <a:t> </a:t>
            </a:r>
            <a:r>
              <a:rPr lang="ru-RU" sz="1600" dirty="0" err="1"/>
              <a:t>швидкість</a:t>
            </a:r>
            <a:r>
              <a:rPr lang="ru-RU" sz="1600" dirty="0"/>
              <a:t> </a:t>
            </a:r>
            <a:r>
              <a:rPr lang="ru-RU" sz="1600" dirty="0" err="1"/>
              <a:t>розпаду</a:t>
            </a:r>
            <a:r>
              <a:rPr lang="ru-RU" sz="1600" dirty="0"/>
              <a:t> і </a:t>
            </a:r>
            <a:r>
              <a:rPr lang="ru-RU" sz="1600" dirty="0" err="1"/>
              <a:t>сформулював</a:t>
            </a:r>
            <a:r>
              <a:rPr lang="ru-RU" sz="1600" dirty="0"/>
              <a:t> </a:t>
            </a:r>
            <a:r>
              <a:rPr lang="ru-RU" sz="1600" dirty="0" err="1"/>
              <a:t>важливу</a:t>
            </a:r>
            <a:r>
              <a:rPr lang="ru-RU" sz="1600" dirty="0"/>
              <a:t> </a:t>
            </a:r>
            <a:r>
              <a:rPr lang="ru-RU" sz="1600" dirty="0" err="1"/>
              <a:t>концепцію</a:t>
            </a:r>
            <a:r>
              <a:rPr lang="ru-RU" sz="1600" dirty="0"/>
              <a:t> «</a:t>
            </a:r>
            <a:r>
              <a:rPr lang="ru-RU" sz="1600" dirty="0" err="1"/>
              <a:t>напіврозпаду</a:t>
            </a:r>
            <a:r>
              <a:rPr lang="ru-RU" sz="1600" dirty="0"/>
              <a:t>».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незабаром</a:t>
            </a:r>
            <a:r>
              <a:rPr lang="ru-RU" sz="1600" dirty="0"/>
              <a:t> привело до </a:t>
            </a:r>
            <a:r>
              <a:rPr lang="ru-RU" sz="1600" dirty="0" err="1"/>
              <a:t>техніки</a:t>
            </a:r>
            <a:r>
              <a:rPr lang="ru-RU" sz="1600" dirty="0"/>
              <a:t> </a:t>
            </a:r>
            <a:r>
              <a:rPr lang="ru-RU" sz="1600" dirty="0" err="1"/>
              <a:t>радіоактивного</a:t>
            </a:r>
            <a:r>
              <a:rPr lang="ru-RU" sz="1600" dirty="0"/>
              <a:t> </a:t>
            </a:r>
            <a:r>
              <a:rPr lang="ru-RU" sz="1600" dirty="0" err="1"/>
              <a:t>датування</a:t>
            </a:r>
            <a:r>
              <a:rPr lang="ru-RU" sz="1600" dirty="0"/>
              <a:t>, яке стало одним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найважливіших</a:t>
            </a:r>
            <a:r>
              <a:rPr lang="ru-RU" sz="1600" dirty="0"/>
              <a:t>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інструментів</a:t>
            </a:r>
            <a:r>
              <a:rPr lang="ru-RU" sz="1600" dirty="0"/>
              <a:t> і </a:t>
            </a:r>
            <a:r>
              <a:rPr lang="ru-RU" sz="1600" dirty="0" err="1"/>
              <a:t>знайшло</a:t>
            </a:r>
            <a:r>
              <a:rPr lang="ru-RU" sz="1600" dirty="0"/>
              <a:t> </a:t>
            </a:r>
            <a:r>
              <a:rPr lang="ru-RU" sz="1600" dirty="0" err="1"/>
              <a:t>широке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 в </a:t>
            </a:r>
            <a:r>
              <a:rPr lang="ru-RU" sz="1600" dirty="0" err="1"/>
              <a:t>геології</a:t>
            </a:r>
            <a:r>
              <a:rPr lang="ru-RU" sz="1600" dirty="0"/>
              <a:t>, </a:t>
            </a:r>
            <a:r>
              <a:rPr lang="ru-RU" sz="1600" dirty="0" err="1"/>
              <a:t>археології</a:t>
            </a:r>
            <a:r>
              <a:rPr lang="ru-RU" sz="1600" dirty="0"/>
              <a:t>, </a:t>
            </a:r>
            <a:r>
              <a:rPr lang="ru-RU" sz="1600" dirty="0" err="1"/>
              <a:t>астрономії</a:t>
            </a:r>
            <a:r>
              <a:rPr lang="ru-RU" sz="1600" dirty="0"/>
              <a:t> і в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областях.</a:t>
            </a:r>
          </a:p>
        </p:txBody>
      </p:sp>
    </p:spTree>
    <p:extLst>
      <p:ext uri="{BB962C8B-B14F-4D97-AF65-F5344CB8AC3E}">
        <p14:creationId xmlns:p14="http://schemas.microsoft.com/office/powerpoint/2010/main" val="2495462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298</TotalTime>
  <Words>4036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Аптека</vt:lpstr>
      <vt:lpstr>Наука 1930 – 1939 роки</vt:lpstr>
      <vt:lpstr>Учасники групи</vt:lpstr>
      <vt:lpstr>Альберт Ейнштейн  (14 березня 1879р. – 18 квітня 1955р.)</vt:lpstr>
      <vt:lpstr>Презентация PowerPoint</vt:lpstr>
      <vt:lpstr>Презентация PowerPoint</vt:lpstr>
      <vt:lpstr>Енріко Фермі (29 вересня 1901р. – 28 листопада 1954р.)</vt:lpstr>
      <vt:lpstr>Презентация PowerPoint</vt:lpstr>
      <vt:lpstr>Презентация PowerPoint</vt:lpstr>
      <vt:lpstr>Ернест  Резерфорд  (30 августа 1871-19 октября 1937)</vt:lpstr>
      <vt:lpstr>Презентация PowerPoint</vt:lpstr>
      <vt:lpstr>Марія  і  П'єр Кюрі </vt:lpstr>
      <vt:lpstr>Презентация PowerPoint</vt:lpstr>
      <vt:lpstr>Джеймс Чедвік (1891 - 1974 рр.)</vt:lpstr>
      <vt:lpstr>Іван Павлов (14 (26) вересня 1849— 27 лютого 1936)</vt:lpstr>
      <vt:lpstr>Презентация PowerPoint</vt:lpstr>
      <vt:lpstr>Макс Планк  (23 квітня 1858р. – 4 жовтня 1947р.)</vt:lpstr>
      <vt:lpstr>Інші  дослідження</vt:lpstr>
      <vt:lpstr>Наукові  досягнення</vt:lpstr>
      <vt:lpstr>Нільс  Бор  (7 жовтня 1885р. – 18 листопада 1962р.)</vt:lpstr>
      <vt:lpstr> Теорема Бора — ван Льовен</vt:lpstr>
      <vt:lpstr>Бор в Англії. Теорія Бора (1911–1916)</vt:lpstr>
      <vt:lpstr>Презентация PowerPoint</vt:lpstr>
      <vt:lpstr>Олександр Фле́мінг (6 серпня 1881 - 11 березня 1955) </vt:lpstr>
      <vt:lpstr>Презентация PowerPoint</vt:lpstr>
      <vt:lpstr>Томас Гант Морган (25 вересня 1866—4 грудня 1945)</vt:lpstr>
      <vt:lpstr>Карл  Ландштейнер  (14 червня 1868 — 26 червня 1943)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1930 – 1939 років</dc:title>
  <dc:creator>1</dc:creator>
  <cp:lastModifiedBy>1</cp:lastModifiedBy>
  <cp:revision>19</cp:revision>
  <dcterms:created xsi:type="dcterms:W3CDTF">2013-05-06T19:16:11Z</dcterms:created>
  <dcterms:modified xsi:type="dcterms:W3CDTF">2013-05-07T14:10:38Z</dcterms:modified>
</cp:coreProperties>
</file>