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2ECA-619A-410A-8FF6-49C2BE28D66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B3B0-F540-4725-A4C2-280A393289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16816" cy="75334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6120680" cy="1872208"/>
          </a:xfrm>
        </p:spPr>
        <p:txBody>
          <a:bodyPr>
            <a:normAutofit/>
          </a:bodyPr>
          <a:lstStyle/>
          <a:p>
            <a:r>
              <a:rPr lang="uk-UA" sz="54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Мірра</a:t>
            </a:r>
            <a:r>
              <a:rPr lang="uk-UA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i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Лохвицька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3888432" cy="43204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1869-1905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200px-Myrrah_lokhvitskaya_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465533"/>
            <a:ext cx="2828032" cy="38037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ік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популярності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1764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1890-х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набула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статусу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найпомітнішою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фігури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серед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поетів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покоління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опинившись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практично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єдиною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представницею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поетичного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спільноти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часу,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володіла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тим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назвали б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комерційним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потенціалом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». Є. Селянин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згадував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запитав одного разу у К. Случевского, як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йдуть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книги.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йдуть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погано, -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відверто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відповів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той. -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йде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жваво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».При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цьому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успіху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заздрили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маленька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фея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завоювала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ароматом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своїх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пісень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...», 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- писав В. І. Немирович-Данченко.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же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зауважував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довелося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проходити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крізь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стрій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критичного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нерозуміння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».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рівній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мірі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прийнята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літературним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колом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широкою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публікою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вона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кожним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твором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«все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далі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далі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залишала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 собою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позаду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молодих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поетів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часу,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хоча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цнотливі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каплуни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літератури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та кричали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святителям скопческого корабля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друку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білих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голубів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цензури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аморальність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юного таланту ». Л. М. Толстой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поблажливо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виправдовував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ранні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устремління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поки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зарядила ... Молодим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п'яним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вином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б'є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Йдучи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охолоне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потечуть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чисті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води! ».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одна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претензія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доводилося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вислуховувати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повсюдно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: вона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стосувалася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відсутності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поезії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громадянськості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». В. І.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Немировича-Данченка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московський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літератор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Ліодор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Пальмін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писав про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так:</a:t>
            </a: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нашому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горизонті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Ваша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пітерська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Мірра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Лохвицька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пташка-невеличка,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видно, а той же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Вукол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Лавров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читає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бульбашки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губи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пускає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Почав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«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Російській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думці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друкувати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боїться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наших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Мідас-Ослячі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вуха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відсутність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громадянського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протесту не 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пробрали.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знаєте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Москва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потилицею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міцна</a:t>
            </a:r>
            <a:r>
              <a:rPr lang="ru-RU" i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  <a:endParaRPr lang="ru-RU" i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07288" cy="6336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Третя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збірка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(1898-1900)»,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опублікований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1900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Сюди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крім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нових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віршів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увійшли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три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драматичні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твори: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вона. Два слова »,« На шляху до Сходу »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Ванделін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». У другому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них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дослідники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відзначали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автобіографічні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мотиви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історія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знайомства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К. Бальмонт (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вгадується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образі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грецького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юнака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Гіацинта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одруження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героя 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дочці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багатого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купця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(у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ролі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Е. А.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Андреєвої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гречанка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Комос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від'їзд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подружжя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за кордон. У четвертому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збірка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Т.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IV (1900-1902) »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увійшли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« Казка про Принца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Ізмаїлі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Царівну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Світлані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Джемаа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Прекрасної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»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пятиактна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драма«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Безсмертна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».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Остання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відзначена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як «сама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виношена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вистраждана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усіх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подібних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»; сюжет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фрагментарно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підготовлений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такими речами, як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Прощання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королеви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«Покинута»,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Серафими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»; «Свято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забуття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вона. Два слова ».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Дослідники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відзначали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незважаючи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те,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драмі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вгадуються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автобіографічні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моменти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персонажі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судячи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усього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-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збірні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причому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головному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герої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поряд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Бальмонт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Жибером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явно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вгадується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хтось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третій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Сюжет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драми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Безсмертна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пряме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відношення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окультизму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сама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захоплювалася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пише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дослідниця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творчості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Т. Александрова (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маючи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увазі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магічні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експерименти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В. Брюсова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загадковий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характер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хвороби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призвела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загибелі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припустити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об'єктом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окультного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впливу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вона все ж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виявилася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»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п'яту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збірку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(1904) М.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1905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(посмертно)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удостоєна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половинній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Пушкінської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премії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Третій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четвертий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збірники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отримали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почесний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відгук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Академії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наук. У 1907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вийшла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посмертна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п'єс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«Перед заходом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сонця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змусив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критику по-новому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оцінити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творчість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Рецензувати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книгу М. О. Гершензон,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зазначивши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 невеликим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винятком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п'єси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страждають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туманністю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фантастика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штучна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непереконлива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більше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відчувається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порив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творча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сила»,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виявив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силу автора в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містичному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видінні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там, де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Лохвицька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чистому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намагалася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висловити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містичне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осягнення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намагаючись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втілити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там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їй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вдавалися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часом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істинно-поетичні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занадто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слабкий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виробити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всеосяжну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містичну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ідею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вона точно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навпомацки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рухається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цьому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тютчевском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зворушливою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безпорадністю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прагне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виразити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величезну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неясне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наповнює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Хвороба та смерть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Наприкінці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1890-х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років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здоров'я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стрімко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погіршуватися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Вона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скаржилася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болі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серці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хронічну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депресію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нічні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кошмари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грудні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1904 хвороба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загострилася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поетеса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(як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пізніше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говорилося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некролозі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деколи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великим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песимізмом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дивилася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становище,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дивуючись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страхітливих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нападів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болю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тривалих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нападів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вона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жива». На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переїхала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дачу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Фінляндії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де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впливом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чудесного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повітря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стало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трохи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краще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»;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довелося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тільки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перевезти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місто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помістити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клініку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повний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спокій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досяжний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дому».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lfons.ru-482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chemeClr val="bg2"/>
                </a:solidFill>
              </a:rPr>
              <a:t>Лохвицька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вмирала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болісно</a:t>
            </a:r>
            <a:r>
              <a:rPr lang="ru-RU" sz="2400" dirty="0" smtClean="0">
                <a:solidFill>
                  <a:schemeClr val="bg2"/>
                </a:solidFill>
              </a:rPr>
              <a:t>: </a:t>
            </a:r>
            <a:r>
              <a:rPr lang="ru-RU" sz="2400" dirty="0" err="1" smtClean="0">
                <a:solidFill>
                  <a:schemeClr val="bg2"/>
                </a:solidFill>
              </a:rPr>
              <a:t>її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страждання</a:t>
            </a:r>
            <a:r>
              <a:rPr lang="ru-RU" sz="2400" dirty="0" smtClean="0">
                <a:solidFill>
                  <a:schemeClr val="bg2"/>
                </a:solidFill>
              </a:rPr>
              <a:t> «</a:t>
            </a:r>
            <a:r>
              <a:rPr lang="ru-RU" sz="2400" dirty="0" err="1" smtClean="0">
                <a:solidFill>
                  <a:schemeClr val="bg2"/>
                </a:solidFill>
              </a:rPr>
              <a:t>прийняли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такий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страхітливий</a:t>
            </a:r>
            <a:r>
              <a:rPr lang="ru-RU" sz="2400" dirty="0" smtClean="0">
                <a:solidFill>
                  <a:schemeClr val="bg2"/>
                </a:solidFill>
              </a:rPr>
              <a:t> характер, </a:t>
            </a:r>
            <a:r>
              <a:rPr lang="ru-RU" sz="2400" dirty="0" err="1" smtClean="0">
                <a:solidFill>
                  <a:schemeClr val="bg2"/>
                </a:solidFill>
              </a:rPr>
              <a:t>що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довелося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вдатися</a:t>
            </a:r>
            <a:r>
              <a:rPr lang="ru-RU" sz="2400" dirty="0" smtClean="0">
                <a:solidFill>
                  <a:schemeClr val="bg2"/>
                </a:solidFill>
              </a:rPr>
              <a:t> до </a:t>
            </a:r>
            <a:r>
              <a:rPr lang="ru-RU" sz="2400" dirty="0" err="1" smtClean="0">
                <a:solidFill>
                  <a:schemeClr val="bg2"/>
                </a:solidFill>
              </a:rPr>
              <a:t>впорскувань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морфію</a:t>
            </a:r>
            <a:r>
              <a:rPr lang="ru-RU" sz="2400" dirty="0" smtClean="0">
                <a:solidFill>
                  <a:schemeClr val="bg2"/>
                </a:solidFill>
              </a:rPr>
              <a:t>». </a:t>
            </a:r>
            <a:r>
              <a:rPr lang="ru-RU" sz="2400" dirty="0" err="1" smtClean="0">
                <a:solidFill>
                  <a:schemeClr val="bg2"/>
                </a:solidFill>
              </a:rPr>
              <a:t>Під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впливом</a:t>
            </a:r>
            <a:r>
              <a:rPr lang="ru-RU" sz="2400" dirty="0" smtClean="0">
                <a:solidFill>
                  <a:schemeClr val="bg2"/>
                </a:solidFill>
              </a:rPr>
              <a:t> наркотику </a:t>
            </a:r>
            <a:r>
              <a:rPr lang="ru-RU" sz="2400" dirty="0" err="1" smtClean="0">
                <a:solidFill>
                  <a:schemeClr val="bg2"/>
                </a:solidFill>
              </a:rPr>
              <a:t>останні</a:t>
            </a:r>
            <a:r>
              <a:rPr lang="ru-RU" sz="2400" dirty="0" smtClean="0">
                <a:solidFill>
                  <a:schemeClr val="bg2"/>
                </a:solidFill>
              </a:rPr>
              <a:t> два </a:t>
            </a:r>
            <a:r>
              <a:rPr lang="ru-RU" sz="2400" dirty="0" err="1" smtClean="0">
                <a:solidFill>
                  <a:schemeClr val="bg2"/>
                </a:solidFill>
              </a:rPr>
              <a:t>дні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життя</a:t>
            </a:r>
            <a:r>
              <a:rPr lang="ru-RU" sz="2400" dirty="0" smtClean="0">
                <a:solidFill>
                  <a:schemeClr val="bg2"/>
                </a:solidFill>
              </a:rPr>
              <a:t> хвора провела в </a:t>
            </a:r>
            <a:r>
              <a:rPr lang="ru-RU" sz="2400" dirty="0" err="1" smtClean="0">
                <a:solidFill>
                  <a:schemeClr val="bg2"/>
                </a:solidFill>
              </a:rPr>
              <a:t>забутті</a:t>
            </a:r>
            <a:r>
              <a:rPr lang="ru-RU" sz="2400" dirty="0" smtClean="0">
                <a:solidFill>
                  <a:schemeClr val="bg2"/>
                </a:solidFill>
              </a:rPr>
              <a:t>, а померла - </a:t>
            </a:r>
            <a:r>
              <a:rPr lang="ru-RU" sz="2400" dirty="0" err="1" smtClean="0">
                <a:solidFill>
                  <a:schemeClr val="bg2"/>
                </a:solidFill>
              </a:rPr>
              <a:t>уві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сні</a:t>
            </a:r>
            <a:r>
              <a:rPr lang="ru-RU" sz="2400" dirty="0" smtClean="0">
                <a:solidFill>
                  <a:schemeClr val="bg2"/>
                </a:solidFill>
              </a:rPr>
              <a:t>, 27 </a:t>
            </a:r>
            <a:r>
              <a:rPr lang="ru-RU" sz="2400" dirty="0" err="1" smtClean="0">
                <a:solidFill>
                  <a:schemeClr val="bg2"/>
                </a:solidFill>
              </a:rPr>
              <a:t>серпня</a:t>
            </a:r>
            <a:r>
              <a:rPr lang="ru-RU" sz="2400" dirty="0" smtClean="0">
                <a:solidFill>
                  <a:schemeClr val="bg2"/>
                </a:solidFill>
              </a:rPr>
              <a:t> 1905 року. 29 </a:t>
            </a:r>
            <a:r>
              <a:rPr lang="ru-RU" sz="2400" dirty="0" err="1" smtClean="0">
                <a:solidFill>
                  <a:schemeClr val="bg2"/>
                </a:solidFill>
              </a:rPr>
              <a:t>серпня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відбулося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відспівування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поетеси</a:t>
            </a:r>
            <a:r>
              <a:rPr lang="ru-RU" sz="2400" dirty="0" smtClean="0">
                <a:solidFill>
                  <a:schemeClr val="bg2"/>
                </a:solidFill>
              </a:rPr>
              <a:t> в </a:t>
            </a:r>
            <a:r>
              <a:rPr lang="ru-RU" sz="2400" dirty="0" err="1" smtClean="0">
                <a:solidFill>
                  <a:schemeClr val="bg2"/>
                </a:solidFill>
              </a:rPr>
              <a:t>Духівському</a:t>
            </a:r>
            <a:r>
              <a:rPr lang="ru-RU" sz="2400" dirty="0" smtClean="0">
                <a:solidFill>
                  <a:schemeClr val="bg2"/>
                </a:solidFill>
              </a:rPr>
              <a:t> церкви </a:t>
            </a:r>
            <a:r>
              <a:rPr lang="ru-RU" sz="2400" dirty="0" err="1" smtClean="0">
                <a:solidFill>
                  <a:schemeClr val="bg2"/>
                </a:solidFill>
              </a:rPr>
              <a:t>Олександро-Невської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лаври</a:t>
            </a:r>
            <a:r>
              <a:rPr lang="ru-RU" sz="2400" dirty="0" smtClean="0">
                <a:solidFill>
                  <a:schemeClr val="bg2"/>
                </a:solidFill>
              </a:rPr>
              <a:t>; там же, на </a:t>
            </a:r>
            <a:r>
              <a:rPr lang="ru-RU" sz="2400" dirty="0" err="1" smtClean="0">
                <a:solidFill>
                  <a:schemeClr val="bg2"/>
                </a:solidFill>
              </a:rPr>
              <a:t>Нікольському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цвинтарі</a:t>
            </a:r>
            <a:r>
              <a:rPr lang="ru-RU" sz="2400" dirty="0" smtClean="0">
                <a:solidFill>
                  <a:schemeClr val="bg2"/>
                </a:solidFill>
              </a:rPr>
              <a:t>, вона, у </a:t>
            </a:r>
            <a:r>
              <a:rPr lang="ru-RU" sz="2400" dirty="0" err="1" smtClean="0">
                <a:solidFill>
                  <a:schemeClr val="bg2"/>
                </a:solidFill>
              </a:rPr>
              <a:t>присутності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лише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близьких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родичів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друзів</a:t>
            </a:r>
            <a:r>
              <a:rPr lang="ru-RU" sz="2400" dirty="0" smtClean="0">
                <a:solidFill>
                  <a:schemeClr val="bg2"/>
                </a:solidFill>
              </a:rPr>
              <a:t>, </a:t>
            </a:r>
            <a:r>
              <a:rPr lang="ru-RU" sz="2400" dirty="0" err="1" smtClean="0">
                <a:solidFill>
                  <a:schemeClr val="bg2"/>
                </a:solidFill>
              </a:rPr>
              <a:t>була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похована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err="1" smtClean="0">
                <a:solidFill>
                  <a:schemeClr val="bg2"/>
                </a:solidFill>
              </a:rPr>
              <a:t>Найбільш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точні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відомості</a:t>
            </a:r>
            <a:r>
              <a:rPr lang="ru-RU" sz="2400" dirty="0" smtClean="0">
                <a:solidFill>
                  <a:schemeClr val="bg2"/>
                </a:solidFill>
              </a:rPr>
              <a:t> про причину </a:t>
            </a:r>
            <a:r>
              <a:rPr lang="ru-RU" sz="2400" dirty="0" err="1" smtClean="0">
                <a:solidFill>
                  <a:schemeClr val="bg2"/>
                </a:solidFill>
              </a:rPr>
              <a:t>смерті</a:t>
            </a:r>
            <a:r>
              <a:rPr lang="ru-RU" sz="2400" dirty="0" smtClean="0">
                <a:solidFill>
                  <a:schemeClr val="bg2"/>
                </a:solidFill>
              </a:rPr>
              <a:t> М. А. </a:t>
            </a:r>
            <a:r>
              <a:rPr lang="ru-RU" sz="2400" dirty="0" err="1" smtClean="0">
                <a:solidFill>
                  <a:schemeClr val="bg2"/>
                </a:solidFill>
              </a:rPr>
              <a:t>Лохвицької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дає</a:t>
            </a:r>
            <a:r>
              <a:rPr lang="ru-RU" sz="2400" dirty="0" smtClean="0">
                <a:solidFill>
                  <a:schemeClr val="bg2"/>
                </a:solidFill>
              </a:rPr>
              <a:t> у </a:t>
            </a:r>
            <a:r>
              <a:rPr lang="ru-RU" sz="2400" dirty="0" err="1" smtClean="0">
                <a:solidFill>
                  <a:schemeClr val="bg2"/>
                </a:solidFill>
              </a:rPr>
              <a:t>своїх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</a:rPr>
              <a:t>записах</a:t>
            </a:r>
            <a:r>
              <a:rPr lang="ru-RU" sz="2400" dirty="0" smtClean="0">
                <a:solidFill>
                  <a:schemeClr val="bg2"/>
                </a:solidFill>
              </a:rPr>
              <a:t> Ф. Ф. </a:t>
            </a:r>
            <a:r>
              <a:rPr lang="ru-RU" sz="2400" dirty="0" err="1" smtClean="0">
                <a:solidFill>
                  <a:schemeClr val="bg2"/>
                </a:solidFill>
              </a:rPr>
              <a:t>Фідлер</a:t>
            </a:r>
            <a:r>
              <a:rPr lang="ru-RU" sz="2400" dirty="0" smtClean="0">
                <a:solidFill>
                  <a:schemeClr val="bg2"/>
                </a:solidFill>
              </a:rPr>
              <a:t>:</a:t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dirty="0" smtClean="0">
                <a:solidFill>
                  <a:schemeClr val="bg2"/>
                </a:solidFill>
              </a:rPr>
              <a:t/>
            </a:r>
            <a:br>
              <a:rPr lang="ru-RU" sz="2400" dirty="0" smtClean="0">
                <a:solidFill>
                  <a:schemeClr val="bg2"/>
                </a:solidFill>
              </a:rPr>
            </a:br>
            <a:r>
              <a:rPr lang="ru-RU" sz="2400" i="1" dirty="0" smtClean="0">
                <a:solidFill>
                  <a:schemeClr val="bg2"/>
                </a:solidFill>
              </a:rPr>
              <a:t>27 </a:t>
            </a:r>
            <a:r>
              <a:rPr lang="ru-RU" sz="2400" i="1" dirty="0" err="1" smtClean="0">
                <a:solidFill>
                  <a:schemeClr val="bg2"/>
                </a:solidFill>
              </a:rPr>
              <a:t>серпня</a:t>
            </a:r>
            <a:r>
              <a:rPr lang="ru-RU" sz="2400" i="1" dirty="0" smtClean="0">
                <a:solidFill>
                  <a:schemeClr val="bg2"/>
                </a:solidFill>
              </a:rPr>
              <a:t> в </a:t>
            </a:r>
            <a:r>
              <a:rPr lang="ru-RU" sz="2400" i="1" dirty="0" err="1" smtClean="0">
                <a:solidFill>
                  <a:schemeClr val="bg2"/>
                </a:solidFill>
              </a:rPr>
              <a:t>Бехтерєвський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клініці</a:t>
            </a:r>
            <a:r>
              <a:rPr lang="ru-RU" sz="2400" i="1" dirty="0" smtClean="0">
                <a:solidFill>
                  <a:schemeClr val="bg2"/>
                </a:solidFill>
              </a:rPr>
              <a:t> померла </a:t>
            </a:r>
            <a:r>
              <a:rPr lang="ru-RU" sz="2400" i="1" dirty="0" err="1" smtClean="0">
                <a:solidFill>
                  <a:schemeClr val="bg2"/>
                </a:solidFill>
              </a:rPr>
              <a:t>Лохвицька</a:t>
            </a:r>
            <a:r>
              <a:rPr lang="ru-RU" sz="2400" i="1" dirty="0" smtClean="0">
                <a:solidFill>
                  <a:schemeClr val="bg2"/>
                </a:solidFill>
              </a:rPr>
              <a:t> - </a:t>
            </a:r>
            <a:r>
              <a:rPr lang="ru-RU" sz="2400" i="1" dirty="0" err="1" smtClean="0">
                <a:solidFill>
                  <a:schemeClr val="bg2"/>
                </a:solidFill>
              </a:rPr>
              <a:t>від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серцевого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захворювання</a:t>
            </a:r>
            <a:r>
              <a:rPr lang="ru-RU" sz="2400" i="1" dirty="0" smtClean="0">
                <a:solidFill>
                  <a:schemeClr val="bg2"/>
                </a:solidFill>
              </a:rPr>
              <a:t>, дифтериту </a:t>
            </a:r>
            <a:r>
              <a:rPr lang="ru-RU" sz="2400" i="1" dirty="0" err="1" smtClean="0">
                <a:solidFill>
                  <a:schemeClr val="bg2"/>
                </a:solidFill>
              </a:rPr>
              <a:t>і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базедовій</a:t>
            </a:r>
            <a:r>
              <a:rPr lang="ru-RU" sz="2400" i="1" dirty="0" smtClean="0">
                <a:solidFill>
                  <a:schemeClr val="bg2"/>
                </a:solidFill>
              </a:rPr>
              <a:t> </a:t>
            </a:r>
            <a:r>
              <a:rPr lang="ru-RU" sz="2400" i="1" dirty="0" err="1" smtClean="0">
                <a:solidFill>
                  <a:schemeClr val="bg2"/>
                </a:solidFill>
              </a:rPr>
              <a:t>хвороби</a:t>
            </a:r>
            <a:r>
              <a:rPr lang="ru-RU" sz="2400" i="1" dirty="0" smtClean="0">
                <a:solidFill>
                  <a:schemeClr val="bg2"/>
                </a:solidFill>
              </a:rPr>
              <a:t>.</a:t>
            </a:r>
            <a:endParaRPr lang="ru-RU" sz="24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lfons.ru-4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39653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io-1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980728"/>
            <a:ext cx="6984776" cy="5296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2"/>
                </a:solidFill>
              </a:rPr>
              <a:t>Бібліографія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(1889-1895)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(1896-1898)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Вона. Два слова »(1899)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«На шляху до Сходу». Драматична поема (1897)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(1898-1900)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Ванделін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Весняна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казка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(1899)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Безсмертна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». Драма в 5-й актах, 8-й картинах (1900)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(1900-1902)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«Казка про Принца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Ізмаїлі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Царівну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Світлані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Джемаа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Прекрасної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» (1902)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In Nomine Domini».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Драма (1902)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(1902-1904)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Лохвицька-Жибер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М. А.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Зібрання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творів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тт. 1-5. (М., 1896-1898, СПб., 1900-1904).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Лохвицька-Жибер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, М. А. Перед заходом. (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Передмова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К. Р.) СПб., 1908.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Збірник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виданий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родичами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додаток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прижиттєвого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зібрання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творів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Вірші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496944" cy="5472608"/>
          </a:xfrm>
        </p:spPr>
        <p:txBody>
          <a:bodyPr numCol="1"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b="1" cap="al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БЫТЬ ГРОЗЕ! Я ВИЖУ ЭТО...</a:t>
            </a:r>
          </a:p>
          <a:p>
            <a:pPr marL="0" indent="0" algn="ctr" fontAlgn="t"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Быть грозе! Я вижу это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трепетаньи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тополей,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тяжком зное полусвета,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душном сумраке аллей.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мощи силы раскаленной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Скрытых облаком лучей,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поволоке утомленной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Дорогих твоих очей.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&lt;1897&gt;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МОЕМ НЕЗНАНЬИ — ТАК МНОГО ВЕРЫ...</a:t>
            </a:r>
          </a:p>
          <a:p>
            <a:pPr algn="ctr" fontAlgn="t">
              <a:buNone/>
            </a:pP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моем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незнаньи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так много веры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расцвет весенних грядущих дней,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Мои надежды, мои химеры,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Тем ярче светят, чем мрак темней.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моем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молчаньи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так много муки,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Страданий гордых, незримых слез,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Ночей бессонных, веков разлуки,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Неразделенных, сожженных грез.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моем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безумьи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так много счастья,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Восторгов жадных, могучих сил,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Что сердцу страшен покой бесстрастья,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Как мертвый холод немых могил.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Но щит мой крепкий — в моем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незнаньи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От страха смерти и бытия.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 моем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молчаньи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мое призванье,</a:t>
            </a:r>
            <a:b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Мое безумье — любовь моя.</a:t>
            </a:r>
          </a:p>
          <a:p>
            <a:pPr algn="ctr">
              <a:buNone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Марія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Олександрівна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(по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чоловікові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Жибер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фр. </a:t>
            </a:r>
            <a:r>
              <a:rPr lang="en-US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Gibert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19 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листопада 1869, Санкт-Петербург,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Російська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імперія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- 27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серпня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1905, там же) -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російська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підписує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псевдонімом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Мірра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сестра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Теффі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Н. А.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Лохвицького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До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кінця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1890-х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років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досягла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творчого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піку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масового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визнання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незабаром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після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смерті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практично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забута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У 1980-1990-і роки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інтерес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творчості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поетеси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відродився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деякі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дослідники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вважають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основоположницею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російської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жіночої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поезії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XX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століття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яка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відкрила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шлях А. А.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Ахматової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М. І. </a:t>
            </a:r>
            <a:r>
              <a:rPr lang="ru-RU" sz="28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Цвєтаєвої</a:t>
            </a:r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УМЕЙ СТРАДАТЬ</a:t>
            </a:r>
          </a:p>
          <a:p>
            <a:pPr algn="ctr" fontAlgn="t"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Когда в тебе клеймят и женщину, и мать -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 миг, один лишь миг, украденный у счастья,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Безмолвствуя, храни покой бесстрастья,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Умей молчать!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если радостей короткой будет нить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твой кумир тебя осудит скоро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гнет тоски, и горя, и позора,-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Умей любить!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если на тебе избрания печать,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Но суждено тебе влачить ярмо рабыни,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Неси свой крест с величием богини,-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Умей страдать!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1895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 numCol="2">
            <a:normAutofit fontScale="700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 УМЕРЕТЬ МОЛОДОЙ...</a:t>
            </a:r>
          </a:p>
          <a:p>
            <a:pPr algn="ctr" fontAlgn="t"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 умереть молодой,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 любя, не грустя ни о ком;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Золотой закатиться звездой,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Облететь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неувядшим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цветком.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хочу, чтоб на камне моем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Истомленные долгой враждой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Находили блаженство вдвоем...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 умереть молодой!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Схороните меня в стороне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 докучных и шумных дорог,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Там, где верба склонилась к волне,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Где желтеет некошеный дрок.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Чтобы сонные маки цвели,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Чтобы ветер дышал надо мной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Ароматами дальней земли...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 умереть молодой!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 смотрю я на пройденный путь,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безумье растраченных лет;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могу беззаботно уснуть,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Если гимн мой последний допет.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Пусть не меркнет огонь до конца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И останется память о той,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Что для жизни будила сердца...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 хочу умереть молодой!</a:t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1904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4941168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Марія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Олександрівна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народилася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19 листопада (1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грудня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 1869 в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Санкт-Петербурзі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родині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адвоката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Олександра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Володимировича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Лохвицького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Варвари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Олександрівни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уродженої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Гойер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фр.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Hoer),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зросійщеної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француженки,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жінки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начитаною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захоплювався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літературою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Через три роки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народження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Марії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світ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з'явилася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Надія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(1872-1952),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згодом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увійшла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літературу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псевдонімом</a:t>
            </a:r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Теффі</a:t>
            </a:r>
            <a:endParaRPr lang="ru-RU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MirraNadezhda_afisha7009-300.jpg"/>
          <p:cNvPicPr>
            <a:picLocks noChangeAspect="1"/>
          </p:cNvPicPr>
          <p:nvPr/>
        </p:nvPicPr>
        <p:blipFill>
          <a:blip r:embed="rId4" cstate="print"/>
          <a:srcRect t="12848" b="19223"/>
          <a:stretch>
            <a:fillRect/>
          </a:stretch>
        </p:blipFill>
        <p:spPr>
          <a:xfrm>
            <a:off x="6156176" y="4042395"/>
            <a:ext cx="2679892" cy="2815605"/>
          </a:xfrm>
          <a:prstGeom prst="roundRect">
            <a:avLst>
              <a:gd name="adj" fmla="val 22049"/>
            </a:avLst>
          </a:prstGeom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508104" cy="617869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 1874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Лохвицький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переїхали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Москви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У 1882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Марія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вступила в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Московське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Олександрівське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училище (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згодом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перейменоване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Олександрівський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інститут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), де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навчалася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живучи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пансіонеркой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рахунок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батьків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У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п'ятнадцятирічному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віці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почала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писати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її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поетичне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обдарування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тут же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звернули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увагу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Незадовго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закінчення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інституту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два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своїх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дозволу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начальства вона видала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окремою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брошурою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смерті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чоловіка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Варвара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Олександрівна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молодшими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доньками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повернулася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Петербург;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сюди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ж в 1888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отримавши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свідоцтво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домашньої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вчительки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переїхала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Марія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82305119_mirralohvick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6300" y="476672"/>
            <a:ext cx="3637699" cy="600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Відомо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сестри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кожна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рано проявила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творчі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здібності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домовилися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про те,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вступити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літературу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по старшинству,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уникнути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заздрості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суперництва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Першою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таким чином, повинна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зробити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Марія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передбачалося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Надія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за прикладом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старшої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сестри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того, як та завершить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літературну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кар'єру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дебютувала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1888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опублікувавши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віршів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петербурзькому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журналі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Північ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»;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тоді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ж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вийшли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окремою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брошурою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вірша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«Сила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віри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та «День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ніч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Пішли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публікації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«Художнику»,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Всесвітньої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ілюстрації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Російському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огляді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Північному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віснику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Тижні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Ниві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підписувалася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М.Лохвицька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як«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Мірра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»;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друзі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знайомі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стали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звати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саме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так.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5184576" cy="633670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цього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часу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відносяться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знайомства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І.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Ясинським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В. І. Немировичем-Данченко, А. Коринфским, П.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Гнедичем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В. С.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Соловйовим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Всеволод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Соловйов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вважався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хрещеним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батьком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поетеси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літературі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остання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 сам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не раз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відзначав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згодом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завжди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доставляла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йому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вчителю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горду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радість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задоволеного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почуття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». Першу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популярність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принесла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публікація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поеми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Біля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моря»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журналі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«Русское обозрение» (1891, № 8). У 1891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Мірра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вийшла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заміж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Євгена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Ернестовича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Жибера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інженера-будівельника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сина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професора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архітектури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яким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Лохвицький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сусідили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Оранієнбаумі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де у них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дача.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по тому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подружжя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покинули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столицю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переїхали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спочатку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 Ярославль,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потім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Москви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 descr="220px-Vsevolod_Solovyov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76359"/>
            <a:ext cx="2304256" cy="315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0px-Lokhvitskaya_gilbe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89040"/>
            <a:ext cx="2227312" cy="2639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_20131119_12145509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886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 1896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Лохвицька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випустила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перший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збірник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(1889-1895)»: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мав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миттєвий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успіх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потому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удостоєний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престижної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Пушкінської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премії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Фета я не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пам'ятаю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жодного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справжнього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поета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так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завойовував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як вона," свою "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публіку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», - писав В. І. Немирович-Данченко.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Відомий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роки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літератор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перше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враження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: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немов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на мене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сонцем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бризнуло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». Перша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в основному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оспівував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як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світле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романтичне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почуття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яке приносить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сімейне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щастя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радість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материнства»,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присвячений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чоловікові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включені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нього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звернені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сина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У 1898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вийшла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друга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збірка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Вірші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(1896-1898)»; в 1900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обидві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книги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були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опубліковані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окремим</a:t>
            </a: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виданням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767351-1572814-0021145_www.nevseoboi.com.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02976_original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0"/>
            <a:ext cx="4691904" cy="6858000"/>
          </a:xfrm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zumrudnii-fon_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321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12968" cy="51571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Переїхавши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Петербурга,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прив'язана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будинку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дітям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нечасто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з'являлася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публіці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Вона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увійшла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літературний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гурток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К. К. Случевского (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вважався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поетичної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академією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рубежу </a:t>
            </a:r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XIX-XX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століть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), де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бувала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нечасто,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виправдовуючи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відсутність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хворобою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когось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дітей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власним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нездужанням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. Про те,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очікувалася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вона тут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завжди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нетерпінням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судити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анонімної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записи в одному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журналів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«І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прикро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прикро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/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Щось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не видно», -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4 лютого 1900.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Господар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п'ятниць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 Случевский,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незмінно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називав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Лохвицьку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«сердечно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шанована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поетеса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», не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втомлювався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запрошувати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підтверджуючи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всякий раз,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місце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почесне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поруч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ним».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Відомо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однак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коло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літературних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зв'язків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Лохвицької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вузький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символістів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найбільш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дружньо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ставився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неї</a:t>
            </a:r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Ф. К. Сологуб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Рисунок 5" descr="9249124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365104"/>
            <a:ext cx="4752528" cy="2693099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1887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Мірра Лохвицька</vt:lpstr>
      <vt:lpstr>Марія Олександрівна Лохвицька (по чоловікові Жибер - фр. Gibert; 19 листопада 1869, Санкт-Петербург, Російська імперія - 27 серпня 1905, там же) - російська поетеса, підписує псевдонімом Мірра Лохвицька; сестра Теффі і Н. А. Лохвицького. До кінця 1890-х років досягла творчого піку і масового визнання, незабаром після смерті Лохвицька була практично забута. У 1980-1990-і роки інтерес до творчості поетеси відродився; деякі дослідники вважають її основоположницею російської «жіночої поезії» XX століття, яка відкрила шлях А. А. Ахматової і М. І. Цвєтаєвої.</vt:lpstr>
      <vt:lpstr>Марія Олександрівна Лохвицька народилася 19 листопада (1 грудня) 1869 в Санкт-Петербурзі в родині адвоката Олександра Володимировича Лохвицького та Варвари Олександрівни (уродженої Гойер, фр. Hoer), зросійщеної француженки, жінки начитаною і захоплювався літературою. Через три роки після народження Марії на світ з'явилася Надія (1872-1952), згодом увійшла в літературу під псевдонімом Теффі</vt:lpstr>
      <vt:lpstr>У 1874 році Лохвицький переїхали до Москви. У 1882 році Марія вступила в Московське Олександрівське училище (згодом перейменоване на Олександрівський інститут), де навчалася, живучи пансіонеркой за рахунок батьків. У п'ятнадцятирічному віці Лохвицька почала писати вірші, і на її поетичне обдарування тут же звернули увагу. Незадовго до закінчення інституту два своїх вірші з дозволу начальства вона видала окремою брошурою. Після смерті чоловіка Варвара Олександрівна з молодшими доньками повернулася в Петербург; сюди ж в 1888 році, отримавши свідоцтво домашньої вчительки, переїхала Марія.</vt:lpstr>
      <vt:lpstr>Слайд 5</vt:lpstr>
      <vt:lpstr>Слайд 6</vt:lpstr>
      <vt:lpstr>Слайд 7</vt:lpstr>
      <vt:lpstr>Слайд 8</vt:lpstr>
      <vt:lpstr>Слайд 9</vt:lpstr>
      <vt:lpstr>Пік популярності </vt:lpstr>
      <vt:lpstr>Слайд 11</vt:lpstr>
      <vt:lpstr>Слайд 12</vt:lpstr>
      <vt:lpstr>Слайд 13</vt:lpstr>
      <vt:lpstr>Хвороба та смерть</vt:lpstr>
      <vt:lpstr>Лохвицька вмирала болісно: її страждання «прийняли такий страхітливий характер, що довелося вдатися до впорскувань морфію». Під впливом наркотику останні два дні життя хвора провела в забутті, а померла - уві сні, 27 серпня 1905 року. 29 серпня відбулося відспівування поетеси в Духівському церкви Олександро-Невської лаври; там же, на Нікольському цвинтарі, вона, у присутності лише близьких родичів і друзів, була похована.  Найбільш точні відомості про причину смерті М. А. Лохвицької дає у своїх записах Ф. Ф. Фідлер:  27 серпня в Бехтерєвський клініці померла Лохвицька - від серцевого захворювання, дифтериту і базедовій хвороби.</vt:lpstr>
      <vt:lpstr>Слайд 16</vt:lpstr>
      <vt:lpstr>Бібліографія</vt:lpstr>
      <vt:lpstr>Вірші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Мірра Лохвицька</dc:title>
  <dc:creator>User</dc:creator>
  <cp:lastModifiedBy>User</cp:lastModifiedBy>
  <cp:revision>9</cp:revision>
  <dcterms:created xsi:type="dcterms:W3CDTF">2015-01-21T17:41:50Z</dcterms:created>
  <dcterms:modified xsi:type="dcterms:W3CDTF">2015-01-22T06:27:44Z</dcterms:modified>
</cp:coreProperties>
</file>