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83" r:id="rId3"/>
    <p:sldId id="284" r:id="rId4"/>
    <p:sldId id="277" r:id="rId5"/>
    <p:sldId id="280" r:id="rId6"/>
    <p:sldId id="279" r:id="rId7"/>
    <p:sldId id="278" r:id="rId8"/>
    <p:sldId id="285" r:id="rId9"/>
    <p:sldId id="287" r:id="rId10"/>
    <p:sldId id="288" r:id="rId11"/>
    <p:sldId id="28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5" d="100"/>
          <a:sy n="65" d="100"/>
        </p:scale>
        <p:origin x="-131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815CF9-8BF9-4E16-880F-2642819D5FB6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832494-16F8-41E4-86E1-40D8C9EADD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400EE-5E9B-4EB8-96A8-97975C3E9C2F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6C04-2922-42C1-B466-0C4C8CCF30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E226E-38A6-4215-8EA8-DFF56E01C331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60EB-7E3D-46C2-8959-2D45D740D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C8031-46E9-4D63-A1B3-65E7F1F7555D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25283-2474-48EC-BF2E-1EBA5E9FA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FA46E-A3FC-4F00-B3EB-46B112357E19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5B3E3-DD28-4B5B-AF02-6632BE05A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2A84B-8583-44D7-A1B5-5B4620948DF5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C18A-17C8-4A30-9DA2-7ADDDD8BB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A34DC-2776-41B1-83EC-04565C05DFAE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0F937-E461-4BA6-8883-D7C36F67A0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7F251-BC6E-4C1E-92BC-33365744FC75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C70E2-7D5F-4282-A59B-60521A2650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D23CC-76C4-4B2E-986E-E0CA36E6124C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F7BFC-91AF-4FDA-B48E-17E132CDA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872CD-861D-48A6-ADF3-11ACEE6A9FE2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0EE73-7227-4379-ADBB-A8015699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7EA38-A2FD-4215-954A-B8F674495C2A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AFAFB-0596-49D9-89CD-AC671076B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0127-862A-46F9-B9BA-E331315D921F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6A98-5C7D-4497-9F99-18D48C5BB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17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7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95818F-25A5-47E4-8761-A9C01D1021AD}" type="datetimeFigureOut">
              <a:rPr lang="ru-RU"/>
              <a:pPr>
                <a:defRPr/>
              </a:pPr>
              <a:t>25.11.2013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B930B5-111F-4EDF-9EE8-545C6C769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11" r:id="rId9"/>
    <p:sldLayoutId id="2147483909" r:id="rId10"/>
    <p:sldLayoutId id="21474839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Office_Excel_97-20031.xls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ВЗАЄМОДІЯ ПОПИТУ І ПРОПОЗИЦІЇ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214290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Еластичн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ість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попиту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857232"/>
            <a:ext cx="84296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Еластичність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попиту за ціною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— це показник відсоткової зміни обсягу попиту при зміні на 1% ціни на товар уздовж даної кривої попиту на нього. Вона показує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чутливість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обсягу (величини) попиту до змін ціни товару за умови, що всі інші фактори, які виливають на попит, залишаються незмінними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34" name="Picture 3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14554"/>
            <a:ext cx="742950" cy="438150"/>
          </a:xfrm>
          <a:prstGeom prst="rect">
            <a:avLst/>
          </a:prstGeom>
          <a:noFill/>
        </p:spPr>
      </p:pic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58" y="2714621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попит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еластичний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однопроцентна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процентної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51" name="Picture 4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2714620"/>
            <a:ext cx="829629" cy="309563"/>
          </a:xfrm>
          <a:prstGeom prst="rect">
            <a:avLst/>
          </a:prstGeom>
          <a:noFill/>
        </p:spPr>
      </p:pic>
      <p:sp>
        <p:nvSpPr>
          <p:cNvPr id="56" name="TextBox 55"/>
          <p:cNvSpPr txBox="1"/>
          <p:nvPr/>
        </p:nvSpPr>
        <p:spPr>
          <a:xfrm>
            <a:off x="357158" y="3571876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опит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нееластичний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однопроцентна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спричиняє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однопроцентну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53" name="Picture 4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571876"/>
            <a:ext cx="829629" cy="309563"/>
          </a:xfrm>
          <a:prstGeom prst="rect">
            <a:avLst/>
          </a:prstGeom>
          <a:noFill/>
        </p:spPr>
      </p:pic>
      <p:sp>
        <p:nvSpPr>
          <p:cNvPr id="74" name="TextBox 73"/>
          <p:cNvSpPr txBox="1"/>
          <p:nvPr/>
        </p:nvSpPr>
        <p:spPr>
          <a:xfrm>
            <a:off x="357158" y="4429132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Особливе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випадок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одиничної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еластичності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               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однопроцентна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однопроцентної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68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67" name="Picture 6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4420602"/>
            <a:ext cx="852489" cy="318093"/>
          </a:xfrm>
          <a:prstGeom prst="rect">
            <a:avLst/>
          </a:prstGeom>
          <a:noFill/>
        </p:spPr>
      </p:pic>
      <p:sp>
        <p:nvSpPr>
          <p:cNvPr id="77" name="TextBox 76"/>
          <p:cNvSpPr txBox="1"/>
          <p:nvPr/>
        </p:nvSpPr>
        <p:spPr>
          <a:xfrm>
            <a:off x="285720" y="5572140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граничні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еластичності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абсолютно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еластичний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          і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абсолютно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нееластичний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попит              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70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69" name="Picture 6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5857892"/>
            <a:ext cx="1021083" cy="381001"/>
          </a:xfrm>
          <a:prstGeom prst="rect">
            <a:avLst/>
          </a:prstGeom>
          <a:noFill/>
        </p:spPr>
      </p:pic>
      <p:sp>
        <p:nvSpPr>
          <p:cNvPr id="21572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71" name="Picture 6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929330"/>
            <a:ext cx="1097283" cy="381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857232"/>
            <a:ext cx="28194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 descr="image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642918"/>
            <a:ext cx="20859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image0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714356"/>
            <a:ext cx="26193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image00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3643314"/>
            <a:ext cx="20478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 descr="image0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4214818"/>
            <a:ext cx="20288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357554" y="278605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Еластичний</a:t>
            </a:r>
            <a:r>
              <a:rPr lang="ru-RU" dirty="0" smtClean="0"/>
              <a:t> попит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214686"/>
            <a:ext cx="2393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Нееластичний попит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897534" y="3214686"/>
            <a:ext cx="3246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Одинично-еластичний</a:t>
            </a:r>
            <a:r>
              <a:rPr lang="ru-RU" dirty="0" smtClean="0"/>
              <a:t> попит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6143644"/>
            <a:ext cx="3608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Абсолютно </a:t>
            </a:r>
            <a:r>
              <a:rPr lang="ru-RU" dirty="0" err="1" smtClean="0"/>
              <a:t>нееластичний</a:t>
            </a:r>
            <a:r>
              <a:rPr lang="ru-RU" dirty="0" smtClean="0"/>
              <a:t> попит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86314" y="5929330"/>
            <a:ext cx="3352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Абсолютно </a:t>
            </a:r>
            <a:r>
              <a:rPr lang="ru-RU" dirty="0" err="1" smtClean="0"/>
              <a:t>еластичний</a:t>
            </a:r>
            <a:r>
              <a:rPr lang="ru-RU" dirty="0" smtClean="0"/>
              <a:t> </a:t>
            </a:r>
            <a:r>
              <a:rPr lang="ru-RU" dirty="0" smtClean="0"/>
              <a:t>попит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329613" cy="642937"/>
          </a:xfrm>
        </p:spPr>
        <p:txBody>
          <a:bodyPr/>
          <a:lstStyle/>
          <a:p>
            <a:pPr algn="ctr">
              <a:defRPr/>
            </a:pPr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</a:rPr>
              <a:t>Встановлення ринкової рівноваги</a:t>
            </a:r>
            <a:endParaRPr lang="uk-UA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>
          <a:xfrm>
            <a:off x="1042988" y="1628775"/>
            <a:ext cx="6929437" cy="857250"/>
          </a:xfrm>
        </p:spPr>
        <p:txBody>
          <a:bodyPr/>
          <a:lstStyle/>
          <a:p>
            <a:pPr algn="ctr"/>
            <a:r>
              <a:rPr lang="uk-UA" sz="3600" smtClean="0"/>
              <a:t>Шкала попиту і пропозиції</a:t>
            </a:r>
          </a:p>
        </p:txBody>
      </p:sp>
      <p:graphicFrame>
        <p:nvGraphicFramePr>
          <p:cNvPr id="10275" name="Group 35"/>
          <p:cNvGraphicFramePr>
            <a:graphicFrameLocks noGrp="1"/>
          </p:cNvGraphicFramePr>
          <p:nvPr>
            <p:ph sz="quarter" idx="2"/>
          </p:nvPr>
        </p:nvGraphicFramePr>
        <p:xfrm>
          <a:off x="755650" y="2571750"/>
          <a:ext cx="7786688" cy="3592514"/>
        </p:xfrm>
        <a:graphic>
          <a:graphicData uri="http://schemas.openxmlformats.org/drawingml/2006/table">
            <a:tbl>
              <a:tblPr/>
              <a:tblGrid>
                <a:gridCol w="1914525"/>
                <a:gridCol w="1749425"/>
                <a:gridCol w="1987550"/>
                <a:gridCol w="2135188"/>
              </a:tblGrid>
              <a:tr h="1433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Величина попиту,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тис. тонн.</a:t>
                      </a:r>
                      <a:endParaRPr kumimoji="0" lang="uk-UA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haroni" pitchFamily="2" charset="-79"/>
                      </a:endParaRP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Ціна за тонну,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haroni" pitchFamily="2" charset="-79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тис. гр.од.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haroni" pitchFamily="2" charset="-79"/>
                      </a:endParaRP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Величина пропозиції, тис.тонн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haroni" pitchFamily="2" charset="-79"/>
                      </a:endParaRP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Надлишок    (+)    або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 нестача ( - )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haroni" pitchFamily="2" charset="-79"/>
                      </a:endParaRP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8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2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4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-4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6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4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6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0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4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6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8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0575" algn="l"/>
                        </a:tabLst>
                      </a:pPr>
                      <a:r>
                        <a:rPr kumimoji="0" lang="uk-U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haroni" pitchFamily="2" charset="-79"/>
                        </a:rPr>
                        <a:t>+4</a:t>
                      </a:r>
                    </a:p>
                  </a:txBody>
                  <a:tcPr marL="49279" marR="4927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"/>
          <p:cNvGrpSpPr>
            <a:grpSpLocks/>
          </p:cNvGrpSpPr>
          <p:nvPr/>
        </p:nvGrpSpPr>
        <p:grpSpPr bwMode="auto">
          <a:xfrm>
            <a:off x="4143375" y="1857375"/>
            <a:ext cx="5214938" cy="4786313"/>
            <a:chOff x="1886" y="1837"/>
            <a:chExt cx="4930" cy="3968"/>
          </a:xfrm>
        </p:grpSpPr>
        <p:sp>
          <p:nvSpPr>
            <p:cNvPr id="11271" name="Text Box 2"/>
            <p:cNvSpPr txBox="1">
              <a:spLocks noChangeArrowheads="1"/>
            </p:cNvSpPr>
            <p:nvPr/>
          </p:nvSpPr>
          <p:spPr bwMode="auto">
            <a:xfrm>
              <a:off x="3634" y="2051"/>
              <a:ext cx="28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0" rIns="18000" bIns="0"/>
            <a:lstStyle/>
            <a:p>
              <a:r>
                <a:rPr lang="en-US" sz="2400" b="1">
                  <a:latin typeface="Times New Roman" pitchFamily="18" charset="0"/>
                </a:rPr>
                <a:t>D</a:t>
              </a:r>
              <a:endParaRPr lang="uk-UA" sz="2400"/>
            </a:p>
          </p:txBody>
        </p:sp>
        <p:grpSp>
          <p:nvGrpSpPr>
            <p:cNvPr id="11272" name="Group 3"/>
            <p:cNvGrpSpPr>
              <a:grpSpLocks/>
            </p:cNvGrpSpPr>
            <p:nvPr/>
          </p:nvGrpSpPr>
          <p:grpSpPr bwMode="auto">
            <a:xfrm>
              <a:off x="1886" y="1837"/>
              <a:ext cx="4930" cy="3968"/>
              <a:chOff x="1886" y="1837"/>
              <a:chExt cx="4930" cy="3968"/>
            </a:xfrm>
          </p:grpSpPr>
          <p:sp>
            <p:nvSpPr>
              <p:cNvPr id="11273" name="Text Box 4"/>
              <p:cNvSpPr txBox="1">
                <a:spLocks noChangeArrowheads="1"/>
              </p:cNvSpPr>
              <p:nvPr/>
            </p:nvSpPr>
            <p:spPr bwMode="auto">
              <a:xfrm>
                <a:off x="1886" y="5303"/>
                <a:ext cx="3878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  <p:grpSp>
            <p:nvGrpSpPr>
              <p:cNvPr id="11274" name="Group 5"/>
              <p:cNvGrpSpPr>
                <a:grpSpLocks/>
              </p:cNvGrpSpPr>
              <p:nvPr/>
            </p:nvGrpSpPr>
            <p:grpSpPr bwMode="auto">
              <a:xfrm>
                <a:off x="2258" y="1837"/>
                <a:ext cx="4558" cy="3466"/>
                <a:chOff x="2258" y="1837"/>
                <a:chExt cx="4558" cy="3466"/>
              </a:xfrm>
            </p:grpSpPr>
            <p:sp>
              <p:nvSpPr>
                <p:cNvPr id="1127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258" y="2321"/>
                  <a:ext cx="852" cy="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Aft>
                      <a:spcPts val="1000"/>
                    </a:spcAft>
                  </a:pPr>
                  <a:r>
                    <a:rPr lang="en-US" sz="1200">
                      <a:latin typeface="Calibri" pitchFamily="34" charset="0"/>
                    </a:rPr>
                    <a:t>     </a:t>
                  </a:r>
                </a:p>
                <a:p>
                  <a:pPr algn="r">
                    <a:spcAft>
                      <a:spcPts val="1000"/>
                    </a:spcAft>
                  </a:pPr>
                  <a:r>
                    <a:rPr lang="en-US" sz="1200" b="1">
                      <a:latin typeface="Calibri" pitchFamily="34" charset="0"/>
                    </a:rPr>
                    <a:t>      </a:t>
                  </a:r>
                  <a:r>
                    <a:rPr lang="en-US" sz="1600" b="1">
                      <a:latin typeface="Calibri" pitchFamily="34" charset="0"/>
                    </a:rPr>
                    <a:t>6</a:t>
                  </a:r>
                  <a:r>
                    <a:rPr lang="en-US" sz="1200" b="1">
                      <a:latin typeface="Calibri" pitchFamily="34" charset="0"/>
                    </a:rPr>
                    <a:t>   </a:t>
                  </a:r>
                  <a:endParaRPr lang="en-US" sz="1200" b="1">
                    <a:latin typeface="Times New Roman" pitchFamily="18" charset="0"/>
                  </a:endParaRPr>
                </a:p>
                <a:p>
                  <a:pPr>
                    <a:spcAft>
                      <a:spcPts val="1000"/>
                    </a:spcAft>
                  </a:pPr>
                  <a:endParaRPr lang="uk-UA" sz="2000" b="1">
                    <a:latin typeface="Calibri" pitchFamily="34" charset="0"/>
                  </a:endParaRPr>
                </a:p>
                <a:p>
                  <a:pPr>
                    <a:spcAft>
                      <a:spcPts val="1000"/>
                    </a:spcAft>
                  </a:pPr>
                  <a:r>
                    <a:rPr lang="uk-UA" sz="2000" b="1">
                      <a:latin typeface="Calibri" pitchFamily="34" charset="0"/>
                    </a:rPr>
                    <a:t>    </a:t>
                  </a:r>
                  <a:r>
                    <a:rPr lang="en-US" sz="2000" b="1">
                      <a:latin typeface="Calibri" pitchFamily="34" charset="0"/>
                    </a:rPr>
                    <a:t>P</a:t>
                  </a:r>
                  <a:r>
                    <a:rPr lang="en-US" sz="2000" b="1" baseline="-25000">
                      <a:latin typeface="Calibri" pitchFamily="34" charset="0"/>
                    </a:rPr>
                    <a:t>E</a:t>
                  </a:r>
                  <a:r>
                    <a:rPr lang="uk-UA" sz="1600" b="1">
                      <a:latin typeface="Calibri" pitchFamily="34" charset="0"/>
                    </a:rPr>
                    <a:t>  </a:t>
                  </a:r>
                  <a:r>
                    <a:rPr lang="en-US" sz="1600" b="1">
                      <a:latin typeface="Calibri" pitchFamily="34" charset="0"/>
                    </a:rPr>
                    <a:t> 4  </a:t>
                  </a:r>
                  <a:endParaRPr lang="uk-UA" sz="1600" b="1">
                    <a:latin typeface="Calibri" pitchFamily="34" charset="0"/>
                  </a:endParaRPr>
                </a:p>
                <a:p>
                  <a:pPr>
                    <a:spcAft>
                      <a:spcPts val="1000"/>
                    </a:spcAft>
                  </a:pPr>
                  <a:r>
                    <a:rPr lang="en-US" sz="1600" b="1">
                      <a:latin typeface="Calibri" pitchFamily="34" charset="0"/>
                    </a:rPr>
                    <a:t>    </a:t>
                  </a:r>
                  <a:endParaRPr lang="uk-UA" sz="1600" b="1">
                    <a:latin typeface="Calibri" pitchFamily="34" charset="0"/>
                  </a:endParaRPr>
                </a:p>
                <a:p>
                  <a:pPr algn="r">
                    <a:spcAft>
                      <a:spcPts val="1000"/>
                    </a:spcAft>
                  </a:pPr>
                  <a:r>
                    <a:rPr lang="en-US" sz="1600" b="1">
                      <a:latin typeface="Calibri" pitchFamily="34" charset="0"/>
                    </a:rPr>
                    <a:t>  2</a:t>
                  </a:r>
                </a:p>
                <a:p>
                  <a:endParaRPr lang="uk-UA"/>
                </a:p>
              </p:txBody>
            </p:sp>
            <p:sp>
              <p:nvSpPr>
                <p:cNvPr id="1127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248" y="4347"/>
                  <a:ext cx="568" cy="6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000" b="1">
                      <a:latin typeface="Times New Roman" pitchFamily="18" charset="0"/>
                    </a:rPr>
                    <a:t>Q</a:t>
                  </a:r>
                  <a:endParaRPr lang="uk-UA" sz="2000"/>
                </a:p>
              </p:txBody>
            </p:sp>
            <p:sp>
              <p:nvSpPr>
                <p:cNvPr id="1127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616" y="2016"/>
                  <a:ext cx="540" cy="4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 sz="2400" b="1">
                      <a:latin typeface="Times New Roman" pitchFamily="18" charset="0"/>
                    </a:rPr>
                    <a:t>S</a:t>
                  </a:r>
                </a:p>
                <a:p>
                  <a:endParaRPr lang="uk-UA"/>
                </a:p>
              </p:txBody>
            </p:sp>
            <p:sp>
              <p:nvSpPr>
                <p:cNvPr id="1127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880" y="4735"/>
                  <a:ext cx="3496" cy="5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Aft>
                      <a:spcPts val="1000"/>
                    </a:spcAft>
                  </a:pPr>
                  <a:r>
                    <a:rPr lang="en-US" sz="1400">
                      <a:latin typeface="Calibri" pitchFamily="34" charset="0"/>
                    </a:rPr>
                    <a:t>  </a:t>
                  </a:r>
                  <a:r>
                    <a:rPr lang="en-US" sz="1400" b="1">
                      <a:latin typeface="Calibri" pitchFamily="34" charset="0"/>
                    </a:rPr>
                    <a:t>  </a:t>
                  </a:r>
                  <a:r>
                    <a:rPr lang="uk-UA" sz="1400" b="1">
                      <a:latin typeface="Calibri" pitchFamily="34" charset="0"/>
                    </a:rPr>
                    <a:t>          </a:t>
                  </a:r>
                  <a:r>
                    <a:rPr lang="en-US" sz="1400" b="1">
                      <a:latin typeface="Calibri" pitchFamily="34" charset="0"/>
                    </a:rPr>
                    <a:t>  2       4     </a:t>
                  </a:r>
                  <a:r>
                    <a:rPr lang="uk-UA" sz="2000" b="1">
                      <a:latin typeface="Calibri" pitchFamily="34" charset="0"/>
                    </a:rPr>
                    <a:t> </a:t>
                  </a:r>
                  <a:r>
                    <a:rPr lang="en-US" sz="2000" b="1">
                      <a:latin typeface="Calibri" pitchFamily="34" charset="0"/>
                    </a:rPr>
                    <a:t>Q</a:t>
                  </a:r>
                  <a:r>
                    <a:rPr lang="en-US" sz="2000" b="1" baseline="-25000">
                      <a:latin typeface="Calibri" pitchFamily="34" charset="0"/>
                    </a:rPr>
                    <a:t>E</a:t>
                  </a:r>
                  <a:r>
                    <a:rPr lang="en-US" sz="2000" b="1">
                      <a:latin typeface="Calibri" pitchFamily="34" charset="0"/>
                    </a:rPr>
                    <a:t> </a:t>
                  </a:r>
                  <a:r>
                    <a:rPr lang="en-US" sz="1400" b="1">
                      <a:latin typeface="Calibri" pitchFamily="34" charset="0"/>
                    </a:rPr>
                    <a:t>6    </a:t>
                  </a:r>
                  <a:r>
                    <a:rPr lang="uk-UA" sz="1400" b="1">
                      <a:latin typeface="Calibri" pitchFamily="34" charset="0"/>
                    </a:rPr>
                    <a:t>  </a:t>
                  </a:r>
                  <a:r>
                    <a:rPr lang="en-US" sz="1400" b="1">
                      <a:latin typeface="Calibri" pitchFamily="34" charset="0"/>
                    </a:rPr>
                    <a:t>  8    </a:t>
                  </a:r>
                  <a:r>
                    <a:rPr lang="uk-UA" sz="1400" b="1">
                      <a:latin typeface="Calibri" pitchFamily="34" charset="0"/>
                    </a:rPr>
                    <a:t>    </a:t>
                  </a:r>
                  <a:r>
                    <a:rPr lang="en-US" sz="1400" b="1">
                      <a:latin typeface="Calibri" pitchFamily="34" charset="0"/>
                    </a:rPr>
                    <a:t>  10</a:t>
                  </a:r>
                </a:p>
                <a:p>
                  <a:endParaRPr lang="uk-UA"/>
                </a:p>
              </p:txBody>
            </p:sp>
            <p:sp>
              <p:nvSpPr>
                <p:cNvPr id="1127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766" y="1837"/>
                  <a:ext cx="352" cy="4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2000" b="1">
                      <a:latin typeface="Times New Roman" pitchFamily="18" charset="0"/>
                    </a:rPr>
                    <a:t>P</a:t>
                  </a:r>
                  <a:endParaRPr lang="uk-UA" sz="2000"/>
                </a:p>
              </p:txBody>
            </p:sp>
            <p:grpSp>
              <p:nvGrpSpPr>
                <p:cNvPr id="11280" name="Group 11"/>
                <p:cNvGrpSpPr>
                  <a:grpSpLocks/>
                </p:cNvGrpSpPr>
                <p:nvPr/>
              </p:nvGrpSpPr>
              <p:grpSpPr bwMode="auto">
                <a:xfrm>
                  <a:off x="3057" y="2051"/>
                  <a:ext cx="3133" cy="2567"/>
                  <a:chOff x="3057" y="2051"/>
                  <a:chExt cx="3133" cy="2567"/>
                </a:xfrm>
              </p:grpSpPr>
              <p:grpSp>
                <p:nvGrpSpPr>
                  <p:cNvPr id="11281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114" y="2311"/>
                    <a:ext cx="2440" cy="2257"/>
                    <a:chOff x="3114" y="2311"/>
                    <a:chExt cx="2440" cy="2257"/>
                  </a:xfrm>
                </p:grpSpPr>
                <p:sp>
                  <p:nvSpPr>
                    <p:cNvPr id="11295" name="Line 13"/>
                    <p:cNvSpPr>
                      <a:spLocks noChangeShapeType="1"/>
                    </p:cNvSpPr>
                    <p:nvPr/>
                  </p:nvSpPr>
                  <p:spPr bwMode="auto">
                    <a:xfrm rot="229298">
                      <a:off x="3484" y="2463"/>
                      <a:ext cx="1812" cy="1603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6" name="Line 14"/>
                    <p:cNvSpPr>
                      <a:spLocks noChangeShapeType="1"/>
                    </p:cNvSpPr>
                    <p:nvPr/>
                  </p:nvSpPr>
                  <p:spPr bwMode="auto">
                    <a:xfrm rot="21459336" flipV="1">
                      <a:off x="3566" y="2311"/>
                      <a:ext cx="1988" cy="174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7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14" y="3315"/>
                      <a:ext cx="1304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8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8" y="3315"/>
                      <a:ext cx="1" cy="125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prstDash val="lgDash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282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3106" y="4527"/>
                    <a:ext cx="3084" cy="91"/>
                    <a:chOff x="3106" y="4527"/>
                    <a:chExt cx="3084" cy="91"/>
                  </a:xfrm>
                </p:grpSpPr>
                <p:sp>
                  <p:nvSpPr>
                    <p:cNvPr id="11288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06" y="4568"/>
                      <a:ext cx="3084" cy="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stealth" w="sm" len="lg"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9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86" y="4527"/>
                      <a:ext cx="0" cy="85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0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72" y="4528"/>
                      <a:ext cx="0" cy="85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38" y="4533"/>
                      <a:ext cx="0" cy="85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910" y="4533"/>
                      <a:ext cx="0" cy="85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3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68" y="4533"/>
                      <a:ext cx="0" cy="85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9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18" y="4533"/>
                      <a:ext cx="0" cy="85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283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3057" y="2051"/>
                    <a:ext cx="92" cy="2520"/>
                    <a:chOff x="3057" y="2051"/>
                    <a:chExt cx="92" cy="2520"/>
                  </a:xfrm>
                </p:grpSpPr>
                <p:sp>
                  <p:nvSpPr>
                    <p:cNvPr id="11284" name="Line 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06" y="2051"/>
                      <a:ext cx="1" cy="25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stealth" w="sm" len="lg"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5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57" y="3964"/>
                      <a:ext cx="8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6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57" y="2708"/>
                      <a:ext cx="8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87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064" y="3312"/>
                      <a:ext cx="8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/>
          <a:lstStyle/>
          <a:p>
            <a:pPr algn="ctr">
              <a:defRPr/>
            </a:pPr>
            <a:r>
              <a:rPr lang="uk-UA" sz="4400" b="1" dirty="0" smtClean="0">
                <a:solidFill>
                  <a:schemeClr val="accent1">
                    <a:lumMod val="50000"/>
                  </a:schemeClr>
                </a:solidFill>
              </a:rPr>
              <a:t>Формування ринкової ціни</a:t>
            </a:r>
            <a:endParaRPr lang="uk-UA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268" name="Текст 3"/>
          <p:cNvSpPr>
            <a:spLocks noGrp="1"/>
          </p:cNvSpPr>
          <p:nvPr>
            <p:ph type="body" idx="1"/>
          </p:nvPr>
        </p:nvSpPr>
        <p:spPr>
          <a:xfrm>
            <a:off x="5072063" y="1500188"/>
            <a:ext cx="3614737" cy="714375"/>
          </a:xfrm>
        </p:spPr>
        <p:txBody>
          <a:bodyPr/>
          <a:lstStyle/>
          <a:p>
            <a:pPr algn="ctr"/>
            <a:r>
              <a:rPr lang="uk-UA" smtClean="0"/>
              <a:t>Графічне зображення</a:t>
            </a:r>
          </a:p>
          <a:p>
            <a:pPr algn="ctr"/>
            <a:endParaRPr lang="uk-UA" smtClean="0"/>
          </a:p>
        </p:txBody>
      </p:sp>
      <p:sp>
        <p:nvSpPr>
          <p:cNvPr id="11269" name="Rectangle 1"/>
          <p:cNvSpPr>
            <a:spLocks noChangeArrowheads="1"/>
          </p:cNvSpPr>
          <p:nvPr/>
        </p:nvSpPr>
        <p:spPr bwMode="auto">
          <a:xfrm>
            <a:off x="285750" y="1785938"/>
            <a:ext cx="4572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676275" algn="l"/>
              </a:tabLst>
            </a:pPr>
            <a:r>
              <a:rPr lang="uk-UA" b="1" dirty="0">
                <a:cs typeface="Times New Roman" pitchFamily="18" charset="0"/>
              </a:rPr>
              <a:t>ціна </a:t>
            </a:r>
            <a:r>
              <a:rPr lang="uk-UA" sz="2000" b="1" dirty="0">
                <a:cs typeface="Times New Roman" pitchFamily="18" charset="0"/>
              </a:rPr>
              <a:t>P</a:t>
            </a:r>
            <a:r>
              <a:rPr lang="uk-UA" sz="2000" b="1" baseline="-30000" dirty="0">
                <a:cs typeface="Times New Roman" pitchFamily="18" charset="0"/>
              </a:rPr>
              <a:t>Е </a:t>
            </a:r>
            <a:r>
              <a:rPr lang="uk-UA" sz="2000" b="1" dirty="0">
                <a:cs typeface="Times New Roman" pitchFamily="18" charset="0"/>
              </a:rPr>
              <a:t> </a:t>
            </a:r>
            <a:r>
              <a:rPr lang="uk-UA" sz="2000" dirty="0">
                <a:cs typeface="Times New Roman" pitchFamily="18" charset="0"/>
              </a:rPr>
              <a:t>- </a:t>
            </a:r>
            <a:r>
              <a:rPr lang="uk-UA" sz="2000" b="1" i="1" dirty="0">
                <a:cs typeface="Times New Roman" pitchFamily="18" charset="0"/>
              </a:rPr>
              <a:t>ціна ринкової рівноваги</a:t>
            </a:r>
          </a:p>
          <a:p>
            <a:pPr algn="ctr" eaLnBrk="0" hangingPunct="0">
              <a:tabLst>
                <a:tab pos="676275" algn="l"/>
              </a:tabLst>
            </a:pPr>
            <a:r>
              <a:rPr lang="uk-UA" sz="2000" b="1" i="1" dirty="0">
                <a:cs typeface="Times New Roman" pitchFamily="18" charset="0"/>
              </a:rPr>
              <a:t> Q</a:t>
            </a:r>
            <a:r>
              <a:rPr lang="uk-UA" sz="2000" b="1" i="1" baseline="-30000" dirty="0">
                <a:cs typeface="Times New Roman" pitchFamily="18" charset="0"/>
              </a:rPr>
              <a:t>Е , </a:t>
            </a:r>
            <a:r>
              <a:rPr lang="uk-UA" sz="2000" b="1" i="1" dirty="0">
                <a:cs typeface="Times New Roman" pitchFamily="18" charset="0"/>
              </a:rPr>
              <a:t>кількість одиниць  реалізованого (придбаного) товару - рівноважний обсяг</a:t>
            </a:r>
            <a:endParaRPr lang="uk-UA" sz="2000" dirty="0"/>
          </a:p>
          <a:p>
            <a:pPr algn="ctr" eaLnBrk="0" hangingPunct="0">
              <a:tabLst>
                <a:tab pos="676275" algn="l"/>
              </a:tabLst>
            </a:pPr>
            <a:r>
              <a:rPr lang="uk-UA" sz="2400" b="1" i="1" dirty="0">
                <a:solidFill>
                  <a:srgbClr val="083763"/>
                </a:solidFill>
                <a:cs typeface="Times New Roman" pitchFamily="18" charset="0"/>
              </a:rPr>
              <a:t>P</a:t>
            </a:r>
            <a:r>
              <a:rPr lang="uk-UA" sz="2400" b="1" i="1" baseline="-30000" dirty="0">
                <a:solidFill>
                  <a:srgbClr val="083763"/>
                </a:solidFill>
                <a:cs typeface="Times New Roman" pitchFamily="18" charset="0"/>
              </a:rPr>
              <a:t>Е</a:t>
            </a:r>
            <a:r>
              <a:rPr lang="uk-UA" sz="2400" b="1" i="1" dirty="0">
                <a:solidFill>
                  <a:srgbClr val="083763"/>
                </a:solidFill>
                <a:cs typeface="Times New Roman" pitchFamily="18" charset="0"/>
              </a:rPr>
              <a:t> - </a:t>
            </a:r>
            <a:r>
              <a:rPr lang="uk-UA" sz="2400" b="1" i="1" dirty="0">
                <a:solidFill>
                  <a:srgbClr val="FF0000"/>
                </a:solidFill>
                <a:cs typeface="Times New Roman" pitchFamily="18" charset="0"/>
              </a:rPr>
              <a:t>ціна рівноваги </a:t>
            </a:r>
            <a:r>
              <a:rPr lang="uk-UA" sz="2400" b="1" i="1" dirty="0">
                <a:solidFill>
                  <a:srgbClr val="083763"/>
                </a:solidFill>
                <a:cs typeface="Times New Roman" pitchFamily="18" charset="0"/>
              </a:rPr>
              <a:t>- це та ціна за якою продавці готові запропонувати певну кількість товару, </a:t>
            </a:r>
          </a:p>
          <a:p>
            <a:pPr algn="ctr" eaLnBrk="0" hangingPunct="0">
              <a:tabLst>
                <a:tab pos="676275" algn="l"/>
              </a:tabLst>
            </a:pPr>
            <a:r>
              <a:rPr lang="uk-UA" sz="2400" b="1" i="1" dirty="0">
                <a:solidFill>
                  <a:srgbClr val="083763"/>
                </a:solidFill>
                <a:cs typeface="Times New Roman" pitchFamily="18" charset="0"/>
              </a:rPr>
              <a:t>а покупці за цією ціною купити цю ж саму кількість товару </a:t>
            </a:r>
            <a:r>
              <a:rPr lang="uk-UA" sz="2400" b="1" i="1" dirty="0" smtClean="0">
                <a:solidFill>
                  <a:srgbClr val="083763"/>
                </a:solidFill>
                <a:cs typeface="Times New Roman" pitchFamily="18" charset="0"/>
              </a:rPr>
              <a:t>протягом </a:t>
            </a:r>
            <a:r>
              <a:rPr lang="uk-UA" sz="2400" b="1" i="1" dirty="0">
                <a:solidFill>
                  <a:srgbClr val="083763"/>
                </a:solidFill>
                <a:cs typeface="Times New Roman" pitchFamily="18" charset="0"/>
              </a:rPr>
              <a:t>якогось часу.</a:t>
            </a:r>
            <a:endParaRPr lang="uk-UA" sz="2400" dirty="0">
              <a:solidFill>
                <a:srgbClr val="083763"/>
              </a:solidFill>
            </a:endParaRPr>
          </a:p>
        </p:txBody>
      </p:sp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7072313" y="3500438"/>
            <a:ext cx="214312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uk-UA" sz="2000" b="1">
                <a:latin typeface="Times New Roman" pitchFamily="18" charset="0"/>
              </a:rPr>
              <a:t>Е</a:t>
            </a:r>
            <a:endParaRPr lang="uk-UA" sz="20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6"/>
          <p:cNvSpPr>
            <a:spLocks noGrp="1"/>
          </p:cNvSpPr>
          <p:nvPr>
            <p:ph type="title"/>
          </p:nvPr>
        </p:nvSpPr>
        <p:spPr>
          <a:xfrm>
            <a:off x="357188" y="704850"/>
            <a:ext cx="8429625" cy="652463"/>
          </a:xfrm>
        </p:spPr>
        <p:txBody>
          <a:bodyPr/>
          <a:lstStyle/>
          <a:p>
            <a:pPr algn="ctr"/>
            <a:r>
              <a:rPr lang="uk-UA" b="1" smtClean="0"/>
              <a:t>РИНКОВА РІВНОВАГА</a:t>
            </a:r>
            <a:endParaRPr lang="uk-UA" smtClean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214813" y="1357313"/>
            <a:ext cx="4714875" cy="5072062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uk-UA" sz="2800" smtClean="0"/>
              <a:t> Взаємодія попиту і пропозиції визначає ринкову рівновагу. </a:t>
            </a:r>
            <a:endParaRPr lang="uk-UA" sz="2800" b="1" i="1" smtClean="0"/>
          </a:p>
          <a:p>
            <a:pPr algn="ctr">
              <a:buFont typeface="Wingdings 2" pitchFamily="18" charset="2"/>
              <a:buNone/>
            </a:pPr>
            <a:r>
              <a:rPr lang="uk-UA" sz="3200" b="1" i="1" smtClean="0">
                <a:solidFill>
                  <a:srgbClr val="002060"/>
                </a:solidFill>
              </a:rPr>
              <a:t>Ринкова рівновага</a:t>
            </a:r>
            <a:r>
              <a:rPr lang="uk-UA" sz="3200" i="1" smtClean="0">
                <a:solidFill>
                  <a:srgbClr val="002060"/>
                </a:solidFill>
              </a:rPr>
              <a:t> </a:t>
            </a:r>
            <a:r>
              <a:rPr lang="uk-UA" sz="3200" smtClean="0">
                <a:solidFill>
                  <a:srgbClr val="002060"/>
                </a:solidFill>
              </a:rPr>
              <a:t>– це стан ринку, за якого </a:t>
            </a:r>
            <a:r>
              <a:rPr lang="uk-UA" sz="3200" b="1" i="1" smtClean="0">
                <a:solidFill>
                  <a:srgbClr val="002060"/>
                </a:solidFill>
              </a:rPr>
              <a:t>обсяги попиту та пропонування збігаються</a:t>
            </a:r>
            <a:r>
              <a:rPr lang="uk-UA" sz="3200" smtClean="0">
                <a:solidFill>
                  <a:srgbClr val="002060"/>
                </a:solidFill>
              </a:rPr>
              <a:t>.</a:t>
            </a:r>
            <a:r>
              <a:rPr lang="uk-UA" sz="3200" smtClean="0"/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uk-UA" sz="3200" smtClean="0"/>
              <a:t>Її умовою є: </a:t>
            </a:r>
            <a:r>
              <a:rPr lang="uk-UA" sz="3200" b="1" smtClean="0"/>
              <a:t> </a:t>
            </a:r>
            <a:r>
              <a:rPr lang="en-US" sz="4400" b="1" i="1" smtClean="0">
                <a:solidFill>
                  <a:srgbClr val="FF0000"/>
                </a:solidFill>
              </a:rPr>
              <a:t>Q</a:t>
            </a:r>
            <a:r>
              <a:rPr lang="en-US" sz="4400" b="1" i="1" baseline="-25000" smtClean="0">
                <a:solidFill>
                  <a:srgbClr val="FF0000"/>
                </a:solidFill>
              </a:rPr>
              <a:t>D</a:t>
            </a:r>
            <a:r>
              <a:rPr lang="uk-UA" sz="4400" b="1" i="1" smtClean="0">
                <a:solidFill>
                  <a:srgbClr val="FF0000"/>
                </a:solidFill>
              </a:rPr>
              <a:t>=</a:t>
            </a:r>
            <a:r>
              <a:rPr lang="en-US" sz="4400" b="1" i="1" smtClean="0">
                <a:solidFill>
                  <a:srgbClr val="FF0000"/>
                </a:solidFill>
              </a:rPr>
              <a:t>Q</a:t>
            </a:r>
            <a:r>
              <a:rPr lang="en-US" sz="4400" b="1" i="1" baseline="-25000" smtClean="0">
                <a:solidFill>
                  <a:srgbClr val="FF0000"/>
                </a:solidFill>
              </a:rPr>
              <a:t>S</a:t>
            </a:r>
            <a:r>
              <a:rPr lang="uk-UA" sz="4400" b="1" baseline="-25000" smtClean="0">
                <a:solidFill>
                  <a:srgbClr val="FF0000"/>
                </a:solidFill>
              </a:rPr>
              <a:t>.</a:t>
            </a:r>
            <a:r>
              <a:rPr lang="uk-UA" sz="4400" b="1" i="1" smtClean="0">
                <a:solidFill>
                  <a:srgbClr val="FF0000"/>
                </a:solidFill>
              </a:rPr>
              <a:t> </a:t>
            </a:r>
            <a:endParaRPr lang="uk-UA" sz="4400" b="1" smtClean="0">
              <a:solidFill>
                <a:srgbClr val="FF0000"/>
              </a:solidFill>
            </a:endParaRPr>
          </a:p>
        </p:txBody>
      </p:sp>
      <p:pic>
        <p:nvPicPr>
          <p:cNvPr id="12292" name="Picture 6" descr="Rozd 2-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3" y="1643063"/>
            <a:ext cx="4071937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8643998" cy="65321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ВІДХИЛЕННЯ ЦІН ВІД РІВНОВАЖНОЇ</a:t>
            </a:r>
            <a:endParaRPr lang="uk-UA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3315" name="Picture 4" descr="Rozd 2-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5575" y="1714500"/>
            <a:ext cx="4271963" cy="435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4610100" y="2047875"/>
            <a:ext cx="45339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q"/>
            </a:pPr>
            <a:r>
              <a:rPr lang="uk-UA" sz="2000">
                <a:latin typeface="Calibri" pitchFamily="34" charset="0"/>
                <a:cs typeface="Times New Roman" pitchFamily="18" charset="0"/>
              </a:rPr>
              <a:t>Якщо ціна відхиляється вгору від рівноважної, з’являється </a:t>
            </a:r>
            <a:r>
              <a:rPr lang="uk-UA" sz="2000" b="1" i="1">
                <a:latin typeface="Calibri" pitchFamily="34" charset="0"/>
                <a:cs typeface="Times New Roman" pitchFamily="18" charset="0"/>
              </a:rPr>
              <a:t>надлишок</a:t>
            </a:r>
            <a:r>
              <a:rPr lang="uk-UA" sz="2000">
                <a:latin typeface="Calibri" pitchFamily="34" charset="0"/>
                <a:cs typeface="Times New Roman" pitchFamily="18" charset="0"/>
              </a:rPr>
              <a:t> товарів у продавців, загострення конкуренції змушує їх знижувати рівень ціни до рівноважного</a:t>
            </a:r>
          </a:p>
          <a:p>
            <a:pPr eaLnBrk="0" hangingPunct="0">
              <a:buFont typeface="Wingdings" pitchFamily="2" charset="2"/>
              <a:buChar char="q"/>
            </a:pPr>
            <a:r>
              <a:rPr lang="uk-UA" sz="2000">
                <a:latin typeface="Calibri" pitchFamily="34" charset="0"/>
                <a:cs typeface="Times New Roman" pitchFamily="18" charset="0"/>
              </a:rPr>
              <a:t> якщо ціна опустилась нижче за рівноважну, то виникає </a:t>
            </a:r>
            <a:r>
              <a:rPr lang="uk-UA" sz="2000" b="1" i="1">
                <a:latin typeface="Calibri" pitchFamily="34" charset="0"/>
                <a:cs typeface="Times New Roman" pitchFamily="18" charset="0"/>
              </a:rPr>
              <a:t>дефіцит</a:t>
            </a:r>
            <a:r>
              <a:rPr lang="uk-UA" sz="2000">
                <a:latin typeface="Calibri" pitchFamily="34" charset="0"/>
                <a:cs typeface="Times New Roman" pitchFamily="18" charset="0"/>
              </a:rPr>
              <a:t> товарів і, користуючись конкуренцією серед покупців, продавці піднімають ціну.</a:t>
            </a:r>
          </a:p>
          <a:p>
            <a:pPr eaLnBrk="0" hangingPunct="0">
              <a:buFont typeface="Wingdings" pitchFamily="2" charset="2"/>
              <a:buChar char="q"/>
            </a:pPr>
            <a:r>
              <a:rPr lang="uk-UA" sz="2000">
                <a:latin typeface="Calibri" pitchFamily="34" charset="0"/>
                <a:cs typeface="Times New Roman" pitchFamily="18" charset="0"/>
              </a:rPr>
              <a:t> Отже, зміна ціни повертає ринок до попередньої рівноваги. </a:t>
            </a:r>
            <a:endParaRPr lang="uk-UA" sz="200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35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785813"/>
          </a:xfrm>
        </p:spPr>
        <p:txBody>
          <a:bodyPr/>
          <a:lstStyle/>
          <a:p>
            <a:pPr algn="ctr"/>
            <a:r>
              <a:rPr lang="uk-UA" sz="4400" b="1" smtClean="0"/>
              <a:t>Порушення ринкової рівноваги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928688" y="1285875"/>
          <a:ext cx="7286625" cy="5205413"/>
        </p:xfrm>
        <a:graphic>
          <a:graphicData uri="http://schemas.openxmlformats.org/presentationml/2006/ole">
            <p:oleObj spid="_x0000_s1026" name="Chart" r:id="rId6" imgW="3105060" imgH="2886075" progId="Excel.Sheet.8">
              <p:embed/>
            </p:oleObj>
          </a:graphicData>
        </a:graphic>
      </p:graphicFrame>
      <p:sp>
        <p:nvSpPr>
          <p:cNvPr id="77830" name="Freeform 6"/>
          <p:cNvSpPr>
            <a:spLocks/>
          </p:cNvSpPr>
          <p:nvPr/>
        </p:nvSpPr>
        <p:spPr bwMode="auto">
          <a:xfrm>
            <a:off x="2743200" y="1676400"/>
            <a:ext cx="3962400" cy="3505200"/>
          </a:xfrm>
          <a:custGeom>
            <a:avLst/>
            <a:gdLst>
              <a:gd name="T0" fmla="*/ 0 w 2496"/>
              <a:gd name="T1" fmla="*/ 0 h 2208"/>
              <a:gd name="T2" fmla="*/ 2147483647 w 2496"/>
              <a:gd name="T3" fmla="*/ 2147483647 h 2208"/>
              <a:gd name="T4" fmla="*/ 2147483647 w 2496"/>
              <a:gd name="T5" fmla="*/ 2147483647 h 2208"/>
              <a:gd name="T6" fmla="*/ 2147483647 w 2496"/>
              <a:gd name="T7" fmla="*/ 2147483647 h 2208"/>
              <a:gd name="T8" fmla="*/ 0 60000 65536"/>
              <a:gd name="T9" fmla="*/ 0 60000 65536"/>
              <a:gd name="T10" fmla="*/ 0 60000 65536"/>
              <a:gd name="T11" fmla="*/ 0 60000 65536"/>
              <a:gd name="T12" fmla="*/ 0 w 2496"/>
              <a:gd name="T13" fmla="*/ 0 h 2208"/>
              <a:gd name="T14" fmla="*/ 2496 w 2496"/>
              <a:gd name="T15" fmla="*/ 2208 h 2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6" h="2208">
                <a:moveTo>
                  <a:pt x="0" y="0"/>
                </a:moveTo>
                <a:cubicBezTo>
                  <a:pt x="40" y="392"/>
                  <a:pt x="80" y="784"/>
                  <a:pt x="288" y="1104"/>
                </a:cubicBezTo>
                <a:cubicBezTo>
                  <a:pt x="496" y="1424"/>
                  <a:pt x="880" y="1736"/>
                  <a:pt x="1248" y="1920"/>
                </a:cubicBezTo>
                <a:cubicBezTo>
                  <a:pt x="1616" y="2104"/>
                  <a:pt x="2288" y="2160"/>
                  <a:pt x="2496" y="2208"/>
                </a:cubicBezTo>
              </a:path>
            </a:pathLst>
          </a:custGeom>
          <a:noFill/>
          <a:ln w="63500">
            <a:solidFill>
              <a:srgbClr val="3399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1357313" y="1214438"/>
            <a:ext cx="42862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P</a:t>
            </a:r>
          </a:p>
        </p:txBody>
      </p:sp>
      <p:sp>
        <p:nvSpPr>
          <p:cNvPr id="1030" name="Text Box 10"/>
          <p:cNvSpPr txBox="1">
            <a:spLocks noChangeArrowheads="1"/>
          </p:cNvSpPr>
          <p:nvPr/>
        </p:nvSpPr>
        <p:spPr bwMode="auto">
          <a:xfrm>
            <a:off x="4648200" y="4267200"/>
            <a:ext cx="280988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uk-UA" sz="2400" b="1"/>
              <a:t>Е</a:t>
            </a:r>
            <a:endParaRPr lang="en-US" sz="2400" b="1"/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6019800" y="3357563"/>
            <a:ext cx="69532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C</a:t>
            </a:r>
          </a:p>
        </p:txBody>
      </p:sp>
      <p:sp>
        <p:nvSpPr>
          <p:cNvPr id="77842" name="Freeform 18"/>
          <p:cNvSpPr>
            <a:spLocks/>
          </p:cNvSpPr>
          <p:nvPr/>
        </p:nvSpPr>
        <p:spPr bwMode="auto">
          <a:xfrm rot="-5131275">
            <a:off x="2646363" y="1347788"/>
            <a:ext cx="3846512" cy="4113212"/>
          </a:xfrm>
          <a:custGeom>
            <a:avLst/>
            <a:gdLst>
              <a:gd name="T0" fmla="*/ 0 w 2496"/>
              <a:gd name="T1" fmla="*/ 0 h 2208"/>
              <a:gd name="T2" fmla="*/ 2147483647 w 2496"/>
              <a:gd name="T3" fmla="*/ 2147483647 h 2208"/>
              <a:gd name="T4" fmla="*/ 2147483647 w 2496"/>
              <a:gd name="T5" fmla="*/ 2147483647 h 2208"/>
              <a:gd name="T6" fmla="*/ 2147483647 w 2496"/>
              <a:gd name="T7" fmla="*/ 2147483647 h 2208"/>
              <a:gd name="T8" fmla="*/ 0 60000 65536"/>
              <a:gd name="T9" fmla="*/ 0 60000 65536"/>
              <a:gd name="T10" fmla="*/ 0 60000 65536"/>
              <a:gd name="T11" fmla="*/ 0 60000 65536"/>
              <a:gd name="T12" fmla="*/ 0 w 2496"/>
              <a:gd name="T13" fmla="*/ 0 h 2208"/>
              <a:gd name="T14" fmla="*/ 2496 w 2496"/>
              <a:gd name="T15" fmla="*/ 2208 h 2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6" h="2208">
                <a:moveTo>
                  <a:pt x="0" y="0"/>
                </a:moveTo>
                <a:cubicBezTo>
                  <a:pt x="40" y="392"/>
                  <a:pt x="80" y="784"/>
                  <a:pt x="288" y="1104"/>
                </a:cubicBezTo>
                <a:cubicBezTo>
                  <a:pt x="496" y="1424"/>
                  <a:pt x="880" y="1736"/>
                  <a:pt x="1248" y="1920"/>
                </a:cubicBezTo>
                <a:cubicBezTo>
                  <a:pt x="1616" y="2104"/>
                  <a:pt x="2288" y="2160"/>
                  <a:pt x="2496" y="2208"/>
                </a:cubicBezTo>
              </a:path>
            </a:pathLst>
          </a:custGeom>
          <a:noFill/>
          <a:ln w="63500">
            <a:solidFill>
              <a:srgbClr val="3366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uk-UA"/>
          </a:p>
        </p:txBody>
      </p:sp>
      <p:sp>
        <p:nvSpPr>
          <p:cNvPr id="77838" name="AutoShape 14"/>
          <p:cNvSpPr>
            <a:spLocks noChangeArrowheads="1"/>
          </p:cNvSpPr>
          <p:nvPr/>
        </p:nvSpPr>
        <p:spPr bwMode="auto">
          <a:xfrm>
            <a:off x="4602163" y="4662488"/>
            <a:ext cx="152400" cy="152400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uk-UA"/>
          </a:p>
        </p:txBody>
      </p:sp>
      <p:sp>
        <p:nvSpPr>
          <p:cNvPr id="1034" name="Text Box 19"/>
          <p:cNvSpPr txBox="1">
            <a:spLocks noChangeArrowheads="1"/>
          </p:cNvSpPr>
          <p:nvPr/>
        </p:nvSpPr>
        <p:spPr bwMode="auto">
          <a:xfrm>
            <a:off x="2786063" y="3357563"/>
            <a:ext cx="3571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1035" name="AutoShape 20"/>
          <p:cNvSpPr>
            <a:spLocks noChangeArrowheads="1"/>
          </p:cNvSpPr>
          <p:nvPr/>
        </p:nvSpPr>
        <p:spPr bwMode="auto">
          <a:xfrm>
            <a:off x="6096000" y="3352800"/>
            <a:ext cx="152400" cy="152400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uk-UA"/>
          </a:p>
        </p:txBody>
      </p:sp>
      <p:sp>
        <p:nvSpPr>
          <p:cNvPr id="1036" name="AutoShape 22"/>
          <p:cNvSpPr>
            <a:spLocks noChangeArrowheads="1"/>
          </p:cNvSpPr>
          <p:nvPr/>
        </p:nvSpPr>
        <p:spPr bwMode="auto">
          <a:xfrm>
            <a:off x="6569075" y="5075238"/>
            <a:ext cx="152400" cy="152400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uk-UA"/>
          </a:p>
        </p:txBody>
      </p:sp>
      <p:sp>
        <p:nvSpPr>
          <p:cNvPr id="1037" name="Text Box 24"/>
          <p:cNvSpPr txBox="1">
            <a:spLocks noChangeArrowheads="1"/>
          </p:cNvSpPr>
          <p:nvPr/>
        </p:nvSpPr>
        <p:spPr bwMode="auto">
          <a:xfrm>
            <a:off x="6400800" y="4724400"/>
            <a:ext cx="38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F</a:t>
            </a:r>
          </a:p>
        </p:txBody>
      </p:sp>
      <p:sp>
        <p:nvSpPr>
          <p:cNvPr id="1038" name="Text Box 29"/>
          <p:cNvSpPr txBox="1">
            <a:spLocks noChangeArrowheads="1"/>
          </p:cNvSpPr>
          <p:nvPr/>
        </p:nvSpPr>
        <p:spPr bwMode="auto">
          <a:xfrm>
            <a:off x="7786688" y="5857875"/>
            <a:ext cx="100012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Q</a:t>
            </a:r>
          </a:p>
        </p:txBody>
      </p:sp>
      <p:sp>
        <p:nvSpPr>
          <p:cNvPr id="77854" name="Text Box 30"/>
          <p:cNvSpPr txBox="1">
            <a:spLocks noChangeArrowheads="1"/>
          </p:cNvSpPr>
          <p:nvPr/>
        </p:nvSpPr>
        <p:spPr bwMode="auto">
          <a:xfrm>
            <a:off x="6096000" y="1600200"/>
            <a:ext cx="381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>
                <a:solidFill>
                  <a:srgbClr val="6666FF"/>
                </a:solidFill>
              </a:rPr>
              <a:t>S</a:t>
            </a:r>
          </a:p>
        </p:txBody>
      </p:sp>
      <p:sp>
        <p:nvSpPr>
          <p:cNvPr id="77855" name="Text Box 31"/>
          <p:cNvSpPr txBox="1">
            <a:spLocks noChangeArrowheads="1"/>
          </p:cNvSpPr>
          <p:nvPr/>
        </p:nvSpPr>
        <p:spPr bwMode="auto">
          <a:xfrm>
            <a:off x="2895600" y="1600200"/>
            <a:ext cx="609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00CC66"/>
                </a:solidFill>
              </a:rPr>
              <a:t>D</a:t>
            </a:r>
            <a:endParaRPr lang="en-US" sz="2000" b="1" i="1" baseline="-25000">
              <a:solidFill>
                <a:srgbClr val="00CC66"/>
              </a:solidFill>
            </a:endParaRPr>
          </a:p>
        </p:txBody>
      </p:sp>
      <p:sp>
        <p:nvSpPr>
          <p:cNvPr id="77856" name="Line 32"/>
          <p:cNvSpPr>
            <a:spLocks noChangeShapeType="1"/>
          </p:cNvSpPr>
          <p:nvPr/>
        </p:nvSpPr>
        <p:spPr bwMode="auto">
          <a:xfrm>
            <a:off x="2332038" y="4724400"/>
            <a:ext cx="23161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7859" name="AutoShape 35"/>
          <p:cNvSpPr>
            <a:spLocks/>
          </p:cNvSpPr>
          <p:nvPr/>
        </p:nvSpPr>
        <p:spPr bwMode="auto">
          <a:xfrm>
            <a:off x="5357813" y="4071938"/>
            <a:ext cx="3357562" cy="714375"/>
          </a:xfrm>
          <a:prstGeom prst="borderCallout1">
            <a:avLst>
              <a:gd name="adj1" fmla="val 33333"/>
              <a:gd name="adj2" fmla="val -2856"/>
              <a:gd name="adj3" fmla="val 118056"/>
              <a:gd name="adj4" fmla="val -35417"/>
            </a:avLst>
          </a:prstGeom>
          <a:solidFill>
            <a:srgbClr val="FFFF00"/>
          </a:solidFill>
          <a:ln w="9525" algn="ctr">
            <a:solidFill>
              <a:schemeClr val="bg2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uk-UA" sz="2000" b="1"/>
              <a:t>Ринкова рівновага</a:t>
            </a:r>
          </a:p>
          <a:p>
            <a:pPr algn="ctr"/>
            <a:r>
              <a:rPr lang="uk-UA" sz="2000" b="1"/>
              <a:t> Q</a:t>
            </a:r>
            <a:r>
              <a:rPr lang="uk-UA" sz="2000" b="1" baseline="-25000"/>
              <a:t>D  =</a:t>
            </a:r>
            <a:r>
              <a:rPr lang="uk-UA" sz="2000" b="1"/>
              <a:t> Q</a:t>
            </a:r>
            <a:r>
              <a:rPr lang="uk-UA" sz="2000" b="1" baseline="-25000"/>
              <a:t>S</a:t>
            </a:r>
            <a:r>
              <a:rPr lang="uk-UA" sz="2000" b="1"/>
              <a:t> </a:t>
            </a:r>
            <a:endParaRPr lang="en-US" sz="2000" b="1">
              <a:latin typeface="Garamond" pitchFamily="18" charset="0"/>
            </a:endParaRPr>
          </a:p>
        </p:txBody>
      </p:sp>
      <p:sp>
        <p:nvSpPr>
          <p:cNvPr id="77860" name="Line 36"/>
          <p:cNvSpPr>
            <a:spLocks noChangeShapeType="1"/>
          </p:cNvSpPr>
          <p:nvPr/>
        </p:nvSpPr>
        <p:spPr bwMode="auto">
          <a:xfrm>
            <a:off x="2255838" y="3398838"/>
            <a:ext cx="38862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44" name="AutoShape 7"/>
          <p:cNvSpPr>
            <a:spLocks noChangeArrowheads="1"/>
          </p:cNvSpPr>
          <p:nvPr/>
        </p:nvSpPr>
        <p:spPr bwMode="auto">
          <a:xfrm>
            <a:off x="3124200" y="3352800"/>
            <a:ext cx="152400" cy="152400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uk-UA"/>
          </a:p>
        </p:txBody>
      </p:sp>
      <p:sp>
        <p:nvSpPr>
          <p:cNvPr id="77863" name="Text Box 39"/>
          <p:cNvSpPr txBox="1">
            <a:spLocks noChangeArrowheads="1"/>
          </p:cNvSpPr>
          <p:nvPr/>
        </p:nvSpPr>
        <p:spPr bwMode="auto">
          <a:xfrm>
            <a:off x="3214688" y="2857500"/>
            <a:ext cx="2928937" cy="461963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/>
              <a:t>Надлишок  Q</a:t>
            </a:r>
            <a:r>
              <a:rPr lang="uk-UA" sz="2400" baseline="-25000"/>
              <a:t>D </a:t>
            </a:r>
            <a:r>
              <a:rPr lang="uk-UA" sz="2400"/>
              <a:t>&lt; Q</a:t>
            </a:r>
            <a:r>
              <a:rPr lang="uk-UA" sz="2400" baseline="-25000"/>
              <a:t>S</a:t>
            </a:r>
            <a:r>
              <a:rPr lang="uk-UA" sz="2400"/>
              <a:t> </a:t>
            </a:r>
            <a:endParaRPr lang="en-US" sz="2400" b="1">
              <a:latin typeface="Garamond" pitchFamily="18" charset="0"/>
            </a:endParaRPr>
          </a:p>
        </p:txBody>
      </p:sp>
      <p:sp>
        <p:nvSpPr>
          <p:cNvPr id="77864" name="Line 40"/>
          <p:cNvSpPr>
            <a:spLocks noChangeShapeType="1"/>
          </p:cNvSpPr>
          <p:nvPr/>
        </p:nvSpPr>
        <p:spPr bwMode="auto">
          <a:xfrm>
            <a:off x="2255838" y="5149850"/>
            <a:ext cx="428148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47" name="AutoShape 21"/>
          <p:cNvSpPr>
            <a:spLocks noChangeArrowheads="1"/>
          </p:cNvSpPr>
          <p:nvPr/>
        </p:nvSpPr>
        <p:spPr bwMode="auto">
          <a:xfrm>
            <a:off x="3627438" y="5029200"/>
            <a:ext cx="152400" cy="152400"/>
          </a:xfrm>
          <a:prstGeom prst="flowChartConnector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uk-UA"/>
          </a:p>
        </p:txBody>
      </p:sp>
      <p:sp>
        <p:nvSpPr>
          <p:cNvPr id="77865" name="Text Box 41"/>
          <p:cNvSpPr txBox="1">
            <a:spLocks noChangeArrowheads="1"/>
          </p:cNvSpPr>
          <p:nvPr/>
        </p:nvSpPr>
        <p:spPr bwMode="auto">
          <a:xfrm>
            <a:off x="3714750" y="5214938"/>
            <a:ext cx="2857500" cy="461962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/>
              <a:t>Дефіцит   Q</a:t>
            </a:r>
            <a:r>
              <a:rPr lang="uk-UA" sz="2400" baseline="-25000"/>
              <a:t>D</a:t>
            </a:r>
            <a:r>
              <a:rPr lang="uk-UA" sz="2400"/>
              <a:t>&gt;Q</a:t>
            </a:r>
            <a:r>
              <a:rPr lang="uk-UA" sz="2400" baseline="-25000"/>
              <a:t>S</a:t>
            </a:r>
            <a:r>
              <a:rPr lang="uk-UA" sz="2400"/>
              <a:t>. </a:t>
            </a:r>
            <a:endParaRPr lang="en-US" sz="2400" b="1">
              <a:latin typeface="Garamond" pitchFamily="18" charset="0"/>
            </a:endParaRPr>
          </a:p>
        </p:txBody>
      </p:sp>
      <p:sp>
        <p:nvSpPr>
          <p:cNvPr id="77866" name="Line 42"/>
          <p:cNvSpPr>
            <a:spLocks noChangeShapeType="1"/>
          </p:cNvSpPr>
          <p:nvPr/>
        </p:nvSpPr>
        <p:spPr bwMode="auto">
          <a:xfrm>
            <a:off x="3276600" y="3429000"/>
            <a:ext cx="28194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7867" name="Line 43"/>
          <p:cNvSpPr>
            <a:spLocks noChangeShapeType="1"/>
          </p:cNvSpPr>
          <p:nvPr/>
        </p:nvSpPr>
        <p:spPr bwMode="auto">
          <a:xfrm>
            <a:off x="3733800" y="5135563"/>
            <a:ext cx="2865438" cy="1587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7868" name="Line 44"/>
          <p:cNvSpPr>
            <a:spLocks noChangeShapeType="1"/>
          </p:cNvSpPr>
          <p:nvPr/>
        </p:nvSpPr>
        <p:spPr bwMode="auto">
          <a:xfrm flipH="1">
            <a:off x="3702050" y="5151438"/>
            <a:ext cx="1588" cy="4873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7869" name="Line 45"/>
          <p:cNvSpPr>
            <a:spLocks noChangeShapeType="1"/>
          </p:cNvSpPr>
          <p:nvPr/>
        </p:nvSpPr>
        <p:spPr bwMode="auto">
          <a:xfrm>
            <a:off x="6629400" y="5181600"/>
            <a:ext cx="0" cy="457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53" name="Text Box 19"/>
          <p:cNvSpPr txBox="1">
            <a:spLocks noChangeArrowheads="1"/>
          </p:cNvSpPr>
          <p:nvPr/>
        </p:nvSpPr>
        <p:spPr bwMode="auto">
          <a:xfrm>
            <a:off x="3357563" y="4643438"/>
            <a:ext cx="3571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K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" presetClass="emph" presetSubtype="0" autoRev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7783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3000"/>
                                        <p:tgtEl>
                                          <p:spTgt spid="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0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0"/>
                                        <p:tgtEl>
                                          <p:spTgt spid="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3000"/>
                                        <p:tgtEl>
                                          <p:spTgt spid="7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000"/>
                            </p:stCondLst>
                            <p:childTnLst>
                              <p:par>
                                <p:cTn id="6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2000"/>
                                        <p:tgtEl>
                                          <p:spTgt spid="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20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 animBg="1"/>
      <p:bldP spid="77842" grpId="0" animBg="1"/>
      <p:bldP spid="77838" grpId="0" animBg="1"/>
      <p:bldP spid="77854" grpId="0"/>
      <p:bldP spid="77855" grpId="0"/>
      <p:bldP spid="77856" grpId="0" animBg="1"/>
      <p:bldP spid="77859" grpId="0" animBg="1"/>
      <p:bldP spid="77860" grpId="0" animBg="1"/>
      <p:bldP spid="77863" grpId="0" animBg="1"/>
      <p:bldP spid="77864" grpId="0" animBg="1"/>
      <p:bldP spid="77865" grpId="0" animBg="1"/>
      <p:bldP spid="77866" grpId="0" animBg="1"/>
      <p:bldP spid="77867" grpId="0" animBg="1"/>
      <p:bldP spid="77868" grpId="0" animBg="1"/>
      <p:bldP spid="77868" grpId="1" animBg="1"/>
      <p:bldP spid="77869" grpId="0" animBg="1"/>
      <p:bldP spid="7786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/>
          <a:lstStyle/>
          <a:p>
            <a:pPr algn="ctr"/>
            <a:r>
              <a:rPr lang="uk-UA" sz="4400" b="1" smtClean="0"/>
              <a:t>Параметри рівноваги ринку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610100"/>
          </a:xfrm>
        </p:spPr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ru-RU" smtClean="0"/>
              <a:t> </a:t>
            </a:r>
            <a:r>
              <a:rPr lang="ru-RU" sz="3200" smtClean="0"/>
              <a:t>якщо </a:t>
            </a:r>
            <a:r>
              <a:rPr lang="ru-RU" sz="3200" smtClean="0">
                <a:solidFill>
                  <a:srgbClr val="002060"/>
                </a:solidFill>
              </a:rPr>
              <a:t>попит та пропозиція являють собою лінійні функції, </a:t>
            </a:r>
            <a:r>
              <a:rPr lang="uk-UA" sz="3200" smtClean="0">
                <a:solidFill>
                  <a:srgbClr val="002060"/>
                </a:solidFill>
              </a:rPr>
              <a:t>то параметри рівноваги ринку можна знайти аналітичним способом, тобто, </a:t>
            </a:r>
          </a:p>
          <a:p>
            <a:pPr algn="ctr">
              <a:buFont typeface="Wingdings 2" pitchFamily="18" charset="2"/>
              <a:buNone/>
            </a:pPr>
            <a:r>
              <a:rPr lang="uk-UA" sz="3200" smtClean="0">
                <a:solidFill>
                  <a:srgbClr val="002060"/>
                </a:solidFill>
              </a:rPr>
              <a:t>     якщо Qs = а + b*P,      а Qd = = с – d*P,</a:t>
            </a:r>
          </a:p>
          <a:p>
            <a:pPr algn="ctr">
              <a:buFont typeface="Wingdings 2" pitchFamily="18" charset="2"/>
              <a:buNone/>
            </a:pPr>
            <a:r>
              <a:rPr lang="uk-UA" sz="3200" smtClean="0">
                <a:solidFill>
                  <a:srgbClr val="002060"/>
                </a:solidFill>
              </a:rPr>
              <a:t>     то прирівнявши Qs і Qd знайдемо P</a:t>
            </a:r>
            <a:r>
              <a:rPr lang="uk-UA" sz="3200" baseline="-25000" smtClean="0">
                <a:solidFill>
                  <a:srgbClr val="002060"/>
                </a:solidFill>
              </a:rPr>
              <a:t>Е ,</a:t>
            </a:r>
            <a:r>
              <a:rPr lang="uk-UA" sz="3200" smtClean="0">
                <a:solidFill>
                  <a:srgbClr val="002060"/>
                </a:solidFill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uk-UA" sz="3200" smtClean="0"/>
              <a:t>  </a:t>
            </a:r>
            <a:r>
              <a:rPr lang="uk-UA" sz="5400" b="1" smtClean="0">
                <a:solidFill>
                  <a:srgbClr val="FF0000"/>
                </a:solidFill>
              </a:rPr>
              <a:t>а + b*P = с – d*P </a:t>
            </a:r>
          </a:p>
          <a:p>
            <a:endParaRPr lang="uk-UA" smtClean="0"/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BB7A"/>
              </a:clrFrom>
              <a:clrTo>
                <a:srgbClr val="FFBB7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5838" y="4926013"/>
            <a:ext cx="2706687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1714500"/>
            <a:ext cx="4786313" cy="4857750"/>
            <a:chOff x="1456" y="12031"/>
            <a:chExt cx="4559" cy="3233"/>
          </a:xfrm>
        </p:grpSpPr>
        <p:sp>
          <p:nvSpPr>
            <p:cNvPr id="15371" name="Text Box 3"/>
            <p:cNvSpPr txBox="1">
              <a:spLocks noChangeArrowheads="1"/>
            </p:cNvSpPr>
            <p:nvPr/>
          </p:nvSpPr>
          <p:spPr bwMode="auto">
            <a:xfrm>
              <a:off x="5424" y="14762"/>
              <a:ext cx="591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>
                  <a:latin typeface="Times New Roman" pitchFamily="18" charset="0"/>
                </a:rPr>
                <a:t>Q</a:t>
              </a:r>
              <a:endParaRPr lang="uk-UA" sz="2000"/>
            </a:p>
          </p:txBody>
        </p:sp>
        <p:sp>
          <p:nvSpPr>
            <p:cNvPr id="15372" name="Text Box 4"/>
            <p:cNvSpPr txBox="1">
              <a:spLocks noChangeArrowheads="1"/>
            </p:cNvSpPr>
            <p:nvPr/>
          </p:nvSpPr>
          <p:spPr bwMode="auto">
            <a:xfrm>
              <a:off x="4608" y="12096"/>
              <a:ext cx="312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S</a:t>
              </a:r>
            </a:p>
            <a:p>
              <a:endParaRPr lang="uk-UA" sz="2000"/>
            </a:p>
          </p:txBody>
        </p:sp>
        <p:sp>
          <p:nvSpPr>
            <p:cNvPr id="15373" name="Text Box 5"/>
            <p:cNvSpPr txBox="1">
              <a:spLocks noChangeArrowheads="1"/>
            </p:cNvSpPr>
            <p:nvPr/>
          </p:nvSpPr>
          <p:spPr bwMode="auto">
            <a:xfrm>
              <a:off x="2637" y="12236"/>
              <a:ext cx="27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D</a:t>
              </a:r>
              <a:endParaRPr lang="uk-UA" sz="2000"/>
            </a:p>
          </p:txBody>
        </p:sp>
        <p:sp>
          <p:nvSpPr>
            <p:cNvPr id="15374" name="Text Box 6"/>
            <p:cNvSpPr txBox="1">
              <a:spLocks noChangeArrowheads="1"/>
            </p:cNvSpPr>
            <p:nvPr/>
          </p:nvSpPr>
          <p:spPr bwMode="auto">
            <a:xfrm>
              <a:off x="1670" y="13219"/>
              <a:ext cx="40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P</a:t>
              </a:r>
              <a:r>
                <a:rPr lang="en-US" sz="2000" b="1" baseline="-25000">
                  <a:latin typeface="Times New Roman" pitchFamily="18" charset="0"/>
                </a:rPr>
                <a:t>E</a:t>
              </a:r>
              <a:endParaRPr lang="uk-UA" sz="2000"/>
            </a:p>
          </p:txBody>
        </p:sp>
        <p:sp>
          <p:nvSpPr>
            <p:cNvPr id="15375" name="Text Box 7"/>
            <p:cNvSpPr txBox="1">
              <a:spLocks noChangeArrowheads="1"/>
            </p:cNvSpPr>
            <p:nvPr/>
          </p:nvSpPr>
          <p:spPr bwMode="auto">
            <a:xfrm>
              <a:off x="3584" y="14950"/>
              <a:ext cx="438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uk-UA" sz="2000" b="1">
                  <a:latin typeface="Times New Roman" pitchFamily="18" charset="0"/>
                </a:rPr>
                <a:t> </a:t>
              </a:r>
              <a:r>
                <a:rPr lang="en-US" sz="2000" b="1">
                  <a:latin typeface="Times New Roman" pitchFamily="18" charset="0"/>
                </a:rPr>
                <a:t>Q</a:t>
              </a:r>
              <a:r>
                <a:rPr lang="en-US" sz="2000" b="1" baseline="-25000">
                  <a:latin typeface="Times New Roman" pitchFamily="18" charset="0"/>
                </a:rPr>
                <a:t>E</a:t>
              </a:r>
            </a:p>
            <a:p>
              <a:endParaRPr lang="uk-UA" sz="2000"/>
            </a:p>
          </p:txBody>
        </p:sp>
        <p:sp>
          <p:nvSpPr>
            <p:cNvPr id="15376" name="Text Box 8"/>
            <p:cNvSpPr txBox="1">
              <a:spLocks noChangeArrowheads="1"/>
            </p:cNvSpPr>
            <p:nvPr/>
          </p:nvSpPr>
          <p:spPr bwMode="auto">
            <a:xfrm>
              <a:off x="1744" y="12031"/>
              <a:ext cx="340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P</a:t>
              </a:r>
              <a:endParaRPr lang="uk-UA" sz="2000"/>
            </a:p>
          </p:txBody>
        </p:sp>
        <p:sp>
          <p:nvSpPr>
            <p:cNvPr id="15377" name="Text Box 9"/>
            <p:cNvSpPr txBox="1">
              <a:spLocks noChangeArrowheads="1"/>
            </p:cNvSpPr>
            <p:nvPr/>
          </p:nvSpPr>
          <p:spPr bwMode="auto">
            <a:xfrm>
              <a:off x="3456" y="12096"/>
              <a:ext cx="434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D</a:t>
              </a:r>
              <a:r>
                <a:rPr lang="ru-RU" sz="2000" b="1" baseline="-25000">
                  <a:latin typeface="Times New Roman" pitchFamily="18" charset="0"/>
                </a:rPr>
                <a:t>1</a:t>
              </a:r>
              <a:endParaRPr lang="uk-UA" sz="2000"/>
            </a:p>
          </p:txBody>
        </p:sp>
        <p:sp>
          <p:nvSpPr>
            <p:cNvPr id="15378" name="Text Box 10"/>
            <p:cNvSpPr txBox="1">
              <a:spLocks noChangeArrowheads="1"/>
            </p:cNvSpPr>
            <p:nvPr/>
          </p:nvSpPr>
          <p:spPr bwMode="auto">
            <a:xfrm>
              <a:off x="2461" y="12651"/>
              <a:ext cx="340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D</a:t>
              </a:r>
              <a:r>
                <a:rPr lang="ru-RU" sz="2000" b="1" baseline="-25000">
                  <a:latin typeface="Times New Roman" pitchFamily="18" charset="0"/>
                </a:rPr>
                <a:t>2</a:t>
              </a:r>
              <a:endParaRPr lang="uk-UA" sz="2000"/>
            </a:p>
          </p:txBody>
        </p:sp>
        <p:sp>
          <p:nvSpPr>
            <p:cNvPr id="15379" name="Text Box 11"/>
            <p:cNvSpPr txBox="1">
              <a:spLocks noChangeArrowheads="1"/>
            </p:cNvSpPr>
            <p:nvPr/>
          </p:nvSpPr>
          <p:spPr bwMode="auto">
            <a:xfrm>
              <a:off x="1664" y="13680"/>
              <a:ext cx="4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P</a:t>
              </a:r>
              <a:r>
                <a:rPr lang="en-US" sz="2000" b="1" baseline="-25000">
                  <a:latin typeface="Times New Roman" pitchFamily="18" charset="0"/>
                </a:rPr>
                <a:t>2E</a:t>
              </a:r>
              <a:endParaRPr lang="uk-UA" sz="2000"/>
            </a:p>
          </p:txBody>
        </p:sp>
        <p:sp>
          <p:nvSpPr>
            <p:cNvPr id="15380" name="Text Box 12"/>
            <p:cNvSpPr txBox="1">
              <a:spLocks noChangeArrowheads="1"/>
            </p:cNvSpPr>
            <p:nvPr/>
          </p:nvSpPr>
          <p:spPr bwMode="auto">
            <a:xfrm>
              <a:off x="1456" y="12748"/>
              <a:ext cx="69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spcAft>
                  <a:spcPts val="1000"/>
                </a:spcAft>
              </a:pPr>
              <a:r>
                <a:rPr lang="en-US" sz="2000" b="1">
                  <a:latin typeface="Calibri" pitchFamily="34" charset="0"/>
                </a:rPr>
                <a:t>   P</a:t>
              </a:r>
              <a:r>
                <a:rPr lang="en-US" sz="2000" b="1" baseline="-25000">
                  <a:latin typeface="Calibri" pitchFamily="34" charset="0"/>
                </a:rPr>
                <a:t>1E</a:t>
              </a:r>
              <a:endParaRPr lang="uk-UA" sz="2000"/>
            </a:p>
          </p:txBody>
        </p:sp>
        <p:sp>
          <p:nvSpPr>
            <p:cNvPr id="15381" name="Text Box 13"/>
            <p:cNvSpPr txBox="1">
              <a:spLocks noChangeArrowheads="1"/>
            </p:cNvSpPr>
            <p:nvPr/>
          </p:nvSpPr>
          <p:spPr bwMode="auto">
            <a:xfrm>
              <a:off x="2891" y="14950"/>
              <a:ext cx="565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 </a:t>
              </a:r>
              <a:r>
                <a:rPr lang="uk-UA" sz="2000" b="1">
                  <a:latin typeface="Times New Roman" pitchFamily="18" charset="0"/>
                </a:rPr>
                <a:t> </a:t>
              </a:r>
              <a:r>
                <a:rPr lang="en-US" sz="2000" b="1">
                  <a:latin typeface="Times New Roman" pitchFamily="18" charset="0"/>
                </a:rPr>
                <a:t>Q</a:t>
              </a:r>
              <a:r>
                <a:rPr lang="en-US" sz="2000" b="1" baseline="-25000">
                  <a:latin typeface="Times New Roman" pitchFamily="18" charset="0"/>
                </a:rPr>
                <a:t>2E</a:t>
              </a:r>
            </a:p>
            <a:p>
              <a:endParaRPr lang="uk-UA" sz="2000"/>
            </a:p>
          </p:txBody>
        </p:sp>
        <p:sp>
          <p:nvSpPr>
            <p:cNvPr id="15382" name="Text Box 14"/>
            <p:cNvSpPr txBox="1">
              <a:spLocks noChangeArrowheads="1"/>
            </p:cNvSpPr>
            <p:nvPr/>
          </p:nvSpPr>
          <p:spPr bwMode="auto">
            <a:xfrm>
              <a:off x="4130" y="14950"/>
              <a:ext cx="548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2000" b="1">
                  <a:latin typeface="Times New Roman" pitchFamily="18" charset="0"/>
                </a:rPr>
                <a:t>Q</a:t>
              </a:r>
              <a:r>
                <a:rPr lang="en-US" sz="2000" b="1" baseline="-25000">
                  <a:latin typeface="Times New Roman" pitchFamily="18" charset="0"/>
                </a:rPr>
                <a:t>1E</a:t>
              </a:r>
              <a:endParaRPr lang="uk-UA" sz="2000"/>
            </a:p>
          </p:txBody>
        </p:sp>
        <p:grpSp>
          <p:nvGrpSpPr>
            <p:cNvPr id="15383" name="Group 15"/>
            <p:cNvGrpSpPr>
              <a:grpSpLocks/>
            </p:cNvGrpSpPr>
            <p:nvPr/>
          </p:nvGrpSpPr>
          <p:grpSpPr bwMode="auto">
            <a:xfrm>
              <a:off x="2258" y="12236"/>
              <a:ext cx="3185" cy="2630"/>
              <a:chOff x="2258" y="12236"/>
              <a:chExt cx="3185" cy="2630"/>
            </a:xfrm>
          </p:grpSpPr>
          <p:sp>
            <p:nvSpPr>
              <p:cNvPr id="15384" name="Line 16"/>
              <p:cNvSpPr>
                <a:spLocks noChangeShapeType="1"/>
              </p:cNvSpPr>
              <p:nvPr/>
            </p:nvSpPr>
            <p:spPr bwMode="auto">
              <a:xfrm>
                <a:off x="2884" y="12651"/>
                <a:ext cx="1812" cy="1603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5" name="Line 17"/>
              <p:cNvSpPr>
                <a:spLocks noChangeShapeType="1"/>
              </p:cNvSpPr>
              <p:nvPr/>
            </p:nvSpPr>
            <p:spPr bwMode="auto">
              <a:xfrm rot="79235" flipV="1">
                <a:off x="2884" y="12509"/>
                <a:ext cx="1988" cy="174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6" name="Line 18"/>
              <p:cNvSpPr>
                <a:spLocks noChangeShapeType="1"/>
              </p:cNvSpPr>
              <p:nvPr/>
            </p:nvSpPr>
            <p:spPr bwMode="auto">
              <a:xfrm>
                <a:off x="3452" y="12509"/>
                <a:ext cx="1812" cy="160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87" name="Line 19"/>
              <p:cNvSpPr>
                <a:spLocks noChangeShapeType="1"/>
              </p:cNvSpPr>
              <p:nvPr/>
            </p:nvSpPr>
            <p:spPr bwMode="auto">
              <a:xfrm>
                <a:off x="2634" y="13036"/>
                <a:ext cx="1812" cy="160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5388" name="Group 20"/>
              <p:cNvGrpSpPr>
                <a:grpSpLocks/>
              </p:cNvGrpSpPr>
              <p:nvPr/>
            </p:nvGrpSpPr>
            <p:grpSpPr bwMode="auto">
              <a:xfrm>
                <a:off x="2258" y="12236"/>
                <a:ext cx="3185" cy="2630"/>
                <a:chOff x="2258" y="12236"/>
                <a:chExt cx="3185" cy="2630"/>
              </a:xfrm>
            </p:grpSpPr>
            <p:sp>
              <p:nvSpPr>
                <p:cNvPr id="15389" name="Line 21"/>
                <p:cNvSpPr>
                  <a:spLocks noChangeShapeType="1"/>
                </p:cNvSpPr>
                <p:nvPr/>
              </p:nvSpPr>
              <p:spPr bwMode="auto">
                <a:xfrm>
                  <a:off x="2368" y="13453"/>
                  <a:ext cx="13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0" name="Line 22"/>
                <p:cNvSpPr>
                  <a:spLocks noChangeShapeType="1"/>
                </p:cNvSpPr>
                <p:nvPr/>
              </p:nvSpPr>
              <p:spPr bwMode="auto">
                <a:xfrm>
                  <a:off x="3786" y="13503"/>
                  <a:ext cx="0" cy="1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1" name="Line 23"/>
                <p:cNvSpPr>
                  <a:spLocks noChangeShapeType="1"/>
                </p:cNvSpPr>
                <p:nvPr/>
              </p:nvSpPr>
              <p:spPr bwMode="auto">
                <a:xfrm>
                  <a:off x="2356" y="13747"/>
                  <a:ext cx="109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2" name="Line 24"/>
                <p:cNvSpPr>
                  <a:spLocks noChangeShapeType="1"/>
                </p:cNvSpPr>
                <p:nvPr/>
              </p:nvSpPr>
              <p:spPr bwMode="auto">
                <a:xfrm>
                  <a:off x="3432" y="13787"/>
                  <a:ext cx="0" cy="9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3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2356" y="13138"/>
                  <a:ext cx="180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4" name="Line 26"/>
                <p:cNvSpPr>
                  <a:spLocks noChangeShapeType="1"/>
                </p:cNvSpPr>
                <p:nvPr/>
              </p:nvSpPr>
              <p:spPr bwMode="auto">
                <a:xfrm>
                  <a:off x="4162" y="13148"/>
                  <a:ext cx="0" cy="161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5395" name="Group 27"/>
                <p:cNvGrpSpPr>
                  <a:grpSpLocks/>
                </p:cNvGrpSpPr>
                <p:nvPr/>
              </p:nvGrpSpPr>
              <p:grpSpPr bwMode="auto">
                <a:xfrm>
                  <a:off x="2258" y="12236"/>
                  <a:ext cx="3185" cy="2630"/>
                  <a:chOff x="2258" y="12236"/>
                  <a:chExt cx="3185" cy="2630"/>
                </a:xfrm>
              </p:grpSpPr>
              <p:grpSp>
                <p:nvGrpSpPr>
                  <p:cNvPr id="15396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2359" y="12236"/>
                    <a:ext cx="3084" cy="2520"/>
                    <a:chOff x="2359" y="12236"/>
                    <a:chExt cx="3084" cy="2520"/>
                  </a:xfrm>
                </p:grpSpPr>
                <p:sp>
                  <p:nvSpPr>
                    <p:cNvPr id="15404" name="Line 2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9" y="12236"/>
                      <a:ext cx="0" cy="25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stealth" w="sm" len="lg"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5405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59" y="14756"/>
                      <a:ext cx="308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stealth" w="sm" len="lg"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5397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10" y="12748"/>
                    <a:ext cx="324" cy="28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39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3878" y="14866"/>
                    <a:ext cx="32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399" name="Line 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10" y="14866"/>
                    <a:ext cx="38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400" name="Line 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8" y="13088"/>
                    <a:ext cx="0" cy="41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40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258" y="13503"/>
                    <a:ext cx="0" cy="28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402" name="Line 36"/>
                  <p:cNvSpPr>
                    <a:spLocks noChangeShapeType="1"/>
                  </p:cNvSpPr>
                  <p:nvPr/>
                </p:nvSpPr>
                <p:spPr bwMode="auto">
                  <a:xfrm rot="10800000" flipV="1">
                    <a:off x="2998" y="13028"/>
                    <a:ext cx="324" cy="28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5403" name="Line 37"/>
                  <p:cNvSpPr>
                    <a:spLocks noChangeShapeType="1"/>
                  </p:cNvSpPr>
                  <p:nvPr/>
                </p:nvSpPr>
                <p:spPr bwMode="auto">
                  <a:xfrm rot="203039" flipH="1">
                    <a:off x="4216" y="13761"/>
                    <a:ext cx="576" cy="57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stealth" w="sm" len="lg"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0" y="704850"/>
            <a:ext cx="8858250" cy="938213"/>
          </a:xfrm>
        </p:spPr>
        <p:txBody>
          <a:bodyPr/>
          <a:lstStyle/>
          <a:p>
            <a:pPr algn="ctr"/>
            <a:r>
              <a:rPr lang="uk-UA" sz="3600" b="1" smtClean="0"/>
              <a:t>ВПЛИВ ЗМІНИ ПОПИТУ НА РИНКОВУ РІВНОВАГУ</a:t>
            </a:r>
            <a:endParaRPr lang="uk-UA" sz="3600" smtClean="0"/>
          </a:p>
        </p:txBody>
      </p:sp>
      <p:sp>
        <p:nvSpPr>
          <p:cNvPr id="15364" name="Содержимое 2"/>
          <p:cNvSpPr>
            <a:spLocks noGrp="1"/>
          </p:cNvSpPr>
          <p:nvPr>
            <p:ph idx="1"/>
          </p:nvPr>
        </p:nvSpPr>
        <p:spPr>
          <a:xfrm>
            <a:off x="4284663" y="1643063"/>
            <a:ext cx="4645025" cy="4954587"/>
          </a:xfrm>
        </p:spPr>
        <p:txBody>
          <a:bodyPr/>
          <a:lstStyle/>
          <a:p>
            <a:pPr algn="ctr">
              <a:buFont typeface="Wingdings" pitchFamily="2" charset="2"/>
              <a:buChar char="q"/>
            </a:pPr>
            <a:r>
              <a:rPr lang="uk-UA" sz="2400" b="1" smtClean="0"/>
              <a:t>Графік  D</a:t>
            </a:r>
            <a:r>
              <a:rPr lang="uk-UA" sz="2400" b="1" baseline="-25000" smtClean="0"/>
              <a:t>1 </a:t>
            </a:r>
            <a:r>
              <a:rPr lang="uk-UA" sz="2400" b="1" smtClean="0"/>
              <a:t> відображає зростання попиту.  Рівноважна ціна продукції зросте і рівноважна кількість продукції також, </a:t>
            </a:r>
          </a:p>
          <a:p>
            <a:pPr algn="ctr">
              <a:buFont typeface="Wingdings 2" pitchFamily="18" charset="2"/>
              <a:buNone/>
            </a:pPr>
            <a:r>
              <a:rPr lang="uk-UA" sz="2400" b="1" smtClean="0">
                <a:solidFill>
                  <a:srgbClr val="FF0000"/>
                </a:solidFill>
              </a:rPr>
              <a:t> D  ; P</a:t>
            </a:r>
            <a:r>
              <a:rPr lang="uk-UA" sz="2400" b="1" baseline="-25000" smtClean="0">
                <a:solidFill>
                  <a:srgbClr val="FF0000"/>
                </a:solidFill>
              </a:rPr>
              <a:t>Е</a:t>
            </a:r>
            <a:r>
              <a:rPr lang="uk-UA" sz="2400" b="1" smtClean="0">
                <a:solidFill>
                  <a:srgbClr val="FF0000"/>
                </a:solidFill>
              </a:rPr>
              <a:t>  ; Q</a:t>
            </a:r>
            <a:r>
              <a:rPr lang="uk-UA" sz="2400" b="1" baseline="-25000" smtClean="0">
                <a:solidFill>
                  <a:srgbClr val="FF0000"/>
                </a:solidFill>
              </a:rPr>
              <a:t>Е</a:t>
            </a:r>
            <a:r>
              <a:rPr lang="uk-UA" sz="2400" b="1" smtClean="0">
                <a:solidFill>
                  <a:srgbClr val="FF0000"/>
                </a:solidFill>
              </a:rPr>
              <a:t>  .</a:t>
            </a:r>
          </a:p>
          <a:p>
            <a:pPr algn="ctr">
              <a:buFont typeface="Wingdings" pitchFamily="2" charset="2"/>
              <a:buChar char="q"/>
            </a:pPr>
            <a:r>
              <a:rPr lang="uk-UA" sz="2400" b="1" smtClean="0"/>
              <a:t>Графік D</a:t>
            </a:r>
            <a:r>
              <a:rPr lang="uk-UA" sz="2400" b="1" baseline="-25000" smtClean="0"/>
              <a:t>2</a:t>
            </a:r>
            <a:r>
              <a:rPr lang="uk-UA" sz="2400" b="1" smtClean="0"/>
              <a:t> відображає зменшення попиту.   Рівноважна ціна продукції зменшиться і рівноважна кількість продукції також, тобто: </a:t>
            </a:r>
            <a:r>
              <a:rPr lang="uk-UA" sz="2400" b="1" smtClean="0">
                <a:solidFill>
                  <a:srgbClr val="FF0000"/>
                </a:solidFill>
              </a:rPr>
              <a:t>D  ; P</a:t>
            </a:r>
            <a:r>
              <a:rPr lang="uk-UA" sz="2400" b="1" baseline="-25000" smtClean="0">
                <a:solidFill>
                  <a:srgbClr val="FF0000"/>
                </a:solidFill>
              </a:rPr>
              <a:t>Е</a:t>
            </a:r>
            <a:r>
              <a:rPr lang="uk-UA" sz="2400" b="1" smtClean="0">
                <a:solidFill>
                  <a:srgbClr val="FF0000"/>
                </a:solidFill>
              </a:rPr>
              <a:t>  ; Q</a:t>
            </a:r>
            <a:r>
              <a:rPr lang="uk-UA" sz="2400" b="1" baseline="-25000" smtClean="0">
                <a:solidFill>
                  <a:srgbClr val="FF0000"/>
                </a:solidFill>
              </a:rPr>
              <a:t>Е</a:t>
            </a:r>
            <a:r>
              <a:rPr lang="uk-UA" sz="2400" b="1" smtClean="0">
                <a:solidFill>
                  <a:srgbClr val="FF0000"/>
                </a:solidFill>
              </a:rPr>
              <a:t>  .</a:t>
            </a:r>
          </a:p>
          <a:p>
            <a:endParaRPr lang="uk-UA" smtClean="0"/>
          </a:p>
        </p:txBody>
      </p:sp>
      <p:cxnSp>
        <p:nvCxnSpPr>
          <p:cNvPr id="41" name="Прямая со стрелкой 40"/>
          <p:cNvCxnSpPr/>
          <p:nvPr/>
        </p:nvCxnSpPr>
        <p:spPr>
          <a:xfrm rot="5400000">
            <a:off x="6465888" y="603567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7108825" y="603567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5400000">
            <a:off x="7751763" y="6035675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5787231" y="3785394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 flipH="1" flipV="1">
            <a:off x="6430169" y="3785394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 flipH="1" flipV="1">
            <a:off x="7144544" y="3785394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1628775"/>
            <a:ext cx="6143625" cy="5429250"/>
            <a:chOff x="1728" y="7632"/>
            <a:chExt cx="6774" cy="4656"/>
          </a:xfrm>
        </p:grpSpPr>
        <p:grpSp>
          <p:nvGrpSpPr>
            <p:cNvPr id="16395" name="Group 3"/>
            <p:cNvGrpSpPr>
              <a:grpSpLocks/>
            </p:cNvGrpSpPr>
            <p:nvPr/>
          </p:nvGrpSpPr>
          <p:grpSpPr bwMode="auto">
            <a:xfrm>
              <a:off x="1728" y="7632"/>
              <a:ext cx="4610" cy="3600"/>
              <a:chOff x="6360" y="7632"/>
              <a:chExt cx="4610" cy="3600"/>
            </a:xfrm>
          </p:grpSpPr>
          <p:sp>
            <p:nvSpPr>
              <p:cNvPr id="16397" name="Text Box 4"/>
              <p:cNvSpPr txBox="1">
                <a:spLocks noChangeArrowheads="1"/>
              </p:cNvSpPr>
              <p:nvPr/>
            </p:nvSpPr>
            <p:spPr bwMode="auto">
              <a:xfrm>
                <a:off x="10311" y="10601"/>
                <a:ext cx="659" cy="4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2000" b="1">
                    <a:latin typeface="Times New Roman" pitchFamily="18" charset="0"/>
                  </a:rPr>
                  <a:t>Q</a:t>
                </a:r>
                <a:endParaRPr lang="uk-UA" sz="2000"/>
              </a:p>
            </p:txBody>
          </p:sp>
          <p:sp>
            <p:nvSpPr>
              <p:cNvPr id="16398" name="Text Box 5"/>
              <p:cNvSpPr txBox="1">
                <a:spLocks noChangeArrowheads="1"/>
              </p:cNvSpPr>
              <p:nvPr/>
            </p:nvSpPr>
            <p:spPr bwMode="auto">
              <a:xfrm>
                <a:off x="9936" y="8064"/>
                <a:ext cx="312" cy="3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000" b="1">
                    <a:latin typeface="Times New Roman" pitchFamily="18" charset="0"/>
                  </a:rPr>
                  <a:t>S</a:t>
                </a:r>
              </a:p>
              <a:p>
                <a:endParaRPr lang="uk-UA" sz="2000"/>
              </a:p>
            </p:txBody>
          </p:sp>
          <p:sp>
            <p:nvSpPr>
              <p:cNvPr id="16399" name="Text Box 6"/>
              <p:cNvSpPr txBox="1">
                <a:spLocks noChangeArrowheads="1"/>
              </p:cNvSpPr>
              <p:nvPr/>
            </p:nvSpPr>
            <p:spPr bwMode="auto">
              <a:xfrm>
                <a:off x="7541" y="8204"/>
                <a:ext cx="278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000" b="1">
                    <a:latin typeface="Times New Roman" pitchFamily="18" charset="0"/>
                  </a:rPr>
                  <a:t>D</a:t>
                </a:r>
                <a:endParaRPr lang="uk-UA" sz="2000"/>
              </a:p>
            </p:txBody>
          </p:sp>
          <p:sp>
            <p:nvSpPr>
              <p:cNvPr id="16400" name="Text Box 7"/>
              <p:cNvSpPr txBox="1">
                <a:spLocks noChangeArrowheads="1"/>
              </p:cNvSpPr>
              <p:nvPr/>
            </p:nvSpPr>
            <p:spPr bwMode="auto">
              <a:xfrm>
                <a:off x="6574" y="9187"/>
                <a:ext cx="406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000" b="1">
                    <a:latin typeface="Times New Roman" pitchFamily="18" charset="0"/>
                  </a:rPr>
                  <a:t>P</a:t>
                </a:r>
                <a:r>
                  <a:rPr lang="en-US" sz="2000" b="1" baseline="-25000">
                    <a:latin typeface="Times New Roman" pitchFamily="18" charset="0"/>
                  </a:rPr>
                  <a:t>E</a:t>
                </a:r>
                <a:endParaRPr lang="uk-UA" sz="2000"/>
              </a:p>
            </p:txBody>
          </p:sp>
          <p:sp>
            <p:nvSpPr>
              <p:cNvPr id="16401" name="Text Box 8"/>
              <p:cNvSpPr txBox="1">
                <a:spLocks noChangeArrowheads="1"/>
              </p:cNvSpPr>
              <p:nvPr/>
            </p:nvSpPr>
            <p:spPr bwMode="auto">
              <a:xfrm>
                <a:off x="8488" y="10918"/>
                <a:ext cx="438" cy="3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uk-UA" sz="2000" b="1">
                    <a:latin typeface="Times New Roman" pitchFamily="18" charset="0"/>
                  </a:rPr>
                  <a:t> </a:t>
                </a:r>
                <a:r>
                  <a:rPr lang="en-US" sz="2000" b="1">
                    <a:latin typeface="Times New Roman" pitchFamily="18" charset="0"/>
                  </a:rPr>
                  <a:t>Q</a:t>
                </a:r>
                <a:r>
                  <a:rPr lang="en-US" sz="2000" b="1" baseline="-25000">
                    <a:latin typeface="Times New Roman" pitchFamily="18" charset="0"/>
                  </a:rPr>
                  <a:t>E</a:t>
                </a:r>
              </a:p>
              <a:p>
                <a:endParaRPr lang="uk-UA" sz="2000"/>
              </a:p>
            </p:txBody>
          </p:sp>
          <p:sp>
            <p:nvSpPr>
              <p:cNvPr id="16402" name="Text Box 9"/>
              <p:cNvSpPr txBox="1">
                <a:spLocks noChangeArrowheads="1"/>
              </p:cNvSpPr>
              <p:nvPr/>
            </p:nvSpPr>
            <p:spPr bwMode="auto">
              <a:xfrm>
                <a:off x="6648" y="7999"/>
                <a:ext cx="340" cy="3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000" b="1">
                    <a:latin typeface="Times New Roman" pitchFamily="18" charset="0"/>
                  </a:rPr>
                  <a:t>P</a:t>
                </a:r>
                <a:endParaRPr lang="uk-UA" sz="2000"/>
              </a:p>
            </p:txBody>
          </p:sp>
          <p:sp>
            <p:nvSpPr>
              <p:cNvPr id="16403" name="Text Box 10"/>
              <p:cNvSpPr txBox="1">
                <a:spLocks noChangeArrowheads="1"/>
              </p:cNvSpPr>
              <p:nvPr/>
            </p:nvSpPr>
            <p:spPr bwMode="auto">
              <a:xfrm>
                <a:off x="10224" y="8784"/>
                <a:ext cx="434" cy="3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000" b="1">
                    <a:latin typeface="Times New Roman" pitchFamily="18" charset="0"/>
                  </a:rPr>
                  <a:t>S</a:t>
                </a:r>
                <a:r>
                  <a:rPr lang="ru-RU" sz="2000" b="1" baseline="-25000">
                    <a:latin typeface="Times New Roman" pitchFamily="18" charset="0"/>
                  </a:rPr>
                  <a:t>1</a:t>
                </a:r>
                <a:endParaRPr lang="uk-UA" sz="2000"/>
              </a:p>
            </p:txBody>
          </p:sp>
          <p:sp>
            <p:nvSpPr>
              <p:cNvPr id="16404" name="Text Box 11"/>
              <p:cNvSpPr txBox="1">
                <a:spLocks noChangeArrowheads="1"/>
              </p:cNvSpPr>
              <p:nvPr/>
            </p:nvSpPr>
            <p:spPr bwMode="auto">
              <a:xfrm>
                <a:off x="9504" y="7632"/>
                <a:ext cx="340" cy="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ru-RU" sz="2000" b="1">
                    <a:latin typeface="Times New Roman" pitchFamily="18" charset="0"/>
                  </a:rPr>
                  <a:t>S</a:t>
                </a:r>
                <a:r>
                  <a:rPr lang="ru-RU" sz="2000" b="1" baseline="-25000">
                    <a:latin typeface="Times New Roman" pitchFamily="18" charset="0"/>
                  </a:rPr>
                  <a:t>2</a:t>
                </a:r>
                <a:endParaRPr lang="uk-UA" sz="2000"/>
              </a:p>
            </p:txBody>
          </p:sp>
          <p:sp>
            <p:nvSpPr>
              <p:cNvPr id="16405" name="Text Box 12"/>
              <p:cNvSpPr txBox="1">
                <a:spLocks noChangeArrowheads="1"/>
              </p:cNvSpPr>
              <p:nvPr/>
            </p:nvSpPr>
            <p:spPr bwMode="auto">
              <a:xfrm>
                <a:off x="6568" y="9648"/>
                <a:ext cx="4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000" b="1">
                    <a:latin typeface="Times New Roman" pitchFamily="18" charset="0"/>
                  </a:rPr>
                  <a:t>P</a:t>
                </a:r>
                <a:r>
                  <a:rPr lang="en-US" sz="2000" b="1" baseline="-25000">
                    <a:latin typeface="Times New Roman" pitchFamily="18" charset="0"/>
                  </a:rPr>
                  <a:t>1E</a:t>
                </a:r>
                <a:endParaRPr lang="uk-UA" sz="2000"/>
              </a:p>
            </p:txBody>
          </p:sp>
          <p:sp>
            <p:nvSpPr>
              <p:cNvPr id="16406" name="Text Box 13"/>
              <p:cNvSpPr txBox="1">
                <a:spLocks noChangeArrowheads="1"/>
              </p:cNvSpPr>
              <p:nvPr/>
            </p:nvSpPr>
            <p:spPr bwMode="auto">
              <a:xfrm>
                <a:off x="6360" y="8716"/>
                <a:ext cx="694" cy="3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spcAft>
                    <a:spcPts val="1000"/>
                  </a:spcAft>
                </a:pPr>
                <a:r>
                  <a:rPr lang="en-US" sz="2000">
                    <a:latin typeface="Calibri" pitchFamily="34" charset="0"/>
                  </a:rPr>
                  <a:t>   </a:t>
                </a:r>
                <a:r>
                  <a:rPr lang="en-US" sz="2000" b="1">
                    <a:latin typeface="Calibri" pitchFamily="34" charset="0"/>
                  </a:rPr>
                  <a:t>P</a:t>
                </a:r>
                <a:r>
                  <a:rPr lang="en-US" sz="2000" b="1" baseline="-25000">
                    <a:latin typeface="Calibri" pitchFamily="34" charset="0"/>
                  </a:rPr>
                  <a:t>2E</a:t>
                </a:r>
                <a:endParaRPr lang="uk-UA" sz="2000"/>
              </a:p>
            </p:txBody>
          </p:sp>
          <p:sp>
            <p:nvSpPr>
              <p:cNvPr id="16407" name="Text Box 14"/>
              <p:cNvSpPr txBox="1">
                <a:spLocks noChangeArrowheads="1"/>
              </p:cNvSpPr>
              <p:nvPr/>
            </p:nvSpPr>
            <p:spPr bwMode="auto">
              <a:xfrm>
                <a:off x="7788" y="10918"/>
                <a:ext cx="572" cy="3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>
                  <a:spcAft>
                    <a:spcPts val="1000"/>
                  </a:spcAft>
                </a:pPr>
                <a:r>
                  <a:rPr lang="en-US" sz="2000" b="1">
                    <a:latin typeface="Calibri" pitchFamily="34" charset="0"/>
                  </a:rPr>
                  <a:t> Q</a:t>
                </a:r>
                <a:r>
                  <a:rPr lang="en-US" sz="2000" b="1" baseline="-25000">
                    <a:latin typeface="Calibri" pitchFamily="34" charset="0"/>
                  </a:rPr>
                  <a:t>2E</a:t>
                </a:r>
                <a:endParaRPr lang="uk-UA" sz="2000" b="1" baseline="-25000">
                  <a:latin typeface="Times New Roman" pitchFamily="18" charset="0"/>
                </a:endParaRPr>
              </a:p>
              <a:p>
                <a:endParaRPr lang="uk-UA" sz="2000"/>
              </a:p>
            </p:txBody>
          </p:sp>
          <p:sp>
            <p:nvSpPr>
              <p:cNvPr id="16408" name="Text Box 15"/>
              <p:cNvSpPr txBox="1">
                <a:spLocks noChangeArrowheads="1"/>
              </p:cNvSpPr>
              <p:nvPr/>
            </p:nvSpPr>
            <p:spPr bwMode="auto">
              <a:xfrm>
                <a:off x="9034" y="10918"/>
                <a:ext cx="548" cy="3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2000" b="1">
                    <a:latin typeface="Times New Roman" pitchFamily="18" charset="0"/>
                  </a:rPr>
                  <a:t>Q</a:t>
                </a:r>
                <a:r>
                  <a:rPr lang="en-US" sz="2000" b="1" baseline="-25000">
                    <a:latin typeface="Times New Roman" pitchFamily="18" charset="0"/>
                  </a:rPr>
                  <a:t>1E</a:t>
                </a:r>
                <a:endParaRPr lang="uk-UA" sz="2000"/>
              </a:p>
            </p:txBody>
          </p:sp>
          <p:grpSp>
            <p:nvGrpSpPr>
              <p:cNvPr id="16409" name="Group 16"/>
              <p:cNvGrpSpPr>
                <a:grpSpLocks/>
              </p:cNvGrpSpPr>
              <p:nvPr/>
            </p:nvGrpSpPr>
            <p:grpSpPr bwMode="auto">
              <a:xfrm>
                <a:off x="7162" y="8064"/>
                <a:ext cx="3185" cy="2740"/>
                <a:chOff x="7162" y="8094"/>
                <a:chExt cx="3185" cy="2740"/>
              </a:xfrm>
            </p:grpSpPr>
            <p:sp>
              <p:nvSpPr>
                <p:cNvPr id="16410" name="Line 17"/>
                <p:cNvSpPr>
                  <a:spLocks noChangeShapeType="1"/>
                </p:cNvSpPr>
                <p:nvPr/>
              </p:nvSpPr>
              <p:spPr bwMode="auto">
                <a:xfrm rot="339949">
                  <a:off x="7788" y="8619"/>
                  <a:ext cx="1812" cy="1603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1" name="Line 18"/>
                <p:cNvSpPr>
                  <a:spLocks noChangeShapeType="1"/>
                </p:cNvSpPr>
                <p:nvPr/>
              </p:nvSpPr>
              <p:spPr bwMode="auto">
                <a:xfrm rot="79235" flipV="1">
                  <a:off x="7516" y="8094"/>
                  <a:ext cx="1988" cy="174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2" name="Line 19"/>
                <p:cNvSpPr>
                  <a:spLocks noChangeShapeType="1"/>
                </p:cNvSpPr>
                <p:nvPr/>
              </p:nvSpPr>
              <p:spPr bwMode="auto">
                <a:xfrm>
                  <a:off x="7272" y="9421"/>
                  <a:ext cx="13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3" name="Line 20"/>
                <p:cNvSpPr>
                  <a:spLocks noChangeShapeType="1"/>
                </p:cNvSpPr>
                <p:nvPr/>
              </p:nvSpPr>
              <p:spPr bwMode="auto">
                <a:xfrm>
                  <a:off x="8690" y="9471"/>
                  <a:ext cx="0" cy="1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4" name="Line 21"/>
                <p:cNvSpPr>
                  <a:spLocks noChangeShapeType="1"/>
                </p:cNvSpPr>
                <p:nvPr/>
              </p:nvSpPr>
              <p:spPr bwMode="auto">
                <a:xfrm>
                  <a:off x="7260" y="9735"/>
                  <a:ext cx="170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5" name="Line 22"/>
                <p:cNvSpPr>
                  <a:spLocks noChangeShapeType="1"/>
                </p:cNvSpPr>
                <p:nvPr/>
              </p:nvSpPr>
              <p:spPr bwMode="auto">
                <a:xfrm>
                  <a:off x="9003" y="9755"/>
                  <a:ext cx="0" cy="96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6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7260" y="9076"/>
                  <a:ext cx="109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7" name="Line 24"/>
                <p:cNvSpPr>
                  <a:spLocks noChangeShapeType="1"/>
                </p:cNvSpPr>
                <p:nvPr/>
              </p:nvSpPr>
              <p:spPr bwMode="auto">
                <a:xfrm>
                  <a:off x="8382" y="9116"/>
                  <a:ext cx="0" cy="161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6418" name="Group 25"/>
                <p:cNvGrpSpPr>
                  <a:grpSpLocks/>
                </p:cNvGrpSpPr>
                <p:nvPr/>
              </p:nvGrpSpPr>
              <p:grpSpPr bwMode="auto">
                <a:xfrm>
                  <a:off x="7263" y="8204"/>
                  <a:ext cx="3084" cy="2520"/>
                  <a:chOff x="2359" y="12236"/>
                  <a:chExt cx="3084" cy="2520"/>
                </a:xfrm>
              </p:grpSpPr>
              <p:sp>
                <p:nvSpPr>
                  <p:cNvPr id="16430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9" y="12236"/>
                    <a:ext cx="0" cy="25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359" y="14756"/>
                    <a:ext cx="308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419" name="Group 28"/>
                <p:cNvGrpSpPr>
                  <a:grpSpLocks/>
                </p:cNvGrpSpPr>
                <p:nvPr/>
              </p:nvGrpSpPr>
              <p:grpSpPr bwMode="auto">
                <a:xfrm>
                  <a:off x="7162" y="8606"/>
                  <a:ext cx="2368" cy="2228"/>
                  <a:chOff x="7162" y="8606"/>
                  <a:chExt cx="2368" cy="2228"/>
                </a:xfrm>
              </p:grpSpPr>
              <p:sp>
                <p:nvSpPr>
                  <p:cNvPr id="1642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8782" y="10834"/>
                    <a:ext cx="32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23" name="Line 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214" y="10834"/>
                    <a:ext cx="38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24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62" y="9011"/>
                    <a:ext cx="0" cy="41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25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7162" y="9534"/>
                    <a:ext cx="0" cy="41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6426" name="Group 33"/>
                  <p:cNvGrpSpPr>
                    <a:grpSpLocks/>
                  </p:cNvGrpSpPr>
                  <p:nvPr/>
                </p:nvGrpSpPr>
                <p:grpSpPr bwMode="auto">
                  <a:xfrm rot="5400000">
                    <a:off x="8928" y="8640"/>
                    <a:ext cx="636" cy="568"/>
                    <a:chOff x="7902" y="8716"/>
                    <a:chExt cx="636" cy="568"/>
                  </a:xfrm>
                </p:grpSpPr>
                <p:sp>
                  <p:nvSpPr>
                    <p:cNvPr id="16428" name="Line 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8214" y="8716"/>
                      <a:ext cx="324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stealth" w="sm" len="lg"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6429" name="Line 35"/>
                    <p:cNvSpPr>
                      <a:spLocks noChangeShapeType="1"/>
                    </p:cNvSpPr>
                    <p:nvPr/>
                  </p:nvSpPr>
                  <p:spPr bwMode="auto">
                    <a:xfrm rot="10800000" flipV="1">
                      <a:off x="7902" y="8996"/>
                      <a:ext cx="324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stealth" w="sm" len="lg"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6427" name="Line 36"/>
                  <p:cNvSpPr>
                    <a:spLocks noChangeShapeType="1"/>
                  </p:cNvSpPr>
                  <p:nvPr/>
                </p:nvSpPr>
                <p:spPr bwMode="auto">
                  <a:xfrm rot="5734735" flipH="1">
                    <a:off x="7542" y="9822"/>
                    <a:ext cx="576" cy="57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 type="stealth" w="sm" len="lg"/>
                    <a:tailEnd type="stealth" w="sm" len="lg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6420" name="Line 37"/>
                <p:cNvSpPr>
                  <a:spLocks noChangeShapeType="1"/>
                </p:cNvSpPr>
                <p:nvPr/>
              </p:nvSpPr>
              <p:spPr bwMode="auto">
                <a:xfrm rot="79235" flipV="1">
                  <a:off x="7804" y="8459"/>
                  <a:ext cx="1988" cy="1745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1" name="Line 38"/>
                <p:cNvSpPr>
                  <a:spLocks noChangeShapeType="1"/>
                </p:cNvSpPr>
                <p:nvPr/>
              </p:nvSpPr>
              <p:spPr bwMode="auto">
                <a:xfrm rot="79235" flipV="1">
                  <a:off x="8098" y="8780"/>
                  <a:ext cx="1988" cy="1745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6396" name="Text Box 39"/>
            <p:cNvSpPr txBox="1">
              <a:spLocks noChangeArrowheads="1"/>
            </p:cNvSpPr>
            <p:nvPr/>
          </p:nvSpPr>
          <p:spPr bwMode="auto">
            <a:xfrm>
              <a:off x="1872" y="11786"/>
              <a:ext cx="6630" cy="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uk-UA" sz="2000"/>
            </a:p>
          </p:txBody>
        </p:sp>
      </p:grp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857250"/>
          </a:xfrm>
        </p:spPr>
        <p:txBody>
          <a:bodyPr/>
          <a:lstStyle/>
          <a:p>
            <a:pPr algn="ctr"/>
            <a:r>
              <a:rPr lang="uk-UA" sz="4000" b="1" smtClean="0"/>
              <a:t>Вплив зміни пропозиції на ринкову рівновагу</a:t>
            </a:r>
            <a:endParaRPr lang="uk-UA" sz="4000" smtClean="0"/>
          </a:p>
        </p:txBody>
      </p:sp>
      <p:sp>
        <p:nvSpPr>
          <p:cNvPr id="16388" name="Содержимое 2"/>
          <p:cNvSpPr>
            <a:spLocks noGrp="1"/>
          </p:cNvSpPr>
          <p:nvPr>
            <p:ph idx="1"/>
          </p:nvPr>
        </p:nvSpPr>
        <p:spPr>
          <a:xfrm>
            <a:off x="3884613" y="1268413"/>
            <a:ext cx="4719637" cy="478631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sz="2400" smtClean="0"/>
              <a:t>  Графік  S</a:t>
            </a:r>
            <a:r>
              <a:rPr lang="uk-UA" sz="2400" baseline="-25000" smtClean="0"/>
              <a:t>1 </a:t>
            </a:r>
            <a:r>
              <a:rPr lang="uk-UA" sz="2400" smtClean="0"/>
              <a:t> відображає зростання пропозиції. </a:t>
            </a:r>
          </a:p>
          <a:p>
            <a:pPr>
              <a:buFont typeface="Wingdings" pitchFamily="2" charset="2"/>
              <a:buChar char="q"/>
            </a:pPr>
            <a:r>
              <a:rPr lang="uk-UA" sz="2400" smtClean="0"/>
              <a:t> Рівноважна ціна продукції зменшиться, а рівноважна кількість продукції зросте, тобто: </a:t>
            </a:r>
            <a:endParaRPr lang="uk-UA" sz="2400" smtClean="0">
              <a:latin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uk-UA" sz="2400" smtClean="0">
                <a:solidFill>
                  <a:srgbClr val="FF0000"/>
                </a:solidFill>
              </a:rPr>
              <a:t>S  ; P</a:t>
            </a:r>
            <a:r>
              <a:rPr lang="uk-UA" sz="2400" baseline="-25000" smtClean="0">
                <a:solidFill>
                  <a:srgbClr val="FF0000"/>
                </a:solidFill>
              </a:rPr>
              <a:t>Е</a:t>
            </a:r>
            <a:r>
              <a:rPr lang="uk-UA" sz="2400" smtClean="0">
                <a:solidFill>
                  <a:srgbClr val="FF0000"/>
                </a:solidFill>
              </a:rPr>
              <a:t>  ; Q</a:t>
            </a:r>
            <a:r>
              <a:rPr lang="uk-UA" sz="2400" baseline="-25000" smtClean="0">
                <a:solidFill>
                  <a:srgbClr val="FF0000"/>
                </a:solidFill>
              </a:rPr>
              <a:t>Е</a:t>
            </a:r>
            <a:r>
              <a:rPr lang="uk-UA" sz="2400" b="1" i="1" smtClean="0">
                <a:solidFill>
                  <a:srgbClr val="FF0000"/>
                </a:solidFill>
              </a:rPr>
              <a:t> </a:t>
            </a:r>
            <a:endParaRPr lang="uk-UA" sz="2400" b="1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uk-UA" sz="2400" smtClean="0"/>
              <a:t>Графік S</a:t>
            </a:r>
            <a:r>
              <a:rPr lang="uk-UA" sz="2400" baseline="-25000" smtClean="0"/>
              <a:t>2</a:t>
            </a:r>
            <a:r>
              <a:rPr lang="uk-UA" sz="2400" smtClean="0"/>
              <a:t> відображає зменшення пропозиції.</a:t>
            </a:r>
          </a:p>
          <a:p>
            <a:pPr>
              <a:buFont typeface="Wingdings" pitchFamily="2" charset="2"/>
              <a:buChar char="q"/>
            </a:pPr>
            <a:r>
              <a:rPr lang="uk-UA" sz="2400" smtClean="0"/>
              <a:t>  Рівноважна ціна продукції зросте а рівноважна кількість продукції зменшиться, тобто:  </a:t>
            </a:r>
          </a:p>
          <a:p>
            <a:pPr algn="ctr">
              <a:buFont typeface="Wingdings 2" pitchFamily="18" charset="2"/>
              <a:buNone/>
            </a:pPr>
            <a:r>
              <a:rPr lang="uk-UA" sz="2400" smtClean="0">
                <a:solidFill>
                  <a:srgbClr val="FF0000"/>
                </a:solidFill>
              </a:rPr>
              <a:t>S  ; P</a:t>
            </a:r>
            <a:r>
              <a:rPr lang="uk-UA" sz="2400" baseline="-25000" smtClean="0">
                <a:solidFill>
                  <a:srgbClr val="FF0000"/>
                </a:solidFill>
              </a:rPr>
              <a:t>Е</a:t>
            </a:r>
            <a:r>
              <a:rPr lang="uk-UA" sz="2400" smtClean="0">
                <a:solidFill>
                  <a:srgbClr val="FF0000"/>
                </a:solidFill>
              </a:rPr>
              <a:t>  ; Q</a:t>
            </a:r>
            <a:r>
              <a:rPr lang="uk-UA" sz="2400" baseline="-25000" smtClean="0">
                <a:solidFill>
                  <a:srgbClr val="FF0000"/>
                </a:solidFill>
              </a:rPr>
              <a:t>Е</a:t>
            </a:r>
            <a:r>
              <a:rPr lang="uk-UA" sz="2400" smtClean="0">
                <a:solidFill>
                  <a:srgbClr val="FF0000"/>
                </a:solidFill>
              </a:rPr>
              <a:t>  .</a:t>
            </a:r>
          </a:p>
          <a:p>
            <a:endParaRPr lang="uk-UA" sz="2400" smtClean="0"/>
          </a:p>
        </p:txBody>
      </p:sp>
      <p:cxnSp>
        <p:nvCxnSpPr>
          <p:cNvPr id="43" name="Прямая со стрелкой 42"/>
          <p:cNvCxnSpPr/>
          <p:nvPr/>
        </p:nvCxnSpPr>
        <p:spPr>
          <a:xfrm rot="5400000">
            <a:off x="6051551" y="3822700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5394325" y="6249988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6608762" y="6249988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 flipH="1" flipV="1">
            <a:off x="5476081" y="3821907"/>
            <a:ext cx="4984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 flipH="1" flipV="1">
            <a:off x="6770688" y="382270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 flipH="1" flipV="1">
            <a:off x="6037262" y="6249988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563</Words>
  <Application>Microsoft Office PowerPoint</Application>
  <PresentationFormat>Экран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Поток</vt:lpstr>
      <vt:lpstr>Chart</vt:lpstr>
      <vt:lpstr>ВЗАЄМОДІЯ ПОПИТУ І ПРОПОЗИЦІЇ</vt:lpstr>
      <vt:lpstr>Встановлення ринкової рівноваги</vt:lpstr>
      <vt:lpstr>Формування ринкової ціни</vt:lpstr>
      <vt:lpstr>РИНКОВА РІВНОВАГА</vt:lpstr>
      <vt:lpstr>ВІДХИЛЕННЯ ЦІН ВІД РІВНОВАЖНОЇ</vt:lpstr>
      <vt:lpstr>Порушення ринкової рівноваги</vt:lpstr>
      <vt:lpstr>Параметри рівноваги ринку</vt:lpstr>
      <vt:lpstr>ВПЛИВ ЗМІНИ ПОПИТУ НА РИНКОВУ РІВНОВАГУ</vt:lpstr>
      <vt:lpstr>Вплив зміни пропозиції на ринкову рівновагу</vt:lpstr>
      <vt:lpstr>Слайд 10</vt:lpstr>
      <vt:lpstr>Слайд 11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Аня</dc:creator>
  <cp:lastModifiedBy>Admin</cp:lastModifiedBy>
  <cp:revision>107</cp:revision>
  <dcterms:created xsi:type="dcterms:W3CDTF">2008-03-28T07:02:08Z</dcterms:created>
  <dcterms:modified xsi:type="dcterms:W3CDTF">2013-11-25T17:45:16Z</dcterms:modified>
</cp:coreProperties>
</file>