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altLang="ru-RU" b="1" i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Презентація на тему</a:t>
            </a:r>
            <a:br>
              <a:rPr lang="uk-UA" altLang="ru-RU" b="1" i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altLang="ru-RU" b="1" i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“Засоби</a:t>
            </a:r>
            <a:r>
              <a:rPr lang="uk-UA" altLang="ru-RU" b="1" i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масової </a:t>
            </a:r>
            <a:r>
              <a:rPr lang="uk-UA" altLang="ru-RU" b="1" i="1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інформації”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143248"/>
            <a:ext cx="7406640" cy="32861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endParaRPr lang="uk-UA" altLang="ru-RU" b="1" i="1" dirty="0" smtClean="0">
              <a:solidFill>
                <a:schemeClr val="hlink"/>
              </a:solidFill>
              <a:latin typeface="Chaparral Pro Light" pitchFamily="18" charset="0"/>
            </a:endParaRPr>
          </a:p>
          <a:p>
            <a:pPr>
              <a:spcBef>
                <a:spcPct val="50000"/>
              </a:spcBef>
            </a:pPr>
            <a:endParaRPr lang="uk-UA" altLang="ru-RU" sz="2900" b="1" i="1" dirty="0" smtClean="0">
              <a:solidFill>
                <a:schemeClr val="hlink"/>
              </a:solidFill>
              <a:latin typeface="Chaparral Pro Light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900" b="1" i="1" dirty="0" err="1" smtClean="0">
                <a:solidFill>
                  <a:schemeClr val="hlink"/>
                </a:solidFill>
                <a:latin typeface="Chaparral Pro Light" pitchFamily="18" charset="0"/>
              </a:rPr>
              <a:t>Виконала</a:t>
            </a:r>
            <a:endParaRPr lang="en-US" altLang="ru-RU" sz="2900" b="1" i="1" dirty="0" smtClean="0">
              <a:solidFill>
                <a:schemeClr val="hlink"/>
              </a:solidFill>
              <a:latin typeface="Chaparral Pro Light" pitchFamily="18" charset="0"/>
            </a:endParaRPr>
          </a:p>
          <a:p>
            <a:pPr>
              <a:spcBef>
                <a:spcPct val="50000"/>
              </a:spcBef>
            </a:pP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 </a:t>
            </a:r>
            <a:r>
              <a:rPr lang="uk-UA" altLang="ru-RU" sz="2900" b="1" i="1" dirty="0" err="1" smtClean="0">
                <a:solidFill>
                  <a:schemeClr val="hlink"/>
                </a:solidFill>
                <a:latin typeface="Chaparral Pro Light" pitchFamily="18" charset="0"/>
              </a:rPr>
              <a:t>Ученицця</a:t>
            </a: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 </a:t>
            </a: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11-Б класу</a:t>
            </a:r>
          </a:p>
          <a:p>
            <a:pPr>
              <a:spcBef>
                <a:spcPct val="50000"/>
              </a:spcBef>
            </a:pP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ЗШ </a:t>
            </a:r>
            <a:r>
              <a:rPr lang="en-US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I-III </a:t>
            </a: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ступенів №1</a:t>
            </a:r>
          </a:p>
          <a:p>
            <a:pPr>
              <a:spcBef>
                <a:spcPct val="50000"/>
              </a:spcBef>
            </a:pP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м. Апостолове</a:t>
            </a:r>
          </a:p>
          <a:p>
            <a:pPr>
              <a:spcBef>
                <a:spcPct val="50000"/>
              </a:spcBef>
            </a:pPr>
            <a:r>
              <a:rPr lang="uk-UA" altLang="ru-RU" sz="2900" b="1" i="1" dirty="0" smtClean="0">
                <a:solidFill>
                  <a:schemeClr val="hlink"/>
                </a:solidFill>
                <a:latin typeface="Chaparral Pro Light" pitchFamily="18" charset="0"/>
              </a:rPr>
              <a:t>Аленіна Ірина</a:t>
            </a:r>
            <a:endParaRPr lang="ru-RU" altLang="ru-RU" sz="2900" b="1" i="1" dirty="0" smtClean="0">
              <a:solidFill>
                <a:schemeClr val="hlink"/>
              </a:solidFill>
              <a:latin typeface="Chaparral Pro Light" pitchFamily="18" charset="0"/>
            </a:endParaRPr>
          </a:p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16"/>
            <a:ext cx="42348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trudnichestvo-smi-i-p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429132"/>
            <a:ext cx="62865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uk-UA" dirty="0" smtClean="0"/>
              <a:t>Четверта Влада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48006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Четверта влада  — словосполучення, яким визначають пресу та її вплив у соціумі. Стверджується, що:</a:t>
            </a:r>
          </a:p>
          <a:p>
            <a:r>
              <a:rPr lang="uk-UA" sz="2000" dirty="0" smtClean="0"/>
              <a:t>Журналісти володіють великою владою в суспільстві, і усвідомлення цієї влади повинно поєднуватися із скромністю і почуттям обов'язку перед читачем. У всі часи вони домагалися визнання завдяки високому рівню точності та неупередженості, а також завдяки дотриманню ними правил чесної гри.</a:t>
            </a:r>
          </a:p>
          <a:p>
            <a:r>
              <a:rPr lang="uk-UA" sz="2000" dirty="0" smtClean="0"/>
              <a:t>Першою, другою й третьою владою є, відповідно, законодавча, виконавча та судова гілки влади.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Інтернет ЗМІ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З появою і поширенням мережі Інтернет з'явилися </a:t>
            </a:r>
            <a:r>
              <a:rPr lang="uk-UA" sz="1800" dirty="0" err="1" smtClean="0"/>
              <a:t>інтернет-ЗМІ</a:t>
            </a:r>
            <a:r>
              <a:rPr lang="uk-UA" sz="1800" dirty="0" smtClean="0"/>
              <a:t>. Вони швидко завоювали популярність, хоча їхня аудиторія поки що набагато менша, ніж «традиційних» (як їх стали називати) ЗМІ. Майже всі ЗМІ мають сайт и в Інтернеті, на багатьох з них публікуються регулярно </a:t>
            </a:r>
            <a:r>
              <a:rPr lang="uk-UA" sz="1800" dirty="0" err="1" smtClean="0"/>
              <a:t>оновлювана</a:t>
            </a:r>
            <a:r>
              <a:rPr lang="uk-UA" sz="1800" dirty="0" smtClean="0"/>
              <a:t> інформація: як правило, це </a:t>
            </a:r>
            <a:r>
              <a:rPr lang="uk-UA" sz="1800" dirty="0" err="1" smtClean="0"/>
              <a:t>інтернет-версії</a:t>
            </a:r>
            <a:r>
              <a:rPr lang="uk-UA" sz="1800" dirty="0" smtClean="0"/>
              <a:t> тих самих матеріалів, іноді вони виходять із затримкою, іноді до матеріалів та / або архівів доступ є платним. Звичайно, основні доходи </a:t>
            </a:r>
            <a:r>
              <a:rPr lang="uk-UA" sz="1800" dirty="0" err="1" smtClean="0"/>
              <a:t>інтернет-ЗМІ</a:t>
            </a:r>
            <a:r>
              <a:rPr lang="uk-UA" sz="1800" dirty="0" smtClean="0"/>
              <a:t> надходять також від реклами, хоча ЗМІ може бути і </a:t>
            </a:r>
            <a:r>
              <a:rPr lang="uk-UA" sz="1800" dirty="0" err="1" smtClean="0"/>
              <a:t>спонсорованим</a:t>
            </a:r>
            <a:r>
              <a:rPr lang="uk-UA" sz="1800" dirty="0" smtClean="0"/>
              <a:t> і як мовний орган будь-якої організації.</a:t>
            </a:r>
          </a:p>
          <a:p>
            <a:endParaRPr lang="uk-UA" sz="1800" dirty="0"/>
          </a:p>
        </p:txBody>
      </p:sp>
      <p:pic>
        <p:nvPicPr>
          <p:cNvPr id="4" name="Рисунок 3" descr="5e-3JOWj-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75"/>
            <a:ext cx="2571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0"/>
            <a:ext cx="4119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Небезпека ЗМІ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Небезпека ЗМІ полягає в тому, що вони впливають на свідомість людини безпосередньо, укорінюю­чись в ній в якості органічного елемента, здатного допов­нити і навіть замінити функції відчуттів, сприйняття, уяви тощо. Тобто безконтрольний інформаційний потік може як завгодно глибоко проникати в суть людини і деформувати її свідомість.</a:t>
            </a:r>
          </a:p>
          <a:p>
            <a:endParaRPr lang="uk-UA" sz="1800" dirty="0"/>
          </a:p>
        </p:txBody>
      </p:sp>
      <p:pic>
        <p:nvPicPr>
          <p:cNvPr id="4" name="Рисунок 3" descr="3839537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3"/>
            <a:ext cx="50101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643313"/>
            <a:ext cx="4143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«Mass media», Oxford English Dictionary, online version November 2010</a:t>
            </a:r>
          </a:p>
          <a:p>
            <a:r>
              <a:rPr lang="uk-UA" sz="1800" dirty="0" smtClean="0"/>
              <a:t>Вгору ↑ </a:t>
            </a:r>
            <a:r>
              <a:rPr lang="en-US" sz="1800" dirty="0" smtClean="0"/>
              <a:t>Potter, W. James (2008). Arguing for a general framework for mass media scholarship. SAGE. </a:t>
            </a:r>
            <a:r>
              <a:rPr lang="uk-UA" sz="1800" dirty="0" smtClean="0"/>
              <a:t>с. 32. </a:t>
            </a:r>
            <a:r>
              <a:rPr lang="en-US" sz="1800" dirty="0" smtClean="0"/>
              <a:t>ISBN 9781412964715.</a:t>
            </a:r>
          </a:p>
          <a:p>
            <a:r>
              <a:rPr lang="uk-UA" sz="1800" dirty="0" smtClean="0"/>
              <a:t>Вгору ↑ </a:t>
            </a:r>
            <a:r>
              <a:rPr lang="en-US" sz="1800" dirty="0" smtClean="0"/>
              <a:t>at Searchalligator.com &lt;! — </a:t>
            </a:r>
            <a:r>
              <a:rPr lang="uk-UA" sz="1800" dirty="0" smtClean="0"/>
              <a:t>Заголовок доданий ботом --&gt;</a:t>
            </a:r>
          </a:p>
          <a:p>
            <a:r>
              <a:rPr lang="uk-UA" sz="1800" dirty="0" smtClean="0"/>
              <a:t>Вгору ↑ Міністерство інформації Республіки Білорусь &lt;! — Заголовок доданий ботом --&gt;</a:t>
            </a:r>
          </a:p>
          <a:p>
            <a:endParaRPr lang="uk-UA" sz="1800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429000"/>
            <a:ext cx="3643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504300" cy="11430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i="1" dirty="0" smtClean="0"/>
              <a:t>ЗМІ</a:t>
            </a:r>
          </a:p>
          <a:p>
            <a:r>
              <a:rPr lang="ru-RU" altLang="ru-RU" b="1" i="1" dirty="0" err="1" smtClean="0"/>
              <a:t>Види</a:t>
            </a:r>
            <a:r>
              <a:rPr lang="ru-RU" altLang="ru-RU" b="1" i="1" dirty="0" smtClean="0"/>
              <a:t> ЗМІ:</a:t>
            </a:r>
          </a:p>
          <a:p>
            <a:r>
              <a:rPr lang="ru-RU" altLang="ru-RU" b="1" i="1" dirty="0" smtClean="0"/>
              <a:t>1)</a:t>
            </a:r>
            <a:r>
              <a:rPr lang="ru-RU" altLang="ru-RU" b="1" i="1" dirty="0" err="1" smtClean="0"/>
              <a:t>друковані</a:t>
            </a:r>
            <a:endParaRPr lang="ru-RU" altLang="ru-RU" b="1" i="1" dirty="0" smtClean="0"/>
          </a:p>
          <a:p>
            <a:r>
              <a:rPr lang="ru-RU" altLang="ru-RU" b="1" i="1" dirty="0" smtClean="0"/>
              <a:t>2)</a:t>
            </a:r>
            <a:r>
              <a:rPr lang="ru-RU" altLang="ru-RU" b="1" i="1" dirty="0" err="1" smtClean="0"/>
              <a:t>аудіовізуальні</a:t>
            </a:r>
            <a:endParaRPr lang="ru-RU" altLang="ru-RU" b="1" i="1" dirty="0" smtClean="0"/>
          </a:p>
          <a:p>
            <a:r>
              <a:rPr lang="ru-RU" altLang="ru-RU" b="1" i="1" dirty="0" err="1" smtClean="0"/>
              <a:t>Характерні</a:t>
            </a:r>
            <a:r>
              <a:rPr lang="ru-RU" altLang="ru-RU" b="1" i="1" dirty="0" smtClean="0"/>
              <a:t>  </a:t>
            </a:r>
            <a:r>
              <a:rPr lang="ru-RU" altLang="ru-RU" b="1" i="1" dirty="0" err="1" smtClean="0"/>
              <a:t>риси</a:t>
            </a:r>
            <a:endParaRPr lang="ru-RU" altLang="ru-RU" b="1" i="1" dirty="0" smtClean="0"/>
          </a:p>
          <a:p>
            <a:r>
              <a:rPr lang="ru-RU" altLang="ru-RU" b="1" i="1" dirty="0" smtClean="0"/>
              <a:t>Свобода слова </a:t>
            </a:r>
            <a:r>
              <a:rPr lang="ru-RU" altLang="ru-RU" b="1" i="1" dirty="0" err="1" smtClean="0"/>
              <a:t>і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друку</a:t>
            </a:r>
            <a:endParaRPr lang="ru-RU" altLang="ru-RU" b="1" i="1" dirty="0" smtClean="0"/>
          </a:p>
          <a:p>
            <a:r>
              <a:rPr lang="ru-RU" altLang="ru-RU" b="1" i="1" dirty="0" smtClean="0"/>
              <a:t>Цензура</a:t>
            </a:r>
          </a:p>
          <a:p>
            <a:r>
              <a:rPr lang="ru-RU" altLang="ru-RU" b="1" i="1" dirty="0" smtClean="0"/>
              <a:t>ЗМІ </a:t>
            </a:r>
            <a:r>
              <a:rPr lang="ru-RU" altLang="ru-RU" b="1" i="1" dirty="0" err="1" smtClean="0"/>
              <a:t>забезпечують</a:t>
            </a:r>
            <a:r>
              <a:rPr lang="ru-RU" altLang="ru-RU" b="1" i="1" dirty="0" smtClean="0"/>
              <a:t>…</a:t>
            </a:r>
          </a:p>
          <a:p>
            <a:r>
              <a:rPr lang="ru-RU" altLang="ru-RU" b="1" i="1" dirty="0" err="1" smtClean="0"/>
              <a:t>Четверта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влада</a:t>
            </a:r>
            <a:endParaRPr lang="ru-RU" altLang="ru-RU" b="1" i="1" dirty="0" smtClean="0"/>
          </a:p>
          <a:p>
            <a:r>
              <a:rPr lang="ru-RU" altLang="ru-RU" b="1" i="1" dirty="0" err="1" smtClean="0"/>
              <a:t>Інтернет</a:t>
            </a:r>
            <a:r>
              <a:rPr lang="ru-RU" altLang="ru-RU" b="1" i="1" dirty="0" smtClean="0"/>
              <a:t> ЗМІ</a:t>
            </a:r>
          </a:p>
          <a:p>
            <a:r>
              <a:rPr lang="ru-RU" altLang="ru-RU" b="1" i="1" dirty="0" err="1" smtClean="0"/>
              <a:t>Небезпека</a:t>
            </a:r>
            <a:r>
              <a:rPr lang="ru-RU" altLang="ru-RU" b="1" i="1" dirty="0" smtClean="0"/>
              <a:t> ЗМІ</a:t>
            </a:r>
          </a:p>
          <a:p>
            <a:r>
              <a:rPr lang="ru-RU" altLang="ru-RU" b="1" i="1" dirty="0" err="1" smtClean="0"/>
              <a:t>Використана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інформація</a:t>
            </a:r>
            <a:endParaRPr lang="ru-RU" altLang="ru-RU" b="1" i="1" dirty="0" smtClean="0"/>
          </a:p>
          <a:p>
            <a:endParaRPr lang="uk-UA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1428750"/>
            <a:ext cx="3214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429000"/>
            <a:ext cx="32146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85728"/>
            <a:ext cx="3850772" cy="5819796"/>
          </a:xfrm>
        </p:spPr>
        <p:txBody>
          <a:bodyPr>
            <a:normAutofit lnSpcReduction="10000"/>
          </a:bodyPr>
          <a:lstStyle/>
          <a:p>
            <a:r>
              <a:rPr lang="ru-RU" altLang="ru-RU" b="1" dirty="0" smtClean="0"/>
              <a:t> </a:t>
            </a:r>
            <a:r>
              <a:rPr lang="ru-RU" altLang="ru-RU" sz="2400" b="1" i="1" dirty="0" err="1" smtClean="0"/>
              <a:t>Засоби</a:t>
            </a:r>
            <a:r>
              <a:rPr lang="ru-RU" altLang="ru-RU" sz="2400" b="1" i="1" dirty="0" smtClean="0"/>
              <a:t> </a:t>
            </a:r>
            <a:r>
              <a:rPr lang="ru-RU" altLang="ru-RU" sz="2400" b="1" i="1" dirty="0" err="1" smtClean="0"/>
              <a:t>масової</a:t>
            </a:r>
            <a:r>
              <a:rPr lang="ru-RU" altLang="ru-RU" sz="2400" b="1" i="1" dirty="0" smtClean="0"/>
              <a:t> </a:t>
            </a:r>
            <a:r>
              <a:rPr lang="ru-RU" altLang="ru-RU" sz="2400" b="1" i="1" dirty="0" err="1" smtClean="0"/>
              <a:t>інформації</a:t>
            </a:r>
            <a:r>
              <a:rPr lang="en-US" altLang="ru-RU" sz="2400" dirty="0" smtClean="0">
                <a:latin typeface="Corbel" pitchFamily="34" charset="0"/>
              </a:rPr>
              <a:t> </a:t>
            </a:r>
            <a:r>
              <a:rPr lang="uk-UA" altLang="ru-RU" sz="2400" dirty="0" smtClean="0"/>
              <a:t>- </a:t>
            </a:r>
            <a:r>
              <a:rPr lang="uk-UA" altLang="ru-RU" sz="2400" i="1" dirty="0" smtClean="0"/>
              <a:t>форми розповсюдження інформації , спрямовані на охоплення необмеженого кола осіб, соціальних груп та організацій з метою оперативного інформування їх про події, явища в світі, конкретній країні, певному регіоні, а також мобілізації об'єктів свого впливу на виконання спеціальних соціальних функцій.</a:t>
            </a:r>
            <a:endParaRPr lang="uk-UA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57186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504564" cy="62151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ru-RU" sz="4000" b="1" i="1" dirty="0" smtClean="0"/>
              <a:t>  </a:t>
            </a:r>
            <a:r>
              <a:rPr lang="ru-RU" altLang="ru-RU" sz="4000" b="1" i="1" dirty="0" err="1" smtClean="0"/>
              <a:t>Розрізняють</a:t>
            </a:r>
            <a:r>
              <a:rPr lang="ru-RU" altLang="ru-RU" sz="4000" b="1" i="1" dirty="0" smtClean="0"/>
              <a:t> </a:t>
            </a:r>
            <a:r>
              <a:rPr lang="ru-RU" altLang="ru-RU" sz="4000" b="1" i="1" dirty="0" err="1" smtClean="0"/>
              <a:t>наступні</a:t>
            </a:r>
            <a:r>
              <a:rPr lang="ru-RU" altLang="ru-RU" sz="4000" b="1" i="1" dirty="0" smtClean="0"/>
              <a:t> </a:t>
            </a:r>
            <a:r>
              <a:rPr lang="ru-RU" altLang="ru-RU" sz="4000" b="1" i="1" dirty="0" err="1" smtClean="0"/>
              <a:t>види</a:t>
            </a:r>
            <a:r>
              <a:rPr lang="ru-RU" altLang="ru-RU" sz="4000" b="1" i="1" dirty="0" smtClean="0"/>
              <a:t> ЗМІ:</a:t>
            </a:r>
          </a:p>
          <a:p>
            <a:pPr>
              <a:lnSpc>
                <a:spcPct val="90000"/>
              </a:lnSpc>
            </a:pPr>
            <a:r>
              <a:rPr lang="uk-UA" altLang="ru-RU" i="1" dirty="0" smtClean="0"/>
              <a:t>друковані засоби масової інформації – преса(газети, журнали, бюлетені тощо), які мають постійну назву, нумерацію й періодично виходять у світ;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25019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14747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143116"/>
            <a:ext cx="31670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6482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 flipH="1">
            <a:off x="1435100" y="571480"/>
            <a:ext cx="3494088" cy="3643338"/>
          </a:xfrm>
        </p:spPr>
        <p:txBody>
          <a:bodyPr>
            <a:normAutofit fontScale="70000" lnSpcReduction="20000"/>
          </a:bodyPr>
          <a:lstStyle/>
          <a:p>
            <a:r>
              <a:rPr lang="uk-UA" altLang="ru-RU" i="1" dirty="0" smtClean="0"/>
              <a:t>Недруковані засоби та способи передачі на відстань звукової або візуальної інформації, тобто аудіовізуальні засоби масової інформації (радіомовлення, телебачення, Інтернет, кіно, звукозапис, відеозапис тощо).</a:t>
            </a:r>
            <a:endParaRPr lang="ru-RU" altLang="ru-RU" i="1" dirty="0" smtClean="0"/>
          </a:p>
          <a:p>
            <a:endParaRPr lang="uk-U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100" y="0"/>
            <a:ext cx="2247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2428868"/>
            <a:ext cx="35274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429132"/>
            <a:ext cx="25209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35488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09230"/>
            <a:ext cx="3071834" cy="304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35100" y="285750"/>
            <a:ext cx="7499350" cy="40005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altLang="ru-RU" sz="3600" b="1" i="1" dirty="0" smtClean="0"/>
              <a:t>Засоби масової інформації мають характерні риси, це:</a:t>
            </a:r>
          </a:p>
          <a:p>
            <a:r>
              <a:rPr lang="uk-UA" altLang="ru-RU" sz="2200" i="1" dirty="0" smtClean="0"/>
              <a:t>публічність (необмежене, не персоніфіковане коло споживачів);</a:t>
            </a:r>
          </a:p>
          <a:p>
            <a:r>
              <a:rPr lang="uk-UA" altLang="ru-RU" sz="2200" i="1" dirty="0" smtClean="0"/>
              <a:t>наявність спеціальних технічних засобів;</a:t>
            </a:r>
          </a:p>
          <a:p>
            <a:r>
              <a:rPr lang="uk-UA" altLang="ru-RU" sz="2200" i="1" dirty="0" smtClean="0"/>
              <a:t>непряма, розділена в просторі та часі взаємодія комунікаційних партнерів;</a:t>
            </a:r>
          </a:p>
          <a:p>
            <a:r>
              <a:rPr lang="uk-UA" altLang="ru-RU" sz="2200" i="1" dirty="0" smtClean="0"/>
              <a:t>непостійний характер аудиторії;</a:t>
            </a:r>
          </a:p>
          <a:p>
            <a:r>
              <a:rPr lang="uk-UA" altLang="ru-RU" sz="2200" i="1" dirty="0" smtClean="0"/>
              <a:t>переважна </a:t>
            </a:r>
            <a:r>
              <a:rPr lang="uk-UA" altLang="ru-RU" sz="2200" i="1" dirty="0" err="1" smtClean="0"/>
              <a:t>односпрямованість</a:t>
            </a:r>
            <a:r>
              <a:rPr lang="uk-UA" altLang="ru-RU" sz="2200" i="1" dirty="0" smtClean="0"/>
              <a:t> впливу від </a:t>
            </a:r>
            <a:r>
              <a:rPr lang="uk-UA" altLang="ru-RU" sz="2200" i="1" dirty="0" err="1" smtClean="0"/>
              <a:t>комунікатора</a:t>
            </a:r>
            <a:r>
              <a:rPr lang="uk-UA" altLang="ru-RU" sz="2200" i="1" dirty="0" smtClean="0"/>
              <a:t> до реципієнта.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3857652"/>
          </a:xfrm>
        </p:spPr>
        <p:txBody>
          <a:bodyPr>
            <a:normAutofit fontScale="85000" lnSpcReduction="10000"/>
          </a:bodyPr>
          <a:lstStyle/>
          <a:p>
            <a:r>
              <a:rPr lang="uk-UA" altLang="ru-RU" i="1" dirty="0" smtClean="0"/>
              <a:t>Свобода слова і друку – це природне право будь-якої людини вільно висловлювати свої думки, у тому числі, за допомогою засобів масової інформації. Свобода слова стосується усіх громадян, свобода друку – у першу чергу, журналістів. У демократичних державах свобода слова та інформації розглядаються як індивідуальні права, тобто права окремого громадянина на самооборону від держави.</a:t>
            </a:r>
            <a:endParaRPr lang="ru-RU" altLang="ru-RU" i="1" dirty="0" smtClean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00504"/>
            <a:ext cx="27241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0052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00042"/>
            <a:ext cx="4929222" cy="6072230"/>
          </a:xfrm>
        </p:spPr>
        <p:txBody>
          <a:bodyPr>
            <a:normAutofit/>
          </a:bodyPr>
          <a:lstStyle/>
          <a:p>
            <a:r>
              <a:rPr lang="ru-RU" altLang="ru-RU" sz="2800" i="1" dirty="0" err="1" smtClean="0"/>
              <a:t>Латинське</a:t>
            </a:r>
            <a:r>
              <a:rPr lang="ru-RU" altLang="ru-RU" sz="2800" i="1" dirty="0" smtClean="0"/>
              <a:t> слово «</a:t>
            </a:r>
            <a:r>
              <a:rPr lang="ru-RU" altLang="ru-RU" sz="2800" b="1" i="1" dirty="0" smtClean="0"/>
              <a:t>цензура</a:t>
            </a:r>
            <a:r>
              <a:rPr lang="ru-RU" altLang="ru-RU" sz="2800" i="1" dirty="0" smtClean="0"/>
              <a:t>» </a:t>
            </a:r>
            <a:r>
              <a:rPr lang="ru-RU" altLang="ru-RU" sz="2800" i="1" dirty="0" err="1" smtClean="0"/>
              <a:t>означає</a:t>
            </a:r>
            <a:r>
              <a:rPr lang="ru-RU" altLang="ru-RU" sz="2800" i="1" dirty="0" smtClean="0"/>
              <a:t> «</a:t>
            </a:r>
            <a:r>
              <a:rPr lang="ru-RU" altLang="ru-RU" sz="2800" i="1" dirty="0" err="1" smtClean="0"/>
              <a:t>суворе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судження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вимоглива</a:t>
            </a:r>
            <a:r>
              <a:rPr lang="ru-RU" altLang="ru-RU" sz="2800" i="1" dirty="0" smtClean="0"/>
              <a:t> критика». Ним </a:t>
            </a:r>
            <a:r>
              <a:rPr lang="ru-RU" altLang="ru-RU" sz="2800" i="1" dirty="0" err="1" smtClean="0"/>
              <a:t>здавна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називають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державний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нагляд</a:t>
            </a:r>
            <a:r>
              <a:rPr lang="ru-RU" altLang="ru-RU" sz="2800" i="1" dirty="0" smtClean="0"/>
              <a:t> за </a:t>
            </a:r>
            <a:r>
              <a:rPr lang="ru-RU" altLang="ru-RU" sz="2800" i="1" dirty="0" err="1" smtClean="0"/>
              <a:t>змістом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випуском</a:t>
            </a:r>
            <a:r>
              <a:rPr lang="ru-RU" altLang="ru-RU" sz="2800" i="1" dirty="0" smtClean="0"/>
              <a:t> у </a:t>
            </a:r>
            <a:r>
              <a:rPr lang="ru-RU" altLang="ru-RU" sz="2800" i="1" dirty="0" err="1" smtClean="0"/>
              <a:t>світ</a:t>
            </a:r>
            <a:r>
              <a:rPr lang="ru-RU" altLang="ru-RU" sz="2800" i="1" dirty="0" smtClean="0"/>
              <a:t> та </a:t>
            </a:r>
            <a:r>
              <a:rPr lang="ru-RU" altLang="ru-RU" sz="2800" i="1" dirty="0" err="1" smtClean="0"/>
              <a:t>розповсюдженням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друкованих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видань</a:t>
            </a:r>
            <a:r>
              <a:rPr lang="ru-RU" altLang="ru-RU" sz="2800" i="1" dirty="0" smtClean="0"/>
              <a:t>, постановкою </a:t>
            </a:r>
            <a:r>
              <a:rPr lang="ru-RU" altLang="ru-RU" sz="2800" i="1" dirty="0" err="1" smtClean="0"/>
              <a:t>театральних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вистав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інколи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навіть</a:t>
            </a:r>
            <a:r>
              <a:rPr lang="ru-RU" altLang="ru-RU" sz="2800" i="1" dirty="0" smtClean="0"/>
              <a:t> за </a:t>
            </a:r>
            <a:r>
              <a:rPr lang="ru-RU" altLang="ru-RU" sz="2800" i="1" dirty="0" err="1" smtClean="0"/>
              <a:t>приватним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листуванням</a:t>
            </a:r>
            <a:r>
              <a:rPr lang="ru-RU" altLang="ru-RU" sz="2800" i="1" dirty="0" smtClean="0"/>
              <a:t>. </a:t>
            </a:r>
            <a:r>
              <a:rPr lang="ru-RU" altLang="ru-RU" sz="2800" i="1" dirty="0" err="1" smtClean="0"/>
              <a:t>Із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появою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нових</a:t>
            </a:r>
            <a:r>
              <a:rPr lang="ru-RU" altLang="ru-RU" sz="2800" i="1" dirty="0" smtClean="0"/>
              <a:t> ЗМІ (</a:t>
            </a:r>
            <a:r>
              <a:rPr lang="ru-RU" altLang="ru-RU" sz="2800" i="1" dirty="0" err="1" smtClean="0"/>
              <a:t>радіо</a:t>
            </a:r>
            <a:r>
              <a:rPr lang="ru-RU" altLang="ru-RU" sz="2800" i="1" dirty="0" smtClean="0"/>
              <a:t>, </a:t>
            </a:r>
            <a:r>
              <a:rPr lang="ru-RU" altLang="ru-RU" sz="2800" i="1" dirty="0" err="1" smtClean="0"/>
              <a:t>телебачення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тощо</a:t>
            </a:r>
            <a:r>
              <a:rPr lang="ru-RU" altLang="ru-RU" sz="2800" i="1" dirty="0" smtClean="0"/>
              <a:t>) цензуру </a:t>
            </a:r>
            <a:r>
              <a:rPr lang="ru-RU" altLang="ru-RU" sz="2800" i="1" dirty="0" err="1" smtClean="0"/>
              <a:t>поширили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й</a:t>
            </a:r>
            <a:r>
              <a:rPr lang="ru-RU" altLang="ru-RU" sz="2800" i="1" dirty="0" smtClean="0"/>
              <a:t> на них.</a:t>
            </a:r>
            <a:endParaRPr lang="uk-UA" sz="2800" dirty="0"/>
          </a:p>
        </p:txBody>
      </p:sp>
      <p:pic>
        <p:nvPicPr>
          <p:cNvPr id="4" name="Picture 6" descr="censorship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35004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00438"/>
            <a:ext cx="7498080" cy="3357562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/>
              <a:t> </a:t>
            </a:r>
            <a:r>
              <a:rPr lang="ru-RU" altLang="ru-RU" i="1" dirty="0" smtClean="0"/>
              <a:t>ЗМІ </a:t>
            </a:r>
            <a:r>
              <a:rPr lang="ru-RU" altLang="ru-RU" i="1" dirty="0" err="1" smtClean="0"/>
              <a:t>забезпечують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можливість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представникам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різних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суспільних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груп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публічно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висловлювати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свої</a:t>
            </a:r>
            <a:r>
              <a:rPr lang="ru-RU" altLang="ru-RU" i="1" dirty="0" smtClean="0"/>
              <a:t> думки, </a:t>
            </a:r>
            <a:r>
              <a:rPr lang="ru-RU" altLang="ru-RU" i="1" dirty="0" err="1" smtClean="0"/>
              <a:t>чітко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формулювати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і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представляти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громадській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думці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свої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інтереси</a:t>
            </a:r>
            <a:r>
              <a:rPr lang="ru-RU" altLang="ru-RU" i="1" dirty="0" smtClean="0"/>
              <a:t>, </a:t>
            </a:r>
            <a:r>
              <a:rPr lang="ru-RU" altLang="ru-RU" i="1" dirty="0" err="1" smtClean="0"/>
              <a:t>шукати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і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об’єднувати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однодумців</a:t>
            </a:r>
            <a:r>
              <a:rPr lang="ru-RU" altLang="ru-RU" i="1" dirty="0" smtClean="0"/>
              <a:t>. Доступ до ЗМІ – </a:t>
            </a:r>
            <a:r>
              <a:rPr lang="ru-RU" altLang="ru-RU" i="1" dirty="0" err="1" smtClean="0"/>
              <a:t>необхідна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умова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існування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впливової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опозиції</a:t>
            </a:r>
            <a:r>
              <a:rPr lang="ru-RU" altLang="ru-RU" i="1" dirty="0" smtClean="0"/>
              <a:t>, особливо при </a:t>
            </a:r>
            <a:r>
              <a:rPr lang="ru-RU" altLang="ru-RU" i="1" dirty="0" err="1" smtClean="0"/>
              <a:t>агресивному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ставленні</a:t>
            </a:r>
            <a:r>
              <a:rPr lang="ru-RU" altLang="ru-RU" i="1" dirty="0" smtClean="0"/>
              <a:t> до </a:t>
            </a:r>
            <a:r>
              <a:rPr lang="ru-RU" altLang="ru-RU" i="1" dirty="0" err="1" smtClean="0"/>
              <a:t>неї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з</a:t>
            </a:r>
            <a:r>
              <a:rPr lang="ru-RU" altLang="ru-RU" i="1" dirty="0" smtClean="0"/>
              <a:t> боку </a:t>
            </a:r>
            <a:r>
              <a:rPr lang="ru-RU" altLang="ru-RU" i="1" dirty="0" err="1" smtClean="0"/>
              <a:t>державних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радіо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і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телебачення</a:t>
            </a:r>
            <a:r>
              <a:rPr lang="ru-RU" altLang="ru-RU" i="1" dirty="0" smtClean="0"/>
              <a:t>.</a:t>
            </a:r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28352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623</Words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Презентація на тему “Засоби масової інформації”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Четверта Влада</vt:lpstr>
      <vt:lpstr>Інтернет ЗМІ</vt:lpstr>
      <vt:lpstr>Небезпека ЗМІ</vt:lpstr>
      <vt:lpstr>Використана література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“Засоби масової інформації”</dc:title>
  <dc:creator>Admin</dc:creator>
  <cp:lastModifiedBy>Admin</cp:lastModifiedBy>
  <cp:revision>4</cp:revision>
  <dcterms:created xsi:type="dcterms:W3CDTF">2014-12-23T16:54:53Z</dcterms:created>
  <dcterms:modified xsi:type="dcterms:W3CDTF">2015-04-23T16:21:12Z</dcterms:modified>
</cp:coreProperties>
</file>