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1" r:id="rId26"/>
    <p:sldId id="282" r:id="rId27"/>
    <p:sldId id="280" r:id="rId28"/>
    <p:sldId id="283" r:id="rId29"/>
    <p:sldId id="284" r:id="rId30"/>
    <p:sldId id="285" r:id="rId31"/>
    <p:sldId id="286" r:id="rId32"/>
    <p:sldId id="287"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2B3A"/>
    <a:srgbClr val="A70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0482"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2048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0484" name="Rectangle 4"/>
          <p:cNvSpPr>
            <a:spLocks noGrp="1" noChangeArrowheads="1"/>
          </p:cNvSpPr>
          <p:nvPr>
            <p:ph type="dt" sz="quarter" idx="2"/>
          </p:nvPr>
        </p:nvSpPr>
        <p:spPr/>
        <p:txBody>
          <a:bodyPr/>
          <a:lstStyle>
            <a:lvl1pPr>
              <a:defRPr/>
            </a:lvl1pPr>
          </a:lstStyle>
          <a:p>
            <a:endParaRPr lang="ru-RU"/>
          </a:p>
        </p:txBody>
      </p:sp>
      <p:sp>
        <p:nvSpPr>
          <p:cNvPr id="20485" name="Rectangle 5"/>
          <p:cNvSpPr>
            <a:spLocks noGrp="1" noChangeArrowheads="1"/>
          </p:cNvSpPr>
          <p:nvPr>
            <p:ph type="ftr" sz="quarter" idx="3"/>
          </p:nvPr>
        </p:nvSpPr>
        <p:spPr/>
        <p:txBody>
          <a:bodyPr/>
          <a:lstStyle>
            <a:lvl1pPr>
              <a:defRPr/>
            </a:lvl1pPr>
          </a:lstStyle>
          <a:p>
            <a:endParaRPr lang="ru-RU"/>
          </a:p>
        </p:txBody>
      </p:sp>
      <p:sp>
        <p:nvSpPr>
          <p:cNvPr id="20486" name="Rectangle 6"/>
          <p:cNvSpPr>
            <a:spLocks noGrp="1" noChangeArrowheads="1"/>
          </p:cNvSpPr>
          <p:nvPr>
            <p:ph type="sldNum" sz="quarter" idx="4"/>
          </p:nvPr>
        </p:nvSpPr>
        <p:spPr/>
        <p:txBody>
          <a:bodyPr/>
          <a:lstStyle>
            <a:lvl1pPr>
              <a:defRPr/>
            </a:lvl1pPr>
          </a:lstStyle>
          <a:p>
            <a:fld id="{12CD0131-7B3C-4B60-B65C-B6708C9F0AD7}"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5F0021B-52FF-4B39-B22B-83D8C77385E2}"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18C2445-F154-4CB0-BDDD-582C3D23337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AE8ADCA-B91E-435C-B451-2D4DAE192F6A}"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031E327-4808-4716-9149-C5F04A11879C}"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92BCA25-6878-4343-93AA-1503CA2E1B1B}"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685E6D3-E6A0-4EE0-A9E8-E7911EC14B85}"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DCC7EE4A-0345-4740-ADB1-F8E64C24CA69}"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B7238D9F-C267-4A9B-8978-D5B870D15A66}"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B0561B8-98C6-4927-8BA9-31B9EC42C8BC}"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EA5F037-0A15-4CF7-B179-4203F90C178E}"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945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ru-RU"/>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ru-RU"/>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39BBFE31-8D0C-4A1C-8D66-3391D121DB4E}"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sz="7200" b="1" i="1" u="sng">
                <a:solidFill>
                  <a:srgbClr val="F92B3A"/>
                </a:solidFill>
              </a:rPr>
              <a:t>Искусство модернизма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5589588"/>
            <a:ext cx="8229600" cy="506412"/>
          </a:xfrm>
        </p:spPr>
        <p:txBody>
          <a:bodyPr/>
          <a:lstStyle/>
          <a:p>
            <a:pPr algn="ctr">
              <a:buFont typeface="Wingdings" pitchFamily="2" charset="2"/>
              <a:buNone/>
            </a:pPr>
            <a:r>
              <a:rPr lang="ru-RU" sz="2000" b="1" i="1">
                <a:solidFill>
                  <a:schemeClr val="folHlink"/>
                </a:solidFill>
              </a:rPr>
              <a:t>Густав Климт. Музыка.</a:t>
            </a:r>
          </a:p>
        </p:txBody>
      </p:sp>
      <p:pic>
        <p:nvPicPr>
          <p:cNvPr id="28676" name="Picture 4"/>
          <p:cNvPicPr>
            <a:picLocks noChangeAspect="1" noChangeArrowheads="1"/>
          </p:cNvPicPr>
          <p:nvPr/>
        </p:nvPicPr>
        <p:blipFill>
          <a:blip r:embed="rId2" cstate="print"/>
          <a:srcRect/>
          <a:stretch>
            <a:fillRect/>
          </a:stretch>
        </p:blipFill>
        <p:spPr bwMode="auto">
          <a:xfrm>
            <a:off x="1042988" y="188913"/>
            <a:ext cx="6667500" cy="519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5949950"/>
            <a:ext cx="8229600" cy="503238"/>
          </a:xfrm>
        </p:spPr>
        <p:txBody>
          <a:bodyPr/>
          <a:lstStyle/>
          <a:p>
            <a:pPr algn="ctr">
              <a:buFont typeface="Wingdings" pitchFamily="2" charset="2"/>
              <a:buNone/>
            </a:pPr>
            <a:r>
              <a:rPr lang="ru-RU" sz="2000" b="1" i="1">
                <a:solidFill>
                  <a:schemeClr val="folHlink"/>
                </a:solidFill>
              </a:rPr>
              <a:t>Густав Климт. Жизнь и смерть.</a:t>
            </a:r>
          </a:p>
        </p:txBody>
      </p:sp>
      <p:pic>
        <p:nvPicPr>
          <p:cNvPr id="29700" name="Picture 4"/>
          <p:cNvPicPr>
            <a:picLocks noChangeAspect="1" noChangeArrowheads="1"/>
          </p:cNvPicPr>
          <p:nvPr/>
        </p:nvPicPr>
        <p:blipFill>
          <a:blip r:embed="rId2" cstate="print"/>
          <a:srcRect/>
          <a:stretch>
            <a:fillRect/>
          </a:stretch>
        </p:blipFill>
        <p:spPr bwMode="auto">
          <a:xfrm>
            <a:off x="1547813" y="188913"/>
            <a:ext cx="61722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64163" y="3573463"/>
            <a:ext cx="3322637" cy="2522537"/>
          </a:xfrm>
        </p:spPr>
        <p:txBody>
          <a:bodyPr/>
          <a:lstStyle/>
          <a:p>
            <a:pPr>
              <a:lnSpc>
                <a:spcPct val="90000"/>
              </a:lnSpc>
              <a:buFont typeface="Wingdings" pitchFamily="2" charset="2"/>
              <a:buNone/>
            </a:pPr>
            <a:r>
              <a:rPr lang="ru-RU" sz="1800" b="1" i="1">
                <a:solidFill>
                  <a:schemeClr val="folHlink"/>
                </a:solidFill>
              </a:rPr>
              <a:t>     Юдифь с головой Олоферна. Около 1901 года.</a:t>
            </a:r>
          </a:p>
        </p:txBody>
      </p:sp>
      <p:pic>
        <p:nvPicPr>
          <p:cNvPr id="30724" name="Picture 4" descr="k03112i"/>
          <p:cNvPicPr>
            <a:picLocks noChangeAspect="1" noChangeArrowheads="1"/>
          </p:cNvPicPr>
          <p:nvPr/>
        </p:nvPicPr>
        <p:blipFill>
          <a:blip r:embed="rId2" cstate="print"/>
          <a:srcRect/>
          <a:stretch>
            <a:fillRect/>
          </a:stretch>
        </p:blipFill>
        <p:spPr bwMode="auto">
          <a:xfrm>
            <a:off x="323850" y="260350"/>
            <a:ext cx="5305425" cy="5905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0" y="404813"/>
            <a:ext cx="5148263" cy="6192837"/>
          </a:xfrm>
        </p:spPr>
        <p:txBody>
          <a:bodyPr/>
          <a:lstStyle/>
          <a:p>
            <a:pPr>
              <a:lnSpc>
                <a:spcPct val="80000"/>
              </a:lnSpc>
            </a:pPr>
            <a:r>
              <a:rPr lang="ru-RU" sz="1600" b="1"/>
              <a:t>Стилистика модерна наиболее отчетливо проявила себя в искусстве графики. Никогда еще не было такого количества рекламных плакатов, театральных афиш, книжных иллюстраций, созданных первоклассными художниками. А. де Тулуз-Лотрек (Франция), О. Бёрдсли (Великобритания), А.Муха (Чехия), художники «Мира искусства» (Россия) определили основные направления в развитии этого вида искусства. Французскому художнику и графику Анри де Тулуз-Лотреку (1864—1901) в полной мере удалось воссоздать атмосферу своего времени. Его рекламные плакаты и афиши запечатлели певцов и танцовщиц, акробатов и клоунов, посетителей маленьких ночных кабаре на улице Монмартр в Париже. Афиши для танцевального зала «Мулен-Руж» выделяются резкой и динамичной линией, неожиданными ракурсами силуэтов фигур, контрастностью ярких цветовых пятен, орнаментальностью поверхности. Он сумел создать свой особый выразительный язык, поднять рекламу до уровня высокого художественного творчества. Его огромное наследие (более пятисот картин, три тысячи рисунков, около четырехсот литографий) определило дальнейшие пути развития этого жанра.</a:t>
            </a:r>
          </a:p>
          <a:p>
            <a:pPr>
              <a:lnSpc>
                <a:spcPct val="80000"/>
              </a:lnSpc>
            </a:pPr>
            <a:endParaRPr lang="ru-RU" sz="1600" b="1"/>
          </a:p>
          <a:p>
            <a:pPr>
              <a:lnSpc>
                <a:spcPct val="80000"/>
              </a:lnSpc>
            </a:pPr>
            <a:endParaRPr lang="ru-RU" sz="1600" b="1"/>
          </a:p>
          <a:p>
            <a:pPr>
              <a:lnSpc>
                <a:spcPct val="80000"/>
              </a:lnSpc>
            </a:pPr>
            <a:endParaRPr lang="ru-RU" sz="900"/>
          </a:p>
        </p:txBody>
      </p:sp>
      <p:pic>
        <p:nvPicPr>
          <p:cNvPr id="31748" name="Picture 4"/>
          <p:cNvPicPr>
            <a:picLocks noChangeAspect="1" noChangeArrowheads="1"/>
          </p:cNvPicPr>
          <p:nvPr/>
        </p:nvPicPr>
        <p:blipFill>
          <a:blip r:embed="rId2" cstate="print"/>
          <a:srcRect/>
          <a:stretch>
            <a:fillRect/>
          </a:stretch>
        </p:blipFill>
        <p:spPr bwMode="auto">
          <a:xfrm>
            <a:off x="5435600" y="188913"/>
            <a:ext cx="3438525" cy="5715000"/>
          </a:xfrm>
          <a:prstGeom prst="rect">
            <a:avLst/>
          </a:prstGeom>
          <a:noFill/>
          <a:ln w="9525">
            <a:noFill/>
            <a:miter lim="800000"/>
            <a:headEnd/>
            <a:tailEnd/>
          </a:ln>
          <a:effectLst/>
        </p:spPr>
      </p:pic>
      <p:sp>
        <p:nvSpPr>
          <p:cNvPr id="31749" name="Text Box 5"/>
          <p:cNvSpPr txBox="1">
            <a:spLocks noChangeArrowheads="1"/>
          </p:cNvSpPr>
          <p:nvPr/>
        </p:nvSpPr>
        <p:spPr bwMode="auto">
          <a:xfrm>
            <a:off x="5219700" y="5876925"/>
            <a:ext cx="3744913" cy="1328738"/>
          </a:xfrm>
          <a:prstGeom prst="rect">
            <a:avLst/>
          </a:prstGeom>
          <a:noFill/>
          <a:ln w="9525">
            <a:noFill/>
            <a:miter lim="800000"/>
            <a:headEnd/>
            <a:tailEnd/>
          </a:ln>
          <a:effectLst/>
        </p:spPr>
        <p:txBody>
          <a:bodyPr>
            <a:spAutoFit/>
          </a:bodyPr>
          <a:lstStyle/>
          <a:p>
            <a:pPr algn="ctr"/>
            <a:r>
              <a:rPr lang="ru-RU" b="1" i="1">
                <a:solidFill>
                  <a:schemeClr val="folHlink"/>
                </a:solidFill>
              </a:rPr>
              <a:t>Анри де Тулуз-Лотрек.</a:t>
            </a:r>
          </a:p>
          <a:p>
            <a:pPr algn="ctr"/>
            <a:r>
              <a:rPr lang="ru-RU" b="1" i="1">
                <a:solidFill>
                  <a:schemeClr val="folHlink"/>
                </a:solidFill>
              </a:rPr>
              <a:t>Афиша для танцевального зала «Мулен-Руж»</a:t>
            </a:r>
          </a:p>
          <a:p>
            <a:pPr>
              <a:spcBef>
                <a:spcPct val="50000"/>
              </a:spcBef>
            </a:pPr>
            <a:endParaRPr lang="ru-RU" b="1" i="1">
              <a:solidFill>
                <a:schemeClr val="folHlin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cstate="print"/>
          <a:srcRect/>
          <a:stretch>
            <a:fillRect/>
          </a:stretch>
        </p:blipFill>
        <p:spPr bwMode="auto">
          <a:xfrm>
            <a:off x="971550" y="188913"/>
            <a:ext cx="7200900" cy="5400675"/>
          </a:xfrm>
          <a:prstGeom prst="rect">
            <a:avLst/>
          </a:prstGeom>
          <a:noFill/>
          <a:ln w="9525">
            <a:noFill/>
            <a:miter lim="800000"/>
            <a:headEnd/>
            <a:tailEnd/>
          </a:ln>
          <a:effectLst/>
        </p:spPr>
      </p:pic>
      <p:sp>
        <p:nvSpPr>
          <p:cNvPr id="32773" name="Text Box 5"/>
          <p:cNvSpPr txBox="1">
            <a:spLocks noChangeArrowheads="1"/>
          </p:cNvSpPr>
          <p:nvPr/>
        </p:nvSpPr>
        <p:spPr bwMode="auto">
          <a:xfrm>
            <a:off x="684213" y="5805488"/>
            <a:ext cx="7848600" cy="366712"/>
          </a:xfrm>
          <a:prstGeom prst="rect">
            <a:avLst/>
          </a:prstGeom>
          <a:noFill/>
          <a:ln w="9525">
            <a:noFill/>
            <a:miter lim="800000"/>
            <a:headEnd/>
            <a:tailEnd/>
          </a:ln>
          <a:effectLst/>
        </p:spPr>
        <p:txBody>
          <a:bodyPr>
            <a:spAutoFit/>
          </a:bodyPr>
          <a:lstStyle/>
          <a:p>
            <a:pPr algn="ctr">
              <a:spcBef>
                <a:spcPct val="50000"/>
              </a:spcBef>
            </a:pPr>
            <a:r>
              <a:rPr lang="ru-RU" b="1" i="1">
                <a:solidFill>
                  <a:schemeClr val="folHlink"/>
                </a:solidFill>
              </a:rPr>
              <a:t>Анри де Тулуз-Лотрек. Фотограф Сэско.</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0" y="115888"/>
            <a:ext cx="4391025" cy="6408737"/>
          </a:xfrm>
        </p:spPr>
        <p:txBody>
          <a:bodyPr/>
          <a:lstStyle/>
          <a:p>
            <a:pPr>
              <a:lnSpc>
                <a:spcPct val="80000"/>
              </a:lnSpc>
            </a:pPr>
            <a:r>
              <a:rPr lang="ru-RU" sz="1600" b="1"/>
              <a:t>Английский график Обри Винсент Бёрдсли (1872—1898) создал свой оригинальный стиль в искусстве модерна. Изысканные черно-белые иллюстрации к литературным произведениям принесли ему всемирную известность и славу. Вот как он сам объяснял суть своего творческого метода:</a:t>
            </a:r>
          </a:p>
          <a:p>
            <a:pPr>
              <a:lnSpc>
                <a:spcPct val="80000"/>
              </a:lnSpc>
            </a:pPr>
            <a:r>
              <a:rPr lang="ru-RU" sz="1600" b="1"/>
              <a:t>     «Фантастическое впечатление от рисунка достигается тонкой виртуозной линией в сочетании с большими пятнами сплошного черного цвета». В искусство книжной иллюстрации Бёрдсли внес новое понимание выразительных возможностей рисунка, функции рамы и изобразительного пространства картины. В своих произведениях он мастерски соединил черты греческой вазописи, японской гравюры и французского рококо.</a:t>
            </a:r>
          </a:p>
          <a:p>
            <a:pPr>
              <a:lnSpc>
                <a:spcPct val="80000"/>
              </a:lnSpc>
            </a:pPr>
            <a:r>
              <a:rPr lang="ru-RU" sz="1600" b="1"/>
              <a:t>Особую известность двадцатилетнему художнику принесли иллюстрации к пьесе английского писателя Оскара Уайльда (1854—1900) «Саломея». На одной из них – «Кульминация» - Саломея, только что обезглавившая Иоанна Крестителя.</a:t>
            </a:r>
          </a:p>
          <a:p>
            <a:pPr>
              <a:lnSpc>
                <a:spcPct val="80000"/>
              </a:lnSpc>
              <a:buFont typeface="Wingdings" pitchFamily="2" charset="2"/>
              <a:buNone/>
            </a:pPr>
            <a:endParaRPr lang="ru-RU" sz="1600" b="1"/>
          </a:p>
          <a:p>
            <a:pPr>
              <a:lnSpc>
                <a:spcPct val="80000"/>
              </a:lnSpc>
            </a:pPr>
            <a:endParaRPr lang="ru-RU" sz="1800" b="1"/>
          </a:p>
        </p:txBody>
      </p:sp>
      <p:pic>
        <p:nvPicPr>
          <p:cNvPr id="33796" name="Picture 4"/>
          <p:cNvPicPr>
            <a:picLocks noChangeAspect="1" noChangeArrowheads="1"/>
          </p:cNvPicPr>
          <p:nvPr/>
        </p:nvPicPr>
        <p:blipFill>
          <a:blip r:embed="rId2" cstate="print"/>
          <a:srcRect/>
          <a:stretch>
            <a:fillRect/>
          </a:stretch>
        </p:blipFill>
        <p:spPr bwMode="auto">
          <a:xfrm>
            <a:off x="4859338" y="188913"/>
            <a:ext cx="4029075" cy="5715000"/>
          </a:xfrm>
          <a:prstGeom prst="rect">
            <a:avLst/>
          </a:prstGeom>
          <a:noFill/>
          <a:ln w="9525">
            <a:noFill/>
            <a:miter lim="800000"/>
            <a:headEnd/>
            <a:tailEnd/>
          </a:ln>
          <a:effectLst/>
        </p:spPr>
      </p:pic>
      <p:sp>
        <p:nvSpPr>
          <p:cNvPr id="33797" name="Text Box 5"/>
          <p:cNvSpPr txBox="1">
            <a:spLocks noChangeArrowheads="1"/>
          </p:cNvSpPr>
          <p:nvPr/>
        </p:nvSpPr>
        <p:spPr bwMode="auto">
          <a:xfrm>
            <a:off x="4643438" y="6021388"/>
            <a:ext cx="4500562" cy="641350"/>
          </a:xfrm>
          <a:prstGeom prst="rect">
            <a:avLst/>
          </a:prstGeom>
          <a:noFill/>
          <a:ln w="9525">
            <a:noFill/>
            <a:miter lim="800000"/>
            <a:headEnd/>
            <a:tailEnd/>
          </a:ln>
          <a:effectLst/>
        </p:spPr>
        <p:txBody>
          <a:bodyPr>
            <a:spAutoFit/>
          </a:bodyPr>
          <a:lstStyle/>
          <a:p>
            <a:pPr>
              <a:spcBef>
                <a:spcPct val="50000"/>
              </a:spcBef>
            </a:pPr>
            <a:r>
              <a:rPr lang="ru-RU" b="1" i="1">
                <a:solidFill>
                  <a:schemeClr val="folHlink"/>
                </a:solidFill>
                <a:effectLst>
                  <a:outerShdw blurRad="38100" dist="38100" dir="2700000" algn="tl">
                    <a:srgbClr val="000000"/>
                  </a:outerShdw>
                </a:effectLst>
              </a:rPr>
              <a:t>Обри В. Бердсли. Кульминация. 1894 г.</a:t>
            </a:r>
            <a:r>
              <a:rPr lang="ru-RU"/>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5148263" y="4292600"/>
            <a:ext cx="3538537" cy="1803400"/>
          </a:xfrm>
        </p:spPr>
        <p:txBody>
          <a:bodyPr/>
          <a:lstStyle/>
          <a:p>
            <a:r>
              <a:rPr lang="ru-RU" sz="1800" b="1" i="1">
                <a:solidFill>
                  <a:schemeClr val="folHlink"/>
                </a:solidFill>
              </a:rPr>
              <a:t>Обри В. Бердсли. Иллюстрация к книге «Смерть короля Артура»</a:t>
            </a:r>
          </a:p>
        </p:txBody>
      </p:sp>
      <p:pic>
        <p:nvPicPr>
          <p:cNvPr id="34820" name="Picture 4"/>
          <p:cNvPicPr>
            <a:picLocks noChangeAspect="1" noChangeArrowheads="1"/>
          </p:cNvPicPr>
          <p:nvPr/>
        </p:nvPicPr>
        <p:blipFill>
          <a:blip r:embed="rId2" cstate="print"/>
          <a:srcRect/>
          <a:stretch>
            <a:fillRect/>
          </a:stretch>
        </p:blipFill>
        <p:spPr bwMode="auto">
          <a:xfrm>
            <a:off x="179388" y="260350"/>
            <a:ext cx="4967287" cy="6408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179388" y="333375"/>
            <a:ext cx="5113337" cy="4679950"/>
          </a:xfrm>
        </p:spPr>
        <p:txBody>
          <a:bodyPr/>
          <a:lstStyle/>
          <a:p>
            <a:pPr>
              <a:lnSpc>
                <a:spcPct val="80000"/>
              </a:lnSpc>
            </a:pPr>
            <a:r>
              <a:rPr lang="ru-RU" sz="1600" b="1"/>
              <a:t>Творчество чешского графика декоративно-прикладного искусства Альфонса Мухи (1860—1939) пользовалось особым признанием современников. Одна из газет писала: «Это — богатство, разбросанное полными горстями по сомнительной белизне стен наших улиц». Созданные им рекламные плакаты, театральные афиши и декорации для театра «Ренессанс», где он работал главным художником с 1894 по 1901 г., отличали изысканный рисунок и экзотический орнамент в восточном или испано-мавританском стиле. Афиши для известной актрисы этого театра Сары Бернар прославили его имя. Для своих произведений он неизменно выбирал вертикальный формат, в котором четко прочерчивал контурной линией силуэт актрисы в роскошном одеянии. Никто, как он, не сумел образно передать</a:t>
            </a:r>
          </a:p>
        </p:txBody>
      </p:sp>
      <p:pic>
        <p:nvPicPr>
          <p:cNvPr id="35844" name="Picture 4"/>
          <p:cNvPicPr>
            <a:picLocks noChangeAspect="1" noChangeArrowheads="1"/>
          </p:cNvPicPr>
          <p:nvPr/>
        </p:nvPicPr>
        <p:blipFill>
          <a:blip r:embed="rId2" cstate="print"/>
          <a:srcRect/>
          <a:stretch>
            <a:fillRect/>
          </a:stretch>
        </p:blipFill>
        <p:spPr bwMode="auto">
          <a:xfrm>
            <a:off x="5629275" y="260350"/>
            <a:ext cx="3205163" cy="6408738"/>
          </a:xfrm>
          <a:prstGeom prst="rect">
            <a:avLst/>
          </a:prstGeom>
          <a:noFill/>
          <a:ln w="9525">
            <a:noFill/>
            <a:miter lim="800000"/>
            <a:headEnd/>
            <a:tailEnd/>
          </a:ln>
          <a:effectLst/>
        </p:spPr>
      </p:pic>
      <p:sp>
        <p:nvSpPr>
          <p:cNvPr id="35845" name="Text Box 5"/>
          <p:cNvSpPr txBox="1">
            <a:spLocks noChangeArrowheads="1"/>
          </p:cNvSpPr>
          <p:nvPr/>
        </p:nvSpPr>
        <p:spPr bwMode="auto">
          <a:xfrm>
            <a:off x="1042988" y="5002213"/>
            <a:ext cx="4321175" cy="915987"/>
          </a:xfrm>
          <a:prstGeom prst="rect">
            <a:avLst/>
          </a:prstGeom>
          <a:noFill/>
          <a:ln w="9525">
            <a:noFill/>
            <a:miter lim="800000"/>
            <a:headEnd/>
            <a:tailEnd/>
          </a:ln>
          <a:effectLst/>
        </p:spPr>
        <p:txBody>
          <a:bodyPr>
            <a:spAutoFit/>
          </a:bodyPr>
          <a:lstStyle/>
          <a:p>
            <a:pPr>
              <a:spcBef>
                <a:spcPct val="50000"/>
              </a:spcBef>
            </a:pPr>
            <a:r>
              <a:rPr lang="ru-RU" b="1" i="1">
                <a:solidFill>
                  <a:schemeClr val="folHlink"/>
                </a:solidFill>
                <a:effectLst>
                  <a:outerShdw blurRad="38100" dist="38100" dir="2700000" algn="tl">
                    <a:srgbClr val="000000"/>
                  </a:outerShdw>
                </a:effectLst>
              </a:rPr>
              <a:t>Альфонс Муха. Афиша к спектаклю с участием Сары Бернар.</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211638" y="5084763"/>
            <a:ext cx="4475162" cy="1011237"/>
          </a:xfrm>
        </p:spPr>
        <p:txBody>
          <a:bodyPr/>
          <a:lstStyle/>
          <a:p>
            <a:r>
              <a:rPr lang="ru-RU" sz="2000" b="1" i="1">
                <a:solidFill>
                  <a:schemeClr val="folHlink"/>
                </a:solidFill>
              </a:rPr>
              <a:t>Альфонс Муха. Танец.</a:t>
            </a:r>
          </a:p>
        </p:txBody>
      </p:sp>
      <p:pic>
        <p:nvPicPr>
          <p:cNvPr id="36868" name="Picture 4"/>
          <p:cNvPicPr>
            <a:picLocks noChangeAspect="1" noChangeArrowheads="1"/>
          </p:cNvPicPr>
          <p:nvPr/>
        </p:nvPicPr>
        <p:blipFill>
          <a:blip r:embed="rId2" cstate="print"/>
          <a:srcRect/>
          <a:stretch>
            <a:fillRect/>
          </a:stretch>
        </p:blipFill>
        <p:spPr bwMode="auto">
          <a:xfrm>
            <a:off x="179388" y="188913"/>
            <a:ext cx="3986212"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250825" y="4292600"/>
            <a:ext cx="8713788" cy="2306638"/>
          </a:xfrm>
        </p:spPr>
        <p:txBody>
          <a:bodyPr/>
          <a:lstStyle/>
          <a:p>
            <a:pPr>
              <a:lnSpc>
                <a:spcPct val="90000"/>
              </a:lnSpc>
            </a:pPr>
            <a:r>
              <a:rPr lang="ru-RU" sz="2000" b="1"/>
              <a:t>Среди русских художников-графиков следует особо отметить творчество художественного объединения «Мир искусства», созданного в 1898 г. Лучшие его представители (Л. С. Бакст, А. Н. Бенуа, Е. Е. Лансере, А. Я. Головин, К. А. Сомов, М. В. Добужинский, Н. К. Рерих) наглядно воплотили в своих произведениях черты модернизма. Приверженность художников «Мира искусства» к стилю модерн, их общность с символизмом отмечает Д. В. Сарабьянов:</a:t>
            </a:r>
          </a:p>
          <a:p>
            <a:pPr>
              <a:lnSpc>
                <a:spcPct val="90000"/>
              </a:lnSpc>
            </a:pPr>
            <a:endParaRPr lang="ru-RU" sz="2400"/>
          </a:p>
        </p:txBody>
      </p:sp>
      <p:pic>
        <p:nvPicPr>
          <p:cNvPr id="38916" name="Picture 4" descr="somov_n"/>
          <p:cNvPicPr>
            <a:picLocks noChangeAspect="1" noChangeArrowheads="1"/>
          </p:cNvPicPr>
          <p:nvPr/>
        </p:nvPicPr>
        <p:blipFill>
          <a:blip r:embed="rId2" cstate="print"/>
          <a:srcRect/>
          <a:stretch>
            <a:fillRect/>
          </a:stretch>
        </p:blipFill>
        <p:spPr bwMode="auto">
          <a:xfrm>
            <a:off x="395288" y="260350"/>
            <a:ext cx="1778000" cy="2032000"/>
          </a:xfrm>
          <a:prstGeom prst="rect">
            <a:avLst/>
          </a:prstGeom>
          <a:noFill/>
        </p:spPr>
      </p:pic>
      <p:sp>
        <p:nvSpPr>
          <p:cNvPr id="38917" name="Text Box 5"/>
          <p:cNvSpPr txBox="1">
            <a:spLocks noChangeArrowheads="1"/>
          </p:cNvSpPr>
          <p:nvPr/>
        </p:nvSpPr>
        <p:spPr bwMode="auto">
          <a:xfrm>
            <a:off x="395288" y="2420938"/>
            <a:ext cx="1871662" cy="366712"/>
          </a:xfrm>
          <a:prstGeom prst="rect">
            <a:avLst/>
          </a:prstGeom>
          <a:noFill/>
          <a:ln w="9525">
            <a:noFill/>
            <a:miter lim="800000"/>
            <a:headEnd/>
            <a:tailEnd/>
          </a:ln>
          <a:effectLst/>
        </p:spPr>
        <p:txBody>
          <a:bodyPr>
            <a:spAutoFit/>
          </a:bodyPr>
          <a:lstStyle/>
          <a:p>
            <a:pPr>
              <a:spcBef>
                <a:spcPct val="50000"/>
              </a:spcBef>
            </a:pPr>
            <a:r>
              <a:rPr lang="ru-RU"/>
              <a:t>Сомов</a:t>
            </a:r>
          </a:p>
        </p:txBody>
      </p:sp>
      <p:pic>
        <p:nvPicPr>
          <p:cNvPr id="38918" name="Picture 6" descr="Добужинский"/>
          <p:cNvPicPr>
            <a:picLocks noChangeAspect="1" noChangeArrowheads="1"/>
          </p:cNvPicPr>
          <p:nvPr/>
        </p:nvPicPr>
        <p:blipFill>
          <a:blip r:embed="rId3" cstate="print"/>
          <a:srcRect/>
          <a:stretch>
            <a:fillRect/>
          </a:stretch>
        </p:blipFill>
        <p:spPr bwMode="auto">
          <a:xfrm>
            <a:off x="3635375" y="333375"/>
            <a:ext cx="1771650" cy="1971675"/>
          </a:xfrm>
          <a:prstGeom prst="rect">
            <a:avLst/>
          </a:prstGeom>
          <a:noFill/>
        </p:spPr>
      </p:pic>
      <p:sp>
        <p:nvSpPr>
          <p:cNvPr id="38919" name="Text Box 7"/>
          <p:cNvSpPr txBox="1">
            <a:spLocks noChangeArrowheads="1"/>
          </p:cNvSpPr>
          <p:nvPr/>
        </p:nvSpPr>
        <p:spPr bwMode="auto">
          <a:xfrm>
            <a:off x="3708400" y="2420938"/>
            <a:ext cx="1944688" cy="366712"/>
          </a:xfrm>
          <a:prstGeom prst="rect">
            <a:avLst/>
          </a:prstGeom>
          <a:noFill/>
          <a:ln w="9525">
            <a:noFill/>
            <a:miter lim="800000"/>
            <a:headEnd/>
            <a:tailEnd/>
          </a:ln>
          <a:effectLst/>
        </p:spPr>
        <p:txBody>
          <a:bodyPr>
            <a:spAutoFit/>
          </a:bodyPr>
          <a:lstStyle/>
          <a:p>
            <a:pPr>
              <a:spcBef>
                <a:spcPct val="50000"/>
              </a:spcBef>
            </a:pPr>
            <a:r>
              <a:rPr lang="ru-RU"/>
              <a:t>Добужинский</a:t>
            </a:r>
          </a:p>
        </p:txBody>
      </p:sp>
      <p:pic>
        <p:nvPicPr>
          <p:cNvPr id="38920" name="Picture 8" descr="Bakst"/>
          <p:cNvPicPr>
            <a:picLocks noChangeAspect="1" noChangeArrowheads="1"/>
          </p:cNvPicPr>
          <p:nvPr/>
        </p:nvPicPr>
        <p:blipFill>
          <a:blip r:embed="rId4" cstate="print"/>
          <a:srcRect/>
          <a:stretch>
            <a:fillRect/>
          </a:stretch>
        </p:blipFill>
        <p:spPr bwMode="auto">
          <a:xfrm>
            <a:off x="7029450" y="260350"/>
            <a:ext cx="1828800" cy="2089150"/>
          </a:xfrm>
          <a:prstGeom prst="rect">
            <a:avLst/>
          </a:prstGeom>
          <a:noFill/>
        </p:spPr>
      </p:pic>
      <p:sp>
        <p:nvSpPr>
          <p:cNvPr id="38921" name="Text Box 9"/>
          <p:cNvSpPr txBox="1">
            <a:spLocks noChangeArrowheads="1"/>
          </p:cNvSpPr>
          <p:nvPr/>
        </p:nvSpPr>
        <p:spPr bwMode="auto">
          <a:xfrm>
            <a:off x="7596188" y="2565400"/>
            <a:ext cx="1296987" cy="366713"/>
          </a:xfrm>
          <a:prstGeom prst="rect">
            <a:avLst/>
          </a:prstGeom>
          <a:noFill/>
          <a:ln w="9525">
            <a:noFill/>
            <a:miter lim="800000"/>
            <a:headEnd/>
            <a:tailEnd/>
          </a:ln>
          <a:effectLst/>
        </p:spPr>
        <p:txBody>
          <a:bodyPr>
            <a:spAutoFit/>
          </a:bodyPr>
          <a:lstStyle/>
          <a:p>
            <a:pPr algn="ctr">
              <a:spcBef>
                <a:spcPct val="50000"/>
              </a:spcBef>
            </a:pPr>
            <a:r>
              <a:rPr lang="ru-RU"/>
              <a:t>Бакст</a:t>
            </a:r>
          </a:p>
        </p:txBody>
      </p:sp>
      <p:pic>
        <p:nvPicPr>
          <p:cNvPr id="38922" name="Picture 10" descr="benua"/>
          <p:cNvPicPr>
            <a:picLocks noChangeAspect="1" noChangeArrowheads="1"/>
          </p:cNvPicPr>
          <p:nvPr/>
        </p:nvPicPr>
        <p:blipFill>
          <a:blip r:embed="rId5" cstate="print"/>
          <a:srcRect/>
          <a:stretch>
            <a:fillRect/>
          </a:stretch>
        </p:blipFill>
        <p:spPr bwMode="auto">
          <a:xfrm>
            <a:off x="1944688" y="1916113"/>
            <a:ext cx="1765300" cy="2017712"/>
          </a:xfrm>
          <a:prstGeom prst="rect">
            <a:avLst/>
          </a:prstGeom>
          <a:noFill/>
        </p:spPr>
      </p:pic>
      <p:sp>
        <p:nvSpPr>
          <p:cNvPr id="38923" name="Text Box 11"/>
          <p:cNvSpPr txBox="1">
            <a:spLocks noChangeArrowheads="1"/>
          </p:cNvSpPr>
          <p:nvPr/>
        </p:nvSpPr>
        <p:spPr bwMode="auto">
          <a:xfrm>
            <a:off x="2051050" y="3933825"/>
            <a:ext cx="2160588" cy="366713"/>
          </a:xfrm>
          <a:prstGeom prst="rect">
            <a:avLst/>
          </a:prstGeom>
          <a:noFill/>
          <a:ln w="9525">
            <a:noFill/>
            <a:miter lim="800000"/>
            <a:headEnd/>
            <a:tailEnd/>
          </a:ln>
          <a:effectLst/>
        </p:spPr>
        <p:txBody>
          <a:bodyPr>
            <a:spAutoFit/>
          </a:bodyPr>
          <a:lstStyle/>
          <a:p>
            <a:pPr>
              <a:spcBef>
                <a:spcPct val="50000"/>
              </a:spcBef>
            </a:pPr>
            <a:r>
              <a:rPr lang="ru-RU"/>
              <a:t>Бенуа</a:t>
            </a:r>
          </a:p>
        </p:txBody>
      </p:sp>
      <p:pic>
        <p:nvPicPr>
          <p:cNvPr id="38924" name="Picture 12" descr="rerih"/>
          <p:cNvPicPr>
            <a:picLocks noChangeAspect="1" noChangeArrowheads="1"/>
          </p:cNvPicPr>
          <p:nvPr/>
        </p:nvPicPr>
        <p:blipFill>
          <a:blip r:embed="rId6" cstate="print"/>
          <a:srcRect/>
          <a:stretch>
            <a:fillRect/>
          </a:stretch>
        </p:blipFill>
        <p:spPr bwMode="auto">
          <a:xfrm>
            <a:off x="5268913" y="1700213"/>
            <a:ext cx="2017712" cy="2305050"/>
          </a:xfrm>
          <a:prstGeom prst="rect">
            <a:avLst/>
          </a:prstGeom>
          <a:noFill/>
        </p:spPr>
      </p:pic>
      <p:sp>
        <p:nvSpPr>
          <p:cNvPr id="38925" name="Text Box 13"/>
          <p:cNvSpPr txBox="1">
            <a:spLocks noChangeArrowheads="1"/>
          </p:cNvSpPr>
          <p:nvPr/>
        </p:nvSpPr>
        <p:spPr bwMode="auto">
          <a:xfrm>
            <a:off x="5435600" y="3933825"/>
            <a:ext cx="2087563" cy="366713"/>
          </a:xfrm>
          <a:prstGeom prst="rect">
            <a:avLst/>
          </a:prstGeom>
          <a:noFill/>
          <a:ln w="9525">
            <a:noFill/>
            <a:miter lim="800000"/>
            <a:headEnd/>
            <a:tailEnd/>
          </a:ln>
          <a:effectLst/>
        </p:spPr>
        <p:txBody>
          <a:bodyPr>
            <a:spAutoFit/>
          </a:bodyPr>
          <a:lstStyle/>
          <a:p>
            <a:pPr algn="ctr">
              <a:spcBef>
                <a:spcPct val="50000"/>
              </a:spcBef>
            </a:pPr>
            <a:r>
              <a:rPr lang="ru-RU"/>
              <a:t>Рерих</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850" y="188913"/>
            <a:ext cx="8569325" cy="863600"/>
          </a:xfrm>
        </p:spPr>
        <p:txBody>
          <a:bodyPr/>
          <a:lstStyle/>
          <a:p>
            <a:r>
              <a:rPr lang="ru-RU" sz="4000" b="1">
                <a:solidFill>
                  <a:srgbClr val="F92B3A"/>
                </a:solidFill>
              </a:rPr>
              <a:t>От символизма к модернизму</a:t>
            </a:r>
          </a:p>
        </p:txBody>
      </p:sp>
      <p:sp>
        <p:nvSpPr>
          <p:cNvPr id="18435" name="Rectangle 3"/>
          <p:cNvSpPr>
            <a:spLocks noGrp="1" noChangeArrowheads="1"/>
          </p:cNvSpPr>
          <p:nvPr>
            <p:ph type="body" idx="1"/>
          </p:nvPr>
        </p:nvSpPr>
        <p:spPr>
          <a:xfrm>
            <a:off x="250825" y="1196975"/>
            <a:ext cx="8713788" cy="4899025"/>
          </a:xfrm>
        </p:spPr>
        <p:txBody>
          <a:bodyPr/>
          <a:lstStyle/>
          <a:p>
            <a:pPr>
              <a:buFont typeface="Wingdings" pitchFamily="2" charset="2"/>
              <a:buNone/>
            </a:pPr>
            <a:r>
              <a:rPr lang="ru-RU" sz="2000" b="1"/>
              <a:t>           </a:t>
            </a:r>
            <a:r>
              <a:rPr lang="ru-RU" sz="1800" b="1"/>
              <a:t>Знаменательной вехой в истории нового стиля </a:t>
            </a:r>
            <a:r>
              <a:rPr lang="ru-RU" sz="1800" b="1" i="1" u="sng"/>
              <a:t>модерн</a:t>
            </a:r>
            <a:r>
              <a:rPr lang="ru-RU" sz="1800" b="1"/>
              <a:t> (</a:t>
            </a:r>
            <a:r>
              <a:rPr lang="en-US" sz="1800" b="1"/>
              <a:t>modernus</a:t>
            </a:r>
            <a:r>
              <a:rPr lang="ru-RU" sz="1800" b="1"/>
              <a:t>,</a:t>
            </a:r>
            <a:r>
              <a:rPr lang="en-US" sz="1800" b="1"/>
              <a:t> moderne</a:t>
            </a:r>
            <a:r>
              <a:rPr lang="ru-RU" sz="1800" b="1"/>
              <a:t> – новый, современный) стало открытие в Париже в 1895 г. Магазина-салона современного искусства с символическим названием «</a:t>
            </a:r>
            <a:r>
              <a:rPr lang="en-US" sz="1800" b="1"/>
              <a:t>L Art Nouveau</a:t>
            </a:r>
            <a:r>
              <a:rPr lang="ru-RU" sz="1800" b="1"/>
              <a:t>» («новое искусство»). Действительно, это искусство существенным образом отличается от всех предыдущих  исторических стилей.</a:t>
            </a:r>
          </a:p>
          <a:p>
            <a:pPr>
              <a:buFont typeface="Wingdings" pitchFamily="2" charset="2"/>
              <a:buNone/>
            </a:pPr>
            <a:r>
              <a:rPr lang="ru-RU" sz="1800" b="1"/>
              <a:t>          С одной стороны, модерн стремился вобрать в себя все то, что уже было накоплено человечеством в сфере художественного творчества, а с другой — сказать совершенно новое слово в искусстве, выработать новые формы и образы, создать единый интернациональный стиль. С поставленными задачами модерн справился прекрасно. Он действительно обладал общностью художественного языка, единой системой выразительных средств и приемов.</a:t>
            </a:r>
          </a:p>
          <a:p>
            <a:pPr>
              <a:buFont typeface="Wingdings" pitchFamily="2" charset="2"/>
              <a:buNone/>
            </a:pPr>
            <a:endParaRPr lang="ru-RU" sz="18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476250"/>
            <a:ext cx="8229600" cy="5619750"/>
          </a:xfrm>
        </p:spPr>
        <p:txBody>
          <a:bodyPr/>
          <a:lstStyle/>
          <a:p>
            <a:pPr>
              <a:lnSpc>
                <a:spcPct val="80000"/>
              </a:lnSpc>
            </a:pPr>
            <a:r>
              <a:rPr lang="ru-RU" sz="1800" b="1"/>
              <a:t>Среди русских художников-графиков следует особо отметить творчество художественного объединения &lt;(Мир искусства’&gt;, созданного в 1898 г. Лучшие его представители (Л. С. Бакст, А. Н. Бенуа, Е. Е. Лансере, А. Я. Головин, К. А. Сомов, М. В. Добужинский, Н. К. Рерих) наглядно воплотили в своих произведениях черты модернизма. Приверженность художников «Мира искусства» к стилю модерн, их общность с символизмом отмечает Д. В. Сарабьянов:</a:t>
            </a:r>
          </a:p>
          <a:p>
            <a:pPr>
              <a:lnSpc>
                <a:spcPct val="80000"/>
              </a:lnSpc>
            </a:pPr>
            <a:endParaRPr lang="ru-RU" sz="1800" b="1"/>
          </a:p>
          <a:p>
            <a:pPr>
              <a:lnSpc>
                <a:spcPct val="80000"/>
              </a:lnSpc>
            </a:pPr>
            <a:r>
              <a:rPr lang="ru-RU" sz="1800" b="1" i="1"/>
              <a:t>«Как и символисты, они соединяли фантастический вымысел с изучением реальности, преображали реальность, деформировали ее, стараясь найти сущность художественного образа за пределами внешней оболочки жизненных явлений, прибегая к метафоричности художественного языка, к театрализации окружающего мира... Все эти особенности мирискуссников получили реализацию в стиле модерн, который был как бы оборотной стороной символизма».</a:t>
            </a:r>
          </a:p>
          <a:p>
            <a:pPr>
              <a:lnSpc>
                <a:spcPct val="80000"/>
              </a:lnSpc>
              <a:buFont typeface="Wingdings" pitchFamily="2" charset="2"/>
              <a:buNone/>
            </a:pPr>
            <a:endParaRPr lang="ru-RU" sz="1800" b="1" i="1"/>
          </a:p>
          <a:p>
            <a:pPr>
              <a:lnSpc>
                <a:spcPct val="80000"/>
              </a:lnSpc>
            </a:pPr>
            <a:r>
              <a:rPr lang="ru-RU" sz="1800" b="1"/>
              <a:t>Объявив войну академизму и передвижничеству, они определили одну из главных тем своего творчества – обращение к прошлому (пассемизм). Мысль о «просветлении жизни красотой» была особенно близка художникам «Мир искусства»</a:t>
            </a:r>
          </a:p>
          <a:p>
            <a:pPr>
              <a:lnSpc>
                <a:spcPct val="80000"/>
              </a:lnSpc>
            </a:pPr>
            <a:endParaRPr lang="ru-RU" sz="18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5508625" y="1981200"/>
            <a:ext cx="3178175" cy="4114800"/>
          </a:xfrm>
        </p:spPr>
        <p:txBody>
          <a:bodyPr/>
          <a:lstStyle/>
          <a:p>
            <a:r>
              <a:rPr lang="ru-RU" sz="2000" b="1" i="1">
                <a:solidFill>
                  <a:schemeClr val="folHlink"/>
                </a:solidFill>
              </a:rPr>
              <a:t>К.А.Сомов. Арлекин и дама. ГТГ., Москва.</a:t>
            </a:r>
          </a:p>
        </p:txBody>
      </p:sp>
      <p:pic>
        <p:nvPicPr>
          <p:cNvPr id="39940" name="Picture 4" descr="Арлекин и дама"/>
          <p:cNvPicPr>
            <a:picLocks noChangeAspect="1" noChangeArrowheads="1"/>
          </p:cNvPicPr>
          <p:nvPr/>
        </p:nvPicPr>
        <p:blipFill>
          <a:blip r:embed="rId2" cstate="print"/>
          <a:srcRect/>
          <a:stretch>
            <a:fillRect/>
          </a:stretch>
        </p:blipFill>
        <p:spPr bwMode="auto">
          <a:xfrm>
            <a:off x="179388" y="188913"/>
            <a:ext cx="5370512" cy="597693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6011863" y="1981200"/>
            <a:ext cx="2952750" cy="4114800"/>
          </a:xfrm>
        </p:spPr>
        <p:txBody>
          <a:bodyPr/>
          <a:lstStyle/>
          <a:p>
            <a:r>
              <a:rPr lang="ru-RU" sz="2000" b="1" i="1">
                <a:solidFill>
                  <a:schemeClr val="folHlink"/>
                </a:solidFill>
              </a:rPr>
              <a:t>К.А.Сомов. Дама в голубом</a:t>
            </a:r>
          </a:p>
        </p:txBody>
      </p:sp>
      <p:pic>
        <p:nvPicPr>
          <p:cNvPr id="40964" name="Picture 4" descr="Somove_Lady_in_Blue"/>
          <p:cNvPicPr>
            <a:picLocks noChangeAspect="1" noChangeArrowheads="1"/>
          </p:cNvPicPr>
          <p:nvPr/>
        </p:nvPicPr>
        <p:blipFill>
          <a:blip r:embed="rId2" cstate="print"/>
          <a:srcRect/>
          <a:stretch>
            <a:fillRect/>
          </a:stretch>
        </p:blipFill>
        <p:spPr bwMode="auto">
          <a:xfrm>
            <a:off x="250825" y="260350"/>
            <a:ext cx="5700713" cy="59055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932363" y="188913"/>
            <a:ext cx="4211637" cy="6480175"/>
          </a:xfrm>
        </p:spPr>
        <p:txBody>
          <a:bodyPr/>
          <a:lstStyle/>
          <a:p>
            <a:pPr>
              <a:lnSpc>
                <a:spcPct val="80000"/>
              </a:lnSpc>
            </a:pPr>
            <a:r>
              <a:rPr lang="ru-RU" sz="1800" b="1"/>
              <a:t>Особенно близко к европейскому варианту стиля модерн подошел Лен Самойлович Бакст (1866—1924). Художнику удалось обрести свой творческий почерк и сохранить чувство меры. Его небольшая работа гуашью «Ливень» — яркое воплощение стиля модерн. Прогулка светской красавицы внезапно прервана обрушившимся ливнем. Но это всего лишь повод к созданию декоративного, прихотливого узора из развевающихся на ветру легких тканей ее одежды, театрализованных жестов, преисполненных предельной выразительности. Рамой картины художник нарочито *срезает» ногу впереди бегущей женщины и фигурку ребенка сзади (явный прием импрессионистов).</a:t>
            </a:r>
          </a:p>
          <a:p>
            <a:pPr>
              <a:lnSpc>
                <a:spcPct val="80000"/>
              </a:lnSpc>
            </a:pPr>
            <a:endParaRPr lang="ru-RU" sz="1800" b="1"/>
          </a:p>
        </p:txBody>
      </p:sp>
      <p:pic>
        <p:nvPicPr>
          <p:cNvPr id="41988" name="Picture 4"/>
          <p:cNvPicPr>
            <a:picLocks noChangeAspect="1" noChangeArrowheads="1"/>
          </p:cNvPicPr>
          <p:nvPr/>
        </p:nvPicPr>
        <p:blipFill>
          <a:blip r:embed="rId2" cstate="print"/>
          <a:srcRect/>
          <a:stretch>
            <a:fillRect/>
          </a:stretch>
        </p:blipFill>
        <p:spPr bwMode="auto">
          <a:xfrm>
            <a:off x="87313" y="188913"/>
            <a:ext cx="4999037" cy="5616575"/>
          </a:xfrm>
          <a:prstGeom prst="rect">
            <a:avLst/>
          </a:prstGeom>
          <a:noFill/>
          <a:ln w="9525">
            <a:noFill/>
            <a:miter lim="800000"/>
            <a:headEnd/>
            <a:tailEnd/>
          </a:ln>
          <a:effectLst/>
        </p:spPr>
      </p:pic>
      <p:sp>
        <p:nvSpPr>
          <p:cNvPr id="41989" name="Text Box 5"/>
          <p:cNvSpPr txBox="1">
            <a:spLocks noChangeArrowheads="1"/>
          </p:cNvSpPr>
          <p:nvPr/>
        </p:nvSpPr>
        <p:spPr bwMode="auto">
          <a:xfrm>
            <a:off x="250825" y="5805488"/>
            <a:ext cx="4897438" cy="915987"/>
          </a:xfrm>
          <a:prstGeom prst="rect">
            <a:avLst/>
          </a:prstGeom>
          <a:noFill/>
          <a:ln w="9525">
            <a:noFill/>
            <a:miter lim="800000"/>
            <a:headEnd/>
            <a:tailEnd/>
          </a:ln>
          <a:effectLst/>
        </p:spPr>
        <p:txBody>
          <a:bodyPr>
            <a:spAutoFit/>
          </a:bodyPr>
          <a:lstStyle/>
          <a:p>
            <a:pPr>
              <a:spcBef>
                <a:spcPct val="50000"/>
              </a:spcBef>
            </a:pPr>
            <a:r>
              <a:rPr lang="ru-RU" b="1" i="1">
                <a:solidFill>
                  <a:schemeClr val="folHlink"/>
                </a:solidFill>
              </a:rPr>
              <a:t>Л.С.Бакст. Ливень, 1906 г. Государственный Русский музей, Санкт-Петербург.</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body" idx="1"/>
          </p:nvPr>
        </p:nvSpPr>
        <p:spPr>
          <a:xfrm>
            <a:off x="5364163" y="1981200"/>
            <a:ext cx="3779837" cy="4114800"/>
          </a:xfrm>
        </p:spPr>
        <p:txBody>
          <a:bodyPr/>
          <a:lstStyle/>
          <a:p>
            <a:pPr>
              <a:buFont typeface="Wingdings" pitchFamily="2" charset="2"/>
              <a:buNone/>
            </a:pPr>
            <a:r>
              <a:rPr lang="ru-RU" sz="2000" b="1" i="1">
                <a:solidFill>
                  <a:schemeClr val="folHlink"/>
                </a:solidFill>
              </a:rPr>
              <a:t>М. В. Добужинский.</a:t>
            </a:r>
          </a:p>
          <a:p>
            <a:pPr>
              <a:buFont typeface="Wingdings" pitchFamily="2" charset="2"/>
              <a:buNone/>
            </a:pPr>
            <a:r>
              <a:rPr lang="ru-RU" sz="2000" b="1" i="1">
                <a:solidFill>
                  <a:schemeClr val="folHlink"/>
                </a:solidFill>
              </a:rPr>
              <a:t>Гримасы города. 1908 г.</a:t>
            </a:r>
          </a:p>
          <a:p>
            <a:pPr>
              <a:buFont typeface="Wingdings" pitchFamily="2" charset="2"/>
              <a:buNone/>
            </a:pPr>
            <a:r>
              <a:rPr lang="ru-RU" sz="2000" b="1" i="1">
                <a:solidFill>
                  <a:schemeClr val="folHlink"/>
                </a:solidFill>
              </a:rPr>
              <a:t>Государственная</a:t>
            </a:r>
          </a:p>
          <a:p>
            <a:pPr>
              <a:buFont typeface="Wingdings" pitchFamily="2" charset="2"/>
              <a:buNone/>
            </a:pPr>
            <a:r>
              <a:rPr lang="ru-RU" sz="2000" b="1" i="1">
                <a:solidFill>
                  <a:schemeClr val="folHlink"/>
                </a:solidFill>
              </a:rPr>
              <a:t>Третьяжовская галерея,</a:t>
            </a:r>
          </a:p>
          <a:p>
            <a:pPr>
              <a:buFont typeface="Wingdings" pitchFamily="2" charset="2"/>
              <a:buNone/>
            </a:pPr>
            <a:r>
              <a:rPr lang="ru-RU" sz="2000" b="1" i="1">
                <a:solidFill>
                  <a:schemeClr val="folHlink"/>
                </a:solidFill>
              </a:rPr>
              <a:t>Москва</a:t>
            </a:r>
          </a:p>
          <a:p>
            <a:endParaRPr lang="ru-RU" sz="2000" b="1" i="1">
              <a:solidFill>
                <a:schemeClr val="folHlink"/>
              </a:solidFill>
            </a:endParaRPr>
          </a:p>
        </p:txBody>
      </p:sp>
      <p:pic>
        <p:nvPicPr>
          <p:cNvPr id="43013" name="Picture 5"/>
          <p:cNvPicPr>
            <a:picLocks noChangeAspect="1" noChangeArrowheads="1"/>
          </p:cNvPicPr>
          <p:nvPr/>
        </p:nvPicPr>
        <p:blipFill>
          <a:blip r:embed="rId2" cstate="print"/>
          <a:srcRect/>
          <a:stretch>
            <a:fillRect/>
          </a:stretch>
        </p:blipFill>
        <p:spPr bwMode="auto">
          <a:xfrm>
            <a:off x="179388" y="115888"/>
            <a:ext cx="4941887" cy="6511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5661025"/>
            <a:ext cx="8229600" cy="720725"/>
          </a:xfrm>
        </p:spPr>
        <p:txBody>
          <a:bodyPr/>
          <a:lstStyle/>
          <a:p>
            <a:pPr algn="ctr"/>
            <a:r>
              <a:rPr lang="ru-RU" sz="2000" b="1" i="1">
                <a:solidFill>
                  <a:schemeClr val="folHlink"/>
                </a:solidFill>
              </a:rPr>
              <a:t>Н. К. Рерих. «Заморские гости». 1901.</a:t>
            </a:r>
          </a:p>
        </p:txBody>
      </p:sp>
      <p:pic>
        <p:nvPicPr>
          <p:cNvPr id="45060" name="Picture 4" descr="Рерих"/>
          <p:cNvPicPr>
            <a:picLocks noChangeAspect="1" noChangeArrowheads="1"/>
          </p:cNvPicPr>
          <p:nvPr/>
        </p:nvPicPr>
        <p:blipFill>
          <a:blip r:embed="rId2" cstate="print"/>
          <a:srcRect/>
          <a:stretch>
            <a:fillRect/>
          </a:stretch>
        </p:blipFill>
        <p:spPr bwMode="auto">
          <a:xfrm>
            <a:off x="900113" y="188913"/>
            <a:ext cx="7175500" cy="5283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68313" y="5734050"/>
            <a:ext cx="8229600" cy="795338"/>
          </a:xfrm>
        </p:spPr>
        <p:txBody>
          <a:bodyPr/>
          <a:lstStyle/>
          <a:p>
            <a:pPr algn="ctr"/>
            <a:r>
              <a:rPr lang="ru-RU" sz="2000" b="1" i="1">
                <a:solidFill>
                  <a:schemeClr val="folHlink"/>
                </a:solidFill>
              </a:rPr>
              <a:t>Н. К. Рерих. Небесный бой. 1912 г. </a:t>
            </a:r>
            <a:r>
              <a:rPr lang="ru-RU" sz="2000" b="1" i="1">
                <a:solidFill>
                  <a:schemeClr val="folHlink"/>
                </a:solidFill>
                <a:effectLst/>
              </a:rPr>
              <a:t>Государственный Русский музей, Санкт-Петербург.</a:t>
            </a:r>
          </a:p>
          <a:p>
            <a:pPr algn="ctr"/>
            <a:endParaRPr lang="ru-RU" sz="2000" b="1" i="1">
              <a:solidFill>
                <a:schemeClr val="folHlink"/>
              </a:solidFill>
            </a:endParaRPr>
          </a:p>
        </p:txBody>
      </p:sp>
      <p:pic>
        <p:nvPicPr>
          <p:cNvPr id="46084" name="Picture 4" descr="Рерих"/>
          <p:cNvPicPr>
            <a:picLocks noChangeAspect="1" noChangeArrowheads="1"/>
          </p:cNvPicPr>
          <p:nvPr/>
        </p:nvPicPr>
        <p:blipFill>
          <a:blip r:embed="rId2" cstate="print"/>
          <a:srcRect/>
          <a:stretch>
            <a:fillRect/>
          </a:stretch>
        </p:blipFill>
        <p:spPr bwMode="auto">
          <a:xfrm>
            <a:off x="250825" y="188913"/>
            <a:ext cx="8569325" cy="545306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457200" y="5805488"/>
            <a:ext cx="8229600" cy="792162"/>
          </a:xfrm>
        </p:spPr>
        <p:txBody>
          <a:bodyPr/>
          <a:lstStyle/>
          <a:p>
            <a:pPr algn="ctr"/>
            <a:r>
              <a:rPr lang="ru-RU" sz="2000" b="1" i="1">
                <a:solidFill>
                  <a:schemeClr val="folHlink"/>
                </a:solidFill>
              </a:rPr>
              <a:t>Н. К. Рерих. Меч.</a:t>
            </a:r>
          </a:p>
        </p:txBody>
      </p:sp>
      <p:pic>
        <p:nvPicPr>
          <p:cNvPr id="44036" name="Picture 4" descr="Rerih_mech"/>
          <p:cNvPicPr>
            <a:picLocks noChangeAspect="1" noChangeArrowheads="1"/>
          </p:cNvPicPr>
          <p:nvPr/>
        </p:nvPicPr>
        <p:blipFill>
          <a:blip r:embed="rId2" cstate="print"/>
          <a:srcRect/>
          <a:stretch>
            <a:fillRect/>
          </a:stretch>
        </p:blipFill>
        <p:spPr bwMode="auto">
          <a:xfrm>
            <a:off x="250825" y="188913"/>
            <a:ext cx="8713788" cy="55975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79388" y="333375"/>
            <a:ext cx="4464050" cy="6264275"/>
          </a:xfrm>
        </p:spPr>
        <p:txBody>
          <a:bodyPr/>
          <a:lstStyle/>
          <a:p>
            <a:pPr>
              <a:lnSpc>
                <a:spcPct val="80000"/>
              </a:lnSpc>
            </a:pPr>
            <a:r>
              <a:rPr lang="ru-RU" sz="1800" b="1"/>
              <a:t>На рубеже Х</a:t>
            </a:r>
            <a:r>
              <a:rPr lang="en-US" sz="1800" b="1"/>
              <a:t>I</a:t>
            </a:r>
            <a:r>
              <a:rPr lang="ru-RU" sz="1800" b="1"/>
              <a:t>Х—ХХ вв. был также совершен настоящий переворот в области декоративно-прикладного искусства и дизайна. В изготовлении ювелирных изделий, мебели, тканей, обоев, декоративного убранства интерьеров ощущались черты и признаки стиля модерн.</a:t>
            </a:r>
          </a:p>
          <a:p>
            <a:pPr>
              <a:lnSpc>
                <a:spcPct val="80000"/>
              </a:lnSpc>
            </a:pPr>
            <a:r>
              <a:rPr lang="ru-RU" sz="1800" b="1" i="1"/>
              <a:t>Эмиль Галле</a:t>
            </a:r>
            <a:r>
              <a:rPr lang="ru-RU" sz="1800" b="1"/>
              <a:t> (1846—1904) — французский художник по стеклу, керамист, автор проектов мебели, один из основателей знаменитой школы декоративно-прикладного искусства в городе Нанси. девизом представителей этой школы стали слова: «Наши корни лежат на пороге лесов, во мху и у края пруда. Темы и сюжеты для произведений Галле черпал в мире природы. Вазы из многослойного стекла с резьбой, травлением, гравировкой и аппликацией современники образно называли «поэмами из стекла». </a:t>
            </a:r>
          </a:p>
          <a:p>
            <a:pPr>
              <a:lnSpc>
                <a:spcPct val="80000"/>
              </a:lnSpc>
            </a:pPr>
            <a:endParaRPr lang="ru-RU" sz="1800" b="1"/>
          </a:p>
        </p:txBody>
      </p:sp>
      <p:pic>
        <p:nvPicPr>
          <p:cNvPr id="47108" name="Picture 4" descr="Галле"/>
          <p:cNvPicPr>
            <a:picLocks noChangeAspect="1" noChangeArrowheads="1"/>
          </p:cNvPicPr>
          <p:nvPr/>
        </p:nvPicPr>
        <p:blipFill>
          <a:blip r:embed="rId2" cstate="print"/>
          <a:srcRect/>
          <a:stretch>
            <a:fillRect/>
          </a:stretch>
        </p:blipFill>
        <p:spPr bwMode="auto">
          <a:xfrm>
            <a:off x="4787900" y="188913"/>
            <a:ext cx="3341688" cy="3527425"/>
          </a:xfrm>
          <a:prstGeom prst="rect">
            <a:avLst/>
          </a:prstGeom>
          <a:noFill/>
        </p:spPr>
      </p:pic>
      <p:pic>
        <p:nvPicPr>
          <p:cNvPr id="47109" name="Picture 5" descr="Галле"/>
          <p:cNvPicPr>
            <a:picLocks noChangeAspect="1" noChangeArrowheads="1"/>
          </p:cNvPicPr>
          <p:nvPr/>
        </p:nvPicPr>
        <p:blipFill>
          <a:blip r:embed="rId3" cstate="print"/>
          <a:srcRect/>
          <a:stretch>
            <a:fillRect/>
          </a:stretch>
        </p:blipFill>
        <p:spPr bwMode="auto">
          <a:xfrm>
            <a:off x="6651625" y="3500438"/>
            <a:ext cx="2492375" cy="3213100"/>
          </a:xfrm>
          <a:prstGeom prst="rect">
            <a:avLst/>
          </a:prstGeom>
          <a:noFill/>
        </p:spPr>
      </p:pic>
      <p:sp>
        <p:nvSpPr>
          <p:cNvPr id="47110" name="Text Box 6"/>
          <p:cNvSpPr txBox="1">
            <a:spLocks noChangeArrowheads="1"/>
          </p:cNvSpPr>
          <p:nvPr/>
        </p:nvSpPr>
        <p:spPr bwMode="auto">
          <a:xfrm>
            <a:off x="4787900" y="4797425"/>
            <a:ext cx="2016125" cy="915988"/>
          </a:xfrm>
          <a:prstGeom prst="rect">
            <a:avLst/>
          </a:prstGeom>
          <a:noFill/>
          <a:ln w="9525">
            <a:noFill/>
            <a:miter lim="800000"/>
            <a:headEnd/>
            <a:tailEnd/>
          </a:ln>
          <a:effectLst/>
        </p:spPr>
        <p:txBody>
          <a:bodyPr>
            <a:spAutoFit/>
          </a:bodyPr>
          <a:lstStyle/>
          <a:p>
            <a:pPr>
              <a:spcBef>
                <a:spcPct val="50000"/>
              </a:spcBef>
            </a:pPr>
            <a:r>
              <a:rPr lang="ru-RU" b="1" i="1">
                <a:solidFill>
                  <a:schemeClr val="folHlink"/>
                </a:solidFill>
              </a:rPr>
              <a:t>Галле. Изделия из стекла</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0" y="4581525"/>
            <a:ext cx="4391025" cy="1019175"/>
          </a:xfrm>
        </p:spPr>
        <p:txBody>
          <a:bodyPr/>
          <a:lstStyle/>
          <a:p>
            <a:pPr algn="ctr"/>
            <a:r>
              <a:rPr lang="ru-RU" sz="2000" b="1" i="1">
                <a:solidFill>
                  <a:schemeClr val="folHlink"/>
                </a:solidFill>
              </a:rPr>
              <a:t>Галле. Лампа.</a:t>
            </a:r>
          </a:p>
        </p:txBody>
      </p:sp>
      <p:pic>
        <p:nvPicPr>
          <p:cNvPr id="48132" name="Picture 4" descr="Галле"/>
          <p:cNvPicPr>
            <a:picLocks noChangeAspect="1" noChangeArrowheads="1"/>
          </p:cNvPicPr>
          <p:nvPr/>
        </p:nvPicPr>
        <p:blipFill>
          <a:blip r:embed="rId2" cstate="print"/>
          <a:srcRect/>
          <a:stretch>
            <a:fillRect/>
          </a:stretch>
        </p:blipFill>
        <p:spPr bwMode="auto">
          <a:xfrm>
            <a:off x="179388" y="188913"/>
            <a:ext cx="4475162" cy="4241800"/>
          </a:xfrm>
          <a:prstGeom prst="rect">
            <a:avLst/>
          </a:prstGeom>
          <a:noFill/>
        </p:spPr>
      </p:pic>
      <p:pic>
        <p:nvPicPr>
          <p:cNvPr id="48133" name="Picture 5" descr="Галле"/>
          <p:cNvPicPr>
            <a:picLocks noChangeAspect="1" noChangeArrowheads="1"/>
          </p:cNvPicPr>
          <p:nvPr/>
        </p:nvPicPr>
        <p:blipFill>
          <a:blip r:embed="rId3" cstate="print"/>
          <a:srcRect/>
          <a:stretch>
            <a:fillRect/>
          </a:stretch>
        </p:blipFill>
        <p:spPr bwMode="auto">
          <a:xfrm>
            <a:off x="4859338" y="188913"/>
            <a:ext cx="4051300" cy="6337300"/>
          </a:xfrm>
          <a:prstGeom prst="rect">
            <a:avLst/>
          </a:prstGeom>
          <a:noFill/>
        </p:spPr>
      </p:pic>
      <p:sp>
        <p:nvSpPr>
          <p:cNvPr id="48135" name="Text Box 7"/>
          <p:cNvSpPr txBox="1">
            <a:spLocks noChangeArrowheads="1"/>
          </p:cNvSpPr>
          <p:nvPr/>
        </p:nvSpPr>
        <p:spPr bwMode="auto">
          <a:xfrm>
            <a:off x="2987675" y="5734050"/>
            <a:ext cx="2087563" cy="396875"/>
          </a:xfrm>
          <a:prstGeom prst="rect">
            <a:avLst/>
          </a:prstGeom>
          <a:noFill/>
          <a:ln w="9525">
            <a:noFill/>
            <a:miter lim="800000"/>
            <a:headEnd/>
            <a:tailEnd/>
          </a:ln>
          <a:effectLst/>
        </p:spPr>
        <p:txBody>
          <a:bodyPr>
            <a:spAutoFit/>
          </a:bodyPr>
          <a:lstStyle/>
          <a:p>
            <a:pPr>
              <a:spcBef>
                <a:spcPct val="50000"/>
              </a:spcBef>
            </a:pPr>
            <a:r>
              <a:rPr lang="ru-RU" sz="2000" b="1" i="1">
                <a:solidFill>
                  <a:schemeClr val="folHlink"/>
                </a:solidFill>
                <a:effectLst>
                  <a:outerShdw blurRad="38100" dist="38100" dir="2700000" algn="tl">
                    <a:srgbClr val="000000"/>
                  </a:outerShdw>
                </a:effectLst>
              </a:rPr>
              <a:t>Галле. Стул.</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404813"/>
            <a:ext cx="8229600" cy="5691187"/>
          </a:xfrm>
        </p:spPr>
        <p:txBody>
          <a:bodyPr/>
          <a:lstStyle/>
          <a:p>
            <a:pPr>
              <a:buFont typeface="Wingdings" pitchFamily="2" charset="2"/>
              <a:buNone/>
            </a:pPr>
            <a:r>
              <a:rPr lang="ru-RU" sz="1800" b="1"/>
              <a:t>     Вобрав дух своёго бурного времени (он просуществовал до начала Первой мировой войны в 1914 г.), модерн возник и сложился под влиянием эстетики символизма. Эта общность символизма и модернизма давно подмечена исследователями искусства. Действительно, порой трудно провести четкую грань между символизмом и модернизмом в творчестве таких художников, как А. Гауди, Э. Мунк, М. Врубель. До сих пор ученые по-разному трактуют вопрос об их взаимоотношениях, некоторые рассматривают символизм в рамках стиля модерн. В основе нового художественного языка лежала </a:t>
            </a:r>
            <a:r>
              <a:rPr lang="ru-RU" sz="1800" b="1" i="1" u="sng"/>
              <a:t>линия </a:t>
            </a:r>
            <a:r>
              <a:rPr lang="ru-RU" sz="1800" b="1"/>
              <a:t>— декоративная и динамичная, гибкая и подвижная, передающая энергию жизни. 8-образная линия, заимствованная у колышущихся морских волн и водорослей, порхающих бабочек и стрекоз, тянущихся к свету стеблей и цветов лилии и ириса, развевающихся на ветру девичьих волос, определила одну из главных отличительных особенностей стиля модерн — его </a:t>
            </a:r>
            <a:r>
              <a:rPr lang="ru-RU" sz="1800" b="1" i="1" u="sng"/>
              <a:t>орнаментальность.</a:t>
            </a:r>
            <a:r>
              <a:rPr lang="ru-RU" sz="1800" b="1"/>
              <a:t> Бельгийский архитектор Виктор Орта дал этой линии выразительное название – «удар бича».</a:t>
            </a:r>
          </a:p>
          <a:p>
            <a:endParaRPr lang="ru-RU" sz="18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179388" y="5013325"/>
            <a:ext cx="8651875" cy="1587500"/>
          </a:xfrm>
        </p:spPr>
        <p:txBody>
          <a:bodyPr/>
          <a:lstStyle/>
          <a:p>
            <a:r>
              <a:rPr lang="ru-RU" sz="1800" b="1"/>
              <a:t>Творчество шотландского архитектора, дизайнера интерьера, живописца и графика Чарльза Ренни Макинтоша также проходило в рамках модерна. Стулья с высоко поднятыми вверх спинками. Шкафчики с прямоугольным контуром органично включены вв архитектурное пространство интерьера.</a:t>
            </a:r>
          </a:p>
        </p:txBody>
      </p:sp>
      <p:pic>
        <p:nvPicPr>
          <p:cNvPr id="49157" name="Picture 5"/>
          <p:cNvPicPr>
            <a:picLocks noChangeAspect="1" noChangeArrowheads="1"/>
          </p:cNvPicPr>
          <p:nvPr/>
        </p:nvPicPr>
        <p:blipFill>
          <a:blip r:embed="rId2" cstate="print"/>
          <a:srcRect/>
          <a:stretch>
            <a:fillRect/>
          </a:stretch>
        </p:blipFill>
        <p:spPr bwMode="auto">
          <a:xfrm>
            <a:off x="468313" y="115888"/>
            <a:ext cx="2392362" cy="4895850"/>
          </a:xfrm>
          <a:prstGeom prst="rect">
            <a:avLst/>
          </a:prstGeom>
          <a:noFill/>
          <a:ln w="9525">
            <a:noFill/>
            <a:miter lim="800000"/>
            <a:headEnd/>
            <a:tailEnd/>
          </a:ln>
          <a:effectLst/>
        </p:spPr>
      </p:pic>
      <p:sp>
        <p:nvSpPr>
          <p:cNvPr id="49158" name="Text Box 6"/>
          <p:cNvSpPr txBox="1">
            <a:spLocks noChangeArrowheads="1"/>
          </p:cNvSpPr>
          <p:nvPr/>
        </p:nvSpPr>
        <p:spPr bwMode="auto">
          <a:xfrm>
            <a:off x="2771775" y="3213100"/>
            <a:ext cx="3240088" cy="366713"/>
          </a:xfrm>
          <a:prstGeom prst="rect">
            <a:avLst/>
          </a:prstGeom>
          <a:noFill/>
          <a:ln w="9525">
            <a:noFill/>
            <a:miter lim="800000"/>
            <a:headEnd/>
            <a:tailEnd/>
          </a:ln>
          <a:effectLst/>
        </p:spPr>
        <p:txBody>
          <a:bodyPr>
            <a:spAutoFit/>
          </a:bodyPr>
          <a:lstStyle/>
          <a:p>
            <a:pPr algn="ctr">
              <a:spcBef>
                <a:spcPct val="50000"/>
              </a:spcBef>
            </a:pPr>
            <a:r>
              <a:rPr lang="ru-RU" b="1" i="1">
                <a:solidFill>
                  <a:schemeClr val="folHlink"/>
                </a:solidFill>
                <a:effectLst>
                  <a:outerShdw blurRad="38100" dist="38100" dir="2700000" algn="tl">
                    <a:srgbClr val="000000"/>
                  </a:outerShdw>
                </a:effectLst>
              </a:rPr>
              <a:t>Ч.Р.Макинтош. Стулья</a:t>
            </a:r>
          </a:p>
        </p:txBody>
      </p:sp>
      <p:pic>
        <p:nvPicPr>
          <p:cNvPr id="49160" name="Picture 8"/>
          <p:cNvPicPr>
            <a:picLocks noChangeAspect="1" noChangeArrowheads="1"/>
          </p:cNvPicPr>
          <p:nvPr/>
        </p:nvPicPr>
        <p:blipFill>
          <a:blip r:embed="rId3" cstate="print"/>
          <a:srcRect/>
          <a:stretch>
            <a:fillRect/>
          </a:stretch>
        </p:blipFill>
        <p:spPr bwMode="auto">
          <a:xfrm>
            <a:off x="5888038" y="188913"/>
            <a:ext cx="2955925" cy="4679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4211638" y="0"/>
            <a:ext cx="4683125" cy="6524625"/>
          </a:xfrm>
        </p:spPr>
        <p:txBody>
          <a:bodyPr/>
          <a:lstStyle/>
          <a:p>
            <a:pPr>
              <a:lnSpc>
                <a:spcPct val="80000"/>
              </a:lnSpc>
              <a:buFont typeface="Wingdings" pitchFamily="2" charset="2"/>
              <a:buNone/>
            </a:pPr>
            <a:endParaRPr lang="ru-RU" sz="2800"/>
          </a:p>
          <a:p>
            <a:pPr>
              <a:lnSpc>
                <a:spcPct val="80000"/>
              </a:lnSpc>
            </a:pPr>
            <a:r>
              <a:rPr lang="ru-RU" sz="1800" b="1"/>
              <a:t>Американский художник Луис-Комфорт Тиффани (1848—1933) сумел довести производство предметов из стекла до высокого художественного уровня. Яркие, красочные витражи с «павлиньим узором», вазы и лампы с распускающимися на тонких стеблях нежными бутонами экзотических цветов принесли художнику мировую известность. В своих произведениях он добивался самой разнообразной цветовой гам- мы: от легких, пастельных до ярко фосфоресцирующих тонов (отсюда название «пламенеющее стекло» Тиффани). Один из современников справедливо отмечал: «Глядя на витражи Тиффани, кажется, будто это кусочек неба, цветочная клумба или собрание драгоценных камней, переплавленных и превращенных в стекло».</a:t>
            </a:r>
          </a:p>
          <a:p>
            <a:pPr>
              <a:lnSpc>
                <a:spcPct val="80000"/>
              </a:lnSpc>
              <a:buFont typeface="Wingdings" pitchFamily="2" charset="2"/>
              <a:buNone/>
            </a:pPr>
            <a:endParaRPr lang="ru-RU" sz="1800" b="1"/>
          </a:p>
          <a:p>
            <a:pPr>
              <a:lnSpc>
                <a:spcPct val="80000"/>
              </a:lnSpc>
            </a:pPr>
            <a:endParaRPr lang="ru-RU" sz="2800"/>
          </a:p>
        </p:txBody>
      </p:sp>
      <p:pic>
        <p:nvPicPr>
          <p:cNvPr id="50180" name="Picture 4" descr="Тиффани"/>
          <p:cNvPicPr>
            <a:picLocks noChangeAspect="1" noChangeArrowheads="1"/>
          </p:cNvPicPr>
          <p:nvPr/>
        </p:nvPicPr>
        <p:blipFill>
          <a:blip r:embed="rId2" cstate="print"/>
          <a:srcRect/>
          <a:stretch>
            <a:fillRect/>
          </a:stretch>
        </p:blipFill>
        <p:spPr bwMode="auto">
          <a:xfrm>
            <a:off x="179388" y="188913"/>
            <a:ext cx="4330700" cy="5184775"/>
          </a:xfrm>
          <a:prstGeom prst="rect">
            <a:avLst/>
          </a:prstGeom>
          <a:noFill/>
        </p:spPr>
      </p:pic>
      <p:sp>
        <p:nvSpPr>
          <p:cNvPr id="50181" name="Text Box 5"/>
          <p:cNvSpPr txBox="1">
            <a:spLocks noChangeArrowheads="1"/>
          </p:cNvSpPr>
          <p:nvPr/>
        </p:nvSpPr>
        <p:spPr bwMode="auto">
          <a:xfrm>
            <a:off x="323850" y="5805488"/>
            <a:ext cx="3816350" cy="641350"/>
          </a:xfrm>
          <a:prstGeom prst="rect">
            <a:avLst/>
          </a:prstGeom>
          <a:noFill/>
          <a:ln w="9525">
            <a:noFill/>
            <a:miter lim="800000"/>
            <a:headEnd/>
            <a:tailEnd/>
          </a:ln>
          <a:effectLst/>
        </p:spPr>
        <p:txBody>
          <a:bodyPr>
            <a:spAutoFit/>
          </a:bodyPr>
          <a:lstStyle/>
          <a:p>
            <a:pPr algn="ctr">
              <a:spcBef>
                <a:spcPct val="50000"/>
              </a:spcBef>
            </a:pPr>
            <a:r>
              <a:rPr lang="ru-RU" b="1" i="1">
                <a:solidFill>
                  <a:schemeClr val="folHlink"/>
                </a:solidFill>
                <a:effectLst>
                  <a:outerShdw blurRad="38100" dist="38100" dir="2700000" algn="tl">
                    <a:srgbClr val="000000"/>
                  </a:outerShdw>
                </a:effectLst>
              </a:rPr>
              <a:t>Л.К.Тиффани. Абажуры для лампы.</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250825" y="4652963"/>
            <a:ext cx="3683000" cy="863600"/>
          </a:xfrm>
        </p:spPr>
        <p:txBody>
          <a:bodyPr/>
          <a:lstStyle/>
          <a:p>
            <a:pPr>
              <a:lnSpc>
                <a:spcPct val="80000"/>
              </a:lnSpc>
            </a:pPr>
            <a:r>
              <a:rPr lang="ru-RU" sz="1800" b="1" i="1">
                <a:solidFill>
                  <a:schemeClr val="folHlink"/>
                </a:solidFill>
              </a:rPr>
              <a:t>Л.К.Тиффани.</a:t>
            </a:r>
            <a:r>
              <a:rPr lang="ru-RU" sz="1800"/>
              <a:t> </a:t>
            </a:r>
            <a:r>
              <a:rPr lang="ru-RU" sz="1800" b="1" i="1">
                <a:solidFill>
                  <a:schemeClr val="folHlink"/>
                </a:solidFill>
              </a:rPr>
              <a:t>Лампа «Десять лилий»</a:t>
            </a:r>
          </a:p>
        </p:txBody>
      </p:sp>
      <p:pic>
        <p:nvPicPr>
          <p:cNvPr id="51204" name="Picture 4" descr="Тиффани"/>
          <p:cNvPicPr>
            <a:picLocks noChangeAspect="1" noChangeArrowheads="1"/>
          </p:cNvPicPr>
          <p:nvPr/>
        </p:nvPicPr>
        <p:blipFill>
          <a:blip r:embed="rId2" cstate="print"/>
          <a:srcRect/>
          <a:stretch>
            <a:fillRect/>
          </a:stretch>
        </p:blipFill>
        <p:spPr bwMode="auto">
          <a:xfrm>
            <a:off x="179388" y="115888"/>
            <a:ext cx="3406775" cy="4535487"/>
          </a:xfrm>
          <a:prstGeom prst="rect">
            <a:avLst/>
          </a:prstGeom>
          <a:noFill/>
        </p:spPr>
      </p:pic>
      <p:pic>
        <p:nvPicPr>
          <p:cNvPr id="51206" name="Picture 6"/>
          <p:cNvPicPr>
            <a:picLocks noChangeAspect="1" noChangeArrowheads="1"/>
          </p:cNvPicPr>
          <p:nvPr/>
        </p:nvPicPr>
        <p:blipFill>
          <a:blip r:embed="rId3" cstate="print"/>
          <a:srcRect/>
          <a:stretch>
            <a:fillRect/>
          </a:stretch>
        </p:blipFill>
        <p:spPr bwMode="auto">
          <a:xfrm>
            <a:off x="5632450" y="188913"/>
            <a:ext cx="3255963" cy="4464050"/>
          </a:xfrm>
          <a:prstGeom prst="rect">
            <a:avLst/>
          </a:prstGeom>
          <a:noFill/>
          <a:ln w="9525">
            <a:noFill/>
            <a:miter lim="800000"/>
            <a:headEnd/>
            <a:tailEnd/>
          </a:ln>
          <a:effectLst/>
        </p:spPr>
      </p:pic>
      <p:sp>
        <p:nvSpPr>
          <p:cNvPr id="51207" name="Text Box 7"/>
          <p:cNvSpPr txBox="1">
            <a:spLocks noChangeArrowheads="1"/>
          </p:cNvSpPr>
          <p:nvPr/>
        </p:nvSpPr>
        <p:spPr bwMode="auto">
          <a:xfrm>
            <a:off x="5327650" y="4652963"/>
            <a:ext cx="3816350" cy="641350"/>
          </a:xfrm>
          <a:prstGeom prst="rect">
            <a:avLst/>
          </a:prstGeom>
          <a:noFill/>
          <a:ln w="9525">
            <a:noFill/>
            <a:miter lim="800000"/>
            <a:headEnd/>
            <a:tailEnd/>
          </a:ln>
          <a:effectLst/>
        </p:spPr>
        <p:txBody>
          <a:bodyPr>
            <a:spAutoFit/>
          </a:bodyPr>
          <a:lstStyle/>
          <a:p>
            <a:pPr>
              <a:spcBef>
                <a:spcPct val="50000"/>
              </a:spcBef>
            </a:pPr>
            <a:r>
              <a:rPr lang="ru-RU" b="1" i="1">
                <a:solidFill>
                  <a:schemeClr val="folHlink"/>
                </a:solidFill>
                <a:effectLst>
                  <a:outerShdw blurRad="38100" dist="38100" dir="2700000" algn="tl">
                    <a:srgbClr val="000000"/>
                  </a:outerShdw>
                </a:effectLst>
              </a:rPr>
              <a:t>Л.К.Тиффани. Настльная лампа «Водяные лилии»</a:t>
            </a:r>
          </a:p>
        </p:txBody>
      </p:sp>
      <p:sp>
        <p:nvSpPr>
          <p:cNvPr id="51208" name="Text Box 8"/>
          <p:cNvSpPr txBox="1">
            <a:spLocks noChangeArrowheads="1"/>
          </p:cNvSpPr>
          <p:nvPr/>
        </p:nvSpPr>
        <p:spPr bwMode="auto">
          <a:xfrm>
            <a:off x="179388" y="5254625"/>
            <a:ext cx="8496300" cy="1603375"/>
          </a:xfrm>
          <a:prstGeom prst="rect">
            <a:avLst/>
          </a:prstGeom>
          <a:noFill/>
          <a:ln w="9525">
            <a:noFill/>
            <a:miter lim="800000"/>
            <a:headEnd/>
            <a:tailEnd/>
          </a:ln>
          <a:effectLst/>
        </p:spPr>
        <p:txBody>
          <a:bodyPr>
            <a:spAutoFit/>
          </a:bodyPr>
          <a:lstStyle/>
          <a:p>
            <a:pPr>
              <a:spcBef>
                <a:spcPct val="50000"/>
              </a:spcBef>
            </a:pPr>
            <a:r>
              <a:rPr lang="ru-RU" b="1">
                <a:effectLst>
                  <a:outerShdw blurRad="38100" dist="38100" dir="2700000" algn="tl">
                    <a:srgbClr val="000000"/>
                  </a:outerShdw>
                </a:effectLst>
              </a:rPr>
              <a:t>Абажуры для ламп наглядно демонстрировали поистине фантастическую игру цвета и света. Лампы, выполненные в старинной технике мозаичного стекла, порой трудно было отличить от металлических изделий из бронзы или железа.</a:t>
            </a:r>
          </a:p>
          <a:p>
            <a:pPr>
              <a:spcBef>
                <a:spcPct val="50000"/>
              </a:spcBef>
            </a:pPr>
            <a:endParaRPr lang="ru-RU" b="1">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80975" y="115888"/>
            <a:ext cx="4465638" cy="7129462"/>
          </a:xfrm>
        </p:spPr>
        <p:txBody>
          <a:bodyPr/>
          <a:lstStyle/>
          <a:p>
            <a:pPr>
              <a:lnSpc>
                <a:spcPct val="80000"/>
              </a:lnSpc>
              <a:buFont typeface="Wingdings" pitchFamily="2" charset="2"/>
              <a:buNone/>
            </a:pPr>
            <a:r>
              <a:rPr lang="ru-RU" sz="1000"/>
              <a:t>       </a:t>
            </a:r>
            <a:r>
              <a:rPr lang="ru-RU" sz="1600" b="1"/>
              <a:t>Одним из ярких представителей флорального модернизма стал французский архитектор Эктор Гимар (1867—1942), создавший свой особый, так называемый стиль Гимара, или «стиль метро , в архитектуре. Его отличали изысканность вьющихся и изогнутых форм, сложная узорность, асимметрия, нарушение естественных пропорций. Линия в его произведениях превращалась в своеобразный элемент организации пространства, лишенного параллельности и симметрии. Гимар утверждал:</a:t>
            </a:r>
          </a:p>
          <a:p>
            <a:pPr>
              <a:lnSpc>
                <a:spcPct val="80000"/>
              </a:lnSpc>
              <a:buFont typeface="Wingdings" pitchFamily="2" charset="2"/>
              <a:buNone/>
            </a:pPr>
            <a:r>
              <a:rPr lang="ru-RU" sz="1600" b="1"/>
              <a:t>     «Природа — это величайший архитектор, а она не производит</a:t>
            </a:r>
          </a:p>
          <a:p>
            <a:pPr>
              <a:lnSpc>
                <a:spcPct val="80000"/>
              </a:lnSpc>
            </a:pPr>
            <a:r>
              <a:rPr lang="ru-RU" sz="1600" b="1"/>
              <a:t>ничего параллельного и ничего симметричного». В 1898 г. Гимар получил заказ на возведение трех станций парижского метрополитена. Главную цель своего проекта он видел в оформлении наземных павильонов. Впервые достоянием архитектуры стал цветочный декор, ранее использовавшийся лишь для оформления интерьеров. Столбы из железа, раскрашенные темно-зеленым цветом, напоминавшим старую бронзу, служили опорой для входа в метро. </a:t>
            </a:r>
          </a:p>
        </p:txBody>
      </p:sp>
      <p:pic>
        <p:nvPicPr>
          <p:cNvPr id="22532" name="Picture 4"/>
          <p:cNvPicPr>
            <a:picLocks noChangeAspect="1" noChangeArrowheads="1"/>
          </p:cNvPicPr>
          <p:nvPr/>
        </p:nvPicPr>
        <p:blipFill>
          <a:blip r:embed="rId2" cstate="print"/>
          <a:srcRect/>
          <a:stretch>
            <a:fillRect/>
          </a:stretch>
        </p:blipFill>
        <p:spPr bwMode="auto">
          <a:xfrm>
            <a:off x="4211638" y="260350"/>
            <a:ext cx="4805362" cy="4398963"/>
          </a:xfrm>
          <a:prstGeom prst="rect">
            <a:avLst/>
          </a:prstGeom>
          <a:noFill/>
          <a:ln w="9525">
            <a:noFill/>
            <a:miter lim="800000"/>
            <a:headEnd/>
            <a:tailEnd/>
          </a:ln>
          <a:effectLst/>
        </p:spPr>
      </p:pic>
      <p:sp>
        <p:nvSpPr>
          <p:cNvPr id="22534" name="Text Box 6"/>
          <p:cNvSpPr txBox="1">
            <a:spLocks noChangeArrowheads="1"/>
          </p:cNvSpPr>
          <p:nvPr/>
        </p:nvSpPr>
        <p:spPr bwMode="auto">
          <a:xfrm>
            <a:off x="395288" y="5300663"/>
            <a:ext cx="8497887" cy="366712"/>
          </a:xfrm>
          <a:prstGeom prst="rect">
            <a:avLst/>
          </a:prstGeom>
          <a:noFill/>
          <a:ln w="9525">
            <a:noFill/>
            <a:miter lim="800000"/>
            <a:headEnd/>
            <a:tailEnd/>
          </a:ln>
          <a:effectLst/>
        </p:spPr>
        <p:txBody>
          <a:bodyPr>
            <a:spAutoFit/>
          </a:bodyPr>
          <a:lstStyle/>
          <a:p>
            <a:pPr>
              <a:spcBef>
                <a:spcPct val="50000"/>
              </a:spcBef>
            </a:pPr>
            <a:endParaRPr lang="ru-RU"/>
          </a:p>
        </p:txBody>
      </p:sp>
      <p:sp>
        <p:nvSpPr>
          <p:cNvPr id="22535" name="Text Box 7"/>
          <p:cNvSpPr txBox="1">
            <a:spLocks noChangeArrowheads="1"/>
          </p:cNvSpPr>
          <p:nvPr/>
        </p:nvSpPr>
        <p:spPr bwMode="auto">
          <a:xfrm>
            <a:off x="4284663" y="4941888"/>
            <a:ext cx="4859337" cy="1328737"/>
          </a:xfrm>
          <a:prstGeom prst="rect">
            <a:avLst/>
          </a:prstGeom>
          <a:noFill/>
          <a:ln w="9525">
            <a:noFill/>
            <a:miter lim="800000"/>
            <a:headEnd/>
            <a:tailEnd/>
          </a:ln>
          <a:effectLst/>
        </p:spPr>
        <p:txBody>
          <a:bodyPr>
            <a:spAutoFit/>
          </a:bodyPr>
          <a:lstStyle/>
          <a:p>
            <a:pPr algn="ctr"/>
            <a:r>
              <a:rPr lang="ru-RU" b="1" i="1">
                <a:solidFill>
                  <a:schemeClr val="folHlink"/>
                </a:solidFill>
              </a:rPr>
              <a:t>Эктор Гимар. Станция метро в Париже.</a:t>
            </a:r>
          </a:p>
          <a:p>
            <a:pPr algn="ctr"/>
            <a:r>
              <a:rPr lang="ru-RU" b="1" i="1">
                <a:solidFill>
                  <a:schemeClr val="folHlink"/>
                </a:solidFill>
              </a:rPr>
              <a:t>Около 1900 г.</a:t>
            </a:r>
          </a:p>
          <a:p>
            <a:pPr>
              <a:spcBef>
                <a:spcPct val="50000"/>
              </a:spcBef>
            </a:pPr>
            <a:endParaRPr lang="ru-RU" b="1" i="1">
              <a:solidFill>
                <a:schemeClr val="folHlin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79388" y="0"/>
            <a:ext cx="4608512" cy="6597650"/>
          </a:xfrm>
        </p:spPr>
        <p:txBody>
          <a:bodyPr/>
          <a:lstStyle/>
          <a:p>
            <a:pPr>
              <a:lnSpc>
                <a:spcPct val="90000"/>
              </a:lnSpc>
              <a:buFont typeface="Wingdings" pitchFamily="2" charset="2"/>
              <a:buNone/>
            </a:pPr>
            <a:r>
              <a:rPr lang="ru-RU"/>
              <a:t>    </a:t>
            </a:r>
            <a:r>
              <a:rPr lang="ru-RU" sz="1600" b="1"/>
              <a:t>В основе оригинальной и яркой эстетики модернизма лежала идея синтеза искусств, стремление к созданию единого стиля в архитектуре, интерьере, графике, живописи и дизайне. Творчество большинства мастеров модерна отличалось универсальностью. Они умели делать практически все</a:t>
            </a:r>
          </a:p>
          <a:p>
            <a:pPr>
              <a:lnSpc>
                <a:spcPct val="90000"/>
              </a:lnSpc>
            </a:pPr>
            <a:r>
              <a:rPr lang="ru-RU" sz="1600" b="1"/>
              <a:t>Интересный пример в этом отношении представляет творчество известного бельгийского архитектора, живописца и дизайнера Хенри ван де Велде (1863—1957). Известный тезис, что дом должен, как костюм, подходить своему владельцу, он воплотил в особняке Блюменверф в пригороде Брюсселя. Создав жилой дом по своему проекту для собственной семьи, он разработал и его интерьер. Мебель, ковры, обои, обивочные ткани, светильники все отвечало замыслу художника. Более того, он придумал модели домашних платьев для жены, продумал цвета посуды, которая должна была соответствовать определенным блюдам.</a:t>
            </a:r>
          </a:p>
          <a:p>
            <a:pPr>
              <a:lnSpc>
                <a:spcPct val="90000"/>
              </a:lnSpc>
            </a:pPr>
            <a:endParaRPr lang="ru-RU" sz="1600" b="1"/>
          </a:p>
        </p:txBody>
      </p:sp>
      <p:pic>
        <p:nvPicPr>
          <p:cNvPr id="23556" name="Picture 4"/>
          <p:cNvPicPr>
            <a:picLocks noChangeAspect="1" noChangeArrowheads="1"/>
          </p:cNvPicPr>
          <p:nvPr/>
        </p:nvPicPr>
        <p:blipFill>
          <a:blip r:embed="rId2" cstate="print"/>
          <a:srcRect/>
          <a:stretch>
            <a:fillRect/>
          </a:stretch>
        </p:blipFill>
        <p:spPr bwMode="auto">
          <a:xfrm>
            <a:off x="5148263" y="188913"/>
            <a:ext cx="3733800" cy="4962525"/>
          </a:xfrm>
          <a:prstGeom prst="rect">
            <a:avLst/>
          </a:prstGeom>
          <a:noFill/>
          <a:ln w="9525">
            <a:noFill/>
            <a:miter lim="800000"/>
            <a:headEnd/>
            <a:tailEnd/>
          </a:ln>
          <a:effectLst/>
        </p:spPr>
      </p:pic>
      <p:sp>
        <p:nvSpPr>
          <p:cNvPr id="23557" name="Text Box 5"/>
          <p:cNvSpPr txBox="1">
            <a:spLocks noChangeArrowheads="1"/>
          </p:cNvSpPr>
          <p:nvPr/>
        </p:nvSpPr>
        <p:spPr bwMode="auto">
          <a:xfrm>
            <a:off x="4932363" y="5254625"/>
            <a:ext cx="4211637" cy="1328738"/>
          </a:xfrm>
          <a:prstGeom prst="rect">
            <a:avLst/>
          </a:prstGeom>
          <a:noFill/>
          <a:ln w="9525">
            <a:noFill/>
            <a:miter lim="800000"/>
            <a:headEnd/>
            <a:tailEnd/>
          </a:ln>
          <a:effectLst/>
        </p:spPr>
        <p:txBody>
          <a:bodyPr>
            <a:spAutoFit/>
          </a:bodyPr>
          <a:lstStyle/>
          <a:p>
            <a:r>
              <a:rPr lang="ru-RU" b="1" i="1">
                <a:solidFill>
                  <a:schemeClr val="folHlink"/>
                </a:solidFill>
              </a:rPr>
              <a:t>Хенри ван де Велде.</a:t>
            </a:r>
          </a:p>
          <a:p>
            <a:r>
              <a:rPr lang="ru-RU" b="1" i="1">
                <a:solidFill>
                  <a:schemeClr val="folHlink"/>
                </a:solidFill>
              </a:rPr>
              <a:t>Вилла Хоакхоф. 1908 г.</a:t>
            </a:r>
          </a:p>
          <a:p>
            <a:r>
              <a:rPr lang="ru-RU" b="1" i="1">
                <a:solidFill>
                  <a:schemeClr val="folHlink"/>
                </a:solidFill>
              </a:rPr>
              <a:t>Эркер спальни со столом. Хагем</a:t>
            </a:r>
          </a:p>
          <a:p>
            <a:pPr>
              <a:spcBef>
                <a:spcPct val="50000"/>
              </a:spcBef>
            </a:pPr>
            <a:endParaRPr lang="ru-RU" b="1" i="1">
              <a:solidFill>
                <a:schemeClr val="folHlin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79388" y="4941888"/>
            <a:ext cx="8785225" cy="1700212"/>
          </a:xfrm>
        </p:spPr>
        <p:txBody>
          <a:bodyPr/>
          <a:lstStyle/>
          <a:p>
            <a:pPr>
              <a:lnSpc>
                <a:spcPct val="80000"/>
              </a:lnSpc>
              <a:buFont typeface="Wingdings" pitchFamily="2" charset="2"/>
              <a:buNone/>
            </a:pPr>
            <a:endParaRPr lang="ru-RU" sz="1800"/>
          </a:p>
          <a:p>
            <a:pPr>
              <a:lnSpc>
                <a:spcPct val="80000"/>
              </a:lnSpc>
            </a:pPr>
            <a:r>
              <a:rPr lang="ru-RU" sz="1800" b="1"/>
              <a:t>Характерной приметой стиля модерн стала его функциональность, то есть ориентированность на использование н применение в быту. Перед искусством ставилась задача создания прекрасной и удобной среды, в которой могла бы протекать повседневная жизнь каждого человека. «Искусство для всех» стремилось к применению экономичных материалов: стекла, бетона и металла.</a:t>
            </a:r>
          </a:p>
          <a:p>
            <a:pPr>
              <a:lnSpc>
                <a:spcPct val="80000"/>
              </a:lnSpc>
            </a:pPr>
            <a:endParaRPr lang="ru-RU" sz="1800" b="1"/>
          </a:p>
        </p:txBody>
      </p:sp>
      <p:pic>
        <p:nvPicPr>
          <p:cNvPr id="24581" name="Picture 5" descr="Лалик"/>
          <p:cNvPicPr>
            <a:picLocks noChangeAspect="1" noChangeArrowheads="1"/>
          </p:cNvPicPr>
          <p:nvPr/>
        </p:nvPicPr>
        <p:blipFill>
          <a:blip r:embed="rId2" cstate="print"/>
          <a:srcRect/>
          <a:stretch>
            <a:fillRect/>
          </a:stretch>
        </p:blipFill>
        <p:spPr bwMode="auto">
          <a:xfrm>
            <a:off x="250825" y="188913"/>
            <a:ext cx="3181350" cy="4319587"/>
          </a:xfrm>
          <a:prstGeom prst="rect">
            <a:avLst/>
          </a:prstGeom>
          <a:noFill/>
        </p:spPr>
      </p:pic>
      <p:pic>
        <p:nvPicPr>
          <p:cNvPr id="24582" name="Picture 6" descr="Лалик"/>
          <p:cNvPicPr>
            <a:picLocks noChangeAspect="1" noChangeArrowheads="1"/>
          </p:cNvPicPr>
          <p:nvPr/>
        </p:nvPicPr>
        <p:blipFill>
          <a:blip r:embed="rId3" cstate="print"/>
          <a:srcRect/>
          <a:stretch>
            <a:fillRect/>
          </a:stretch>
        </p:blipFill>
        <p:spPr bwMode="auto">
          <a:xfrm>
            <a:off x="5135563" y="115888"/>
            <a:ext cx="3840162" cy="4465637"/>
          </a:xfrm>
          <a:prstGeom prst="rect">
            <a:avLst/>
          </a:prstGeom>
          <a:noFill/>
        </p:spPr>
      </p:pic>
      <p:sp>
        <p:nvSpPr>
          <p:cNvPr id="24583" name="Text Box 7"/>
          <p:cNvSpPr txBox="1">
            <a:spLocks noChangeArrowheads="1"/>
          </p:cNvSpPr>
          <p:nvPr/>
        </p:nvSpPr>
        <p:spPr bwMode="auto">
          <a:xfrm>
            <a:off x="5076825" y="4581525"/>
            <a:ext cx="3816350" cy="641350"/>
          </a:xfrm>
          <a:prstGeom prst="rect">
            <a:avLst/>
          </a:prstGeom>
          <a:noFill/>
          <a:ln w="9525">
            <a:noFill/>
            <a:miter lim="800000"/>
            <a:headEnd/>
            <a:tailEnd/>
          </a:ln>
          <a:effectLst/>
        </p:spPr>
        <p:txBody>
          <a:bodyPr>
            <a:spAutoFit/>
          </a:bodyPr>
          <a:lstStyle/>
          <a:p>
            <a:pPr algn="ctr">
              <a:spcBef>
                <a:spcPct val="50000"/>
              </a:spcBef>
            </a:pPr>
            <a:r>
              <a:rPr lang="ru-RU" b="1" i="1">
                <a:solidFill>
                  <a:schemeClr val="folHlink"/>
                </a:solidFill>
              </a:rPr>
              <a:t>Парфюмерный флакон работы Рене Лалика</a:t>
            </a:r>
          </a:p>
        </p:txBody>
      </p:sp>
      <p:sp>
        <p:nvSpPr>
          <p:cNvPr id="24585" name="Text Box 9"/>
          <p:cNvSpPr txBox="1">
            <a:spLocks noChangeArrowheads="1"/>
          </p:cNvSpPr>
          <p:nvPr/>
        </p:nvSpPr>
        <p:spPr bwMode="auto">
          <a:xfrm>
            <a:off x="735013" y="4668838"/>
            <a:ext cx="2401887" cy="366712"/>
          </a:xfrm>
          <a:prstGeom prst="rect">
            <a:avLst/>
          </a:prstGeom>
          <a:noFill/>
          <a:ln w="9525">
            <a:noFill/>
            <a:miter lim="800000"/>
            <a:headEnd/>
            <a:tailEnd/>
          </a:ln>
          <a:effectLst/>
        </p:spPr>
        <p:txBody>
          <a:bodyPr wrap="none">
            <a:spAutoFit/>
          </a:bodyPr>
          <a:lstStyle/>
          <a:p>
            <a:r>
              <a:rPr lang="ru-RU" b="1" i="1">
                <a:solidFill>
                  <a:schemeClr val="folHlink"/>
                </a:solidFill>
              </a:rPr>
              <a:t>Рене Лалик.  Ваза.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388" y="188913"/>
            <a:ext cx="8640762" cy="1371600"/>
          </a:xfrm>
        </p:spPr>
        <p:txBody>
          <a:bodyPr/>
          <a:lstStyle/>
          <a:p>
            <a:r>
              <a:rPr lang="ru-RU" sz="4000" b="1">
                <a:solidFill>
                  <a:srgbClr val="F92B3A"/>
                </a:solidFill>
              </a:rPr>
              <a:t>Модерн в изобразительном искусстве</a:t>
            </a:r>
          </a:p>
        </p:txBody>
      </p:sp>
      <p:sp>
        <p:nvSpPr>
          <p:cNvPr id="25603" name="Rectangle 3"/>
          <p:cNvSpPr>
            <a:spLocks noGrp="1" noChangeArrowheads="1"/>
          </p:cNvSpPr>
          <p:nvPr>
            <p:ph type="body" idx="1"/>
          </p:nvPr>
        </p:nvSpPr>
        <p:spPr>
          <a:xfrm>
            <a:off x="0" y="1341438"/>
            <a:ext cx="9144000" cy="5256212"/>
          </a:xfrm>
        </p:spPr>
        <p:txBody>
          <a:bodyPr/>
          <a:lstStyle/>
          <a:p>
            <a:pPr>
              <a:buFont typeface="Wingdings" pitchFamily="2" charset="2"/>
              <a:buNone/>
            </a:pPr>
            <a:r>
              <a:rPr lang="ru-RU"/>
              <a:t>   </a:t>
            </a:r>
            <a:r>
              <a:rPr lang="ru-RU" sz="1800" b="1"/>
              <a:t>Новый художественный стиль проявил себя во всех видах изобразительного искусства: живописи и графике, фотографии и дизайне, скульптуре и декоративно-прикладном искусстве. Имя известного австрийского живописца, графика и книжного иллюстратора Густава Климта неразрывно связано со стилем модерн. В декоративном оформлении аллегорических композиций ему не было равных. Женская фигура Музыки с кифарой в руках («Музыка», 1895), «Роковая женщина» Юдифь, обезглавившая ассирийского царя Олоферна («Юдифь», 1901), аллегорические образы страданий человечества, символы порока и зла составляют единый образный строй Климта. Каждую из этих картин отличают филигранный рисунок, ощущение объемности пространства, нежный колорит: бледно-голубые, зеленые и желтые тона. Золотой и серебряный фон картин во многом напоминает византийские мозаики, искусство которых Климт изучал в Равенне.</a:t>
            </a:r>
          </a:p>
          <a:p>
            <a:pPr>
              <a:buFont typeface="Wingdings" pitchFamily="2" charset="2"/>
              <a:buNone/>
            </a:pPr>
            <a:endParaRPr lang="ru-RU" sz="1800" b="1"/>
          </a:p>
          <a:p>
            <a:pPr>
              <a:buFont typeface="Wingdings" pitchFamily="2" charset="2"/>
              <a:buNone/>
            </a:pPr>
            <a:endParaRPr lang="ru-RU" sz="18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0" y="260350"/>
            <a:ext cx="3924300" cy="5835650"/>
          </a:xfrm>
        </p:spPr>
        <p:txBody>
          <a:bodyPr/>
          <a:lstStyle/>
          <a:p>
            <a:pPr>
              <a:buFont typeface="Wingdings" pitchFamily="2" charset="2"/>
              <a:buNone/>
            </a:pPr>
            <a:r>
              <a:rPr lang="ru-RU" sz="2800"/>
              <a:t>   </a:t>
            </a:r>
            <a:r>
              <a:rPr lang="ru-RU" sz="2000" b="1"/>
              <a:t>Одно из самых совершенных произведений художника картина «Поцелуй». На возвышении, усыпанном цветами, на фоне старинного потемневшего золота изображены два юных существа, слившихся в поцелуе. Ткани одежды, расцвеченные по желтому фону спиралями, кругами, овалами, подчеркивают неопределенность их очертаний.</a:t>
            </a:r>
          </a:p>
          <a:p>
            <a:endParaRPr lang="ru-RU" sz="2000" b="1"/>
          </a:p>
        </p:txBody>
      </p:sp>
      <p:pic>
        <p:nvPicPr>
          <p:cNvPr id="26628" name="Picture 4"/>
          <p:cNvPicPr>
            <a:picLocks noChangeAspect="1" noChangeArrowheads="1"/>
          </p:cNvPicPr>
          <p:nvPr/>
        </p:nvPicPr>
        <p:blipFill>
          <a:blip r:embed="rId2" cstate="print"/>
          <a:srcRect/>
          <a:stretch>
            <a:fillRect/>
          </a:stretch>
        </p:blipFill>
        <p:spPr bwMode="auto">
          <a:xfrm>
            <a:off x="4116388" y="188913"/>
            <a:ext cx="4894262" cy="4968875"/>
          </a:xfrm>
          <a:prstGeom prst="rect">
            <a:avLst/>
          </a:prstGeom>
          <a:noFill/>
          <a:ln w="9525">
            <a:noFill/>
            <a:miter lim="800000"/>
            <a:headEnd/>
            <a:tailEnd/>
          </a:ln>
          <a:effectLst/>
        </p:spPr>
      </p:pic>
      <p:sp>
        <p:nvSpPr>
          <p:cNvPr id="26629" name="Text Box 5"/>
          <p:cNvSpPr txBox="1">
            <a:spLocks noChangeArrowheads="1"/>
          </p:cNvSpPr>
          <p:nvPr/>
        </p:nvSpPr>
        <p:spPr bwMode="auto">
          <a:xfrm>
            <a:off x="4140200" y="5229225"/>
            <a:ext cx="4679950" cy="1054100"/>
          </a:xfrm>
          <a:prstGeom prst="rect">
            <a:avLst/>
          </a:prstGeom>
          <a:noFill/>
          <a:ln w="9525">
            <a:noFill/>
            <a:miter lim="800000"/>
            <a:headEnd/>
            <a:tailEnd/>
          </a:ln>
          <a:effectLst/>
        </p:spPr>
        <p:txBody>
          <a:bodyPr>
            <a:spAutoFit/>
          </a:bodyPr>
          <a:lstStyle/>
          <a:p>
            <a:pPr algn="ctr"/>
            <a:r>
              <a:rPr lang="ru-RU" b="1" i="1">
                <a:solidFill>
                  <a:schemeClr val="folHlink"/>
                </a:solidFill>
              </a:rPr>
              <a:t>Гуетав Климт. Поцелуй. 1908 г.</a:t>
            </a:r>
          </a:p>
          <a:p>
            <a:pPr algn="ctr"/>
            <a:r>
              <a:rPr lang="ru-RU" b="1" i="1">
                <a:solidFill>
                  <a:schemeClr val="folHlink"/>
                </a:solidFill>
              </a:rPr>
              <a:t>Австрийская галерея, Вена.</a:t>
            </a:r>
          </a:p>
          <a:p>
            <a:pPr algn="ctr">
              <a:spcBef>
                <a:spcPct val="50000"/>
              </a:spcBef>
            </a:pPr>
            <a:endParaRPr lang="ru-RU" b="1" i="1">
              <a:solidFill>
                <a:schemeClr val="folHlin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724525" y="1981200"/>
            <a:ext cx="3168650" cy="4114800"/>
          </a:xfrm>
        </p:spPr>
        <p:txBody>
          <a:bodyPr/>
          <a:lstStyle/>
          <a:p>
            <a:r>
              <a:rPr lang="ru-RU" sz="2000" b="1" i="1">
                <a:solidFill>
                  <a:schemeClr val="folHlink"/>
                </a:solidFill>
              </a:rPr>
              <a:t>Густав Климт. Адель Блокбауэр</a:t>
            </a:r>
          </a:p>
        </p:txBody>
      </p:sp>
      <p:pic>
        <p:nvPicPr>
          <p:cNvPr id="27652" name="Picture 4"/>
          <p:cNvPicPr>
            <a:picLocks noChangeAspect="1" noChangeArrowheads="1"/>
          </p:cNvPicPr>
          <p:nvPr/>
        </p:nvPicPr>
        <p:blipFill>
          <a:blip r:embed="rId2" cstate="print"/>
          <a:srcRect/>
          <a:stretch>
            <a:fillRect/>
          </a:stretch>
        </p:blipFill>
        <p:spPr bwMode="auto">
          <a:xfrm>
            <a:off x="250825" y="188913"/>
            <a:ext cx="5395913" cy="5545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9">
      <a:dk1>
        <a:srgbClr val="003366"/>
      </a:dk1>
      <a:lt1>
        <a:srgbClr val="FFFFFF"/>
      </a:lt1>
      <a:dk2>
        <a:srgbClr val="122336"/>
      </a:dk2>
      <a:lt2>
        <a:srgbClr val="E5FFFF"/>
      </a:lt2>
      <a:accent1>
        <a:srgbClr val="009999"/>
      </a:accent1>
      <a:accent2>
        <a:srgbClr val="336699"/>
      </a:accent2>
      <a:accent3>
        <a:srgbClr val="AAACAE"/>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Текстура 9">
        <a:dk1>
          <a:srgbClr val="003366"/>
        </a:dk1>
        <a:lt1>
          <a:srgbClr val="FFFFFF"/>
        </a:lt1>
        <a:dk2>
          <a:srgbClr val="122336"/>
        </a:dk2>
        <a:lt2>
          <a:srgbClr val="E5FFFF"/>
        </a:lt2>
        <a:accent1>
          <a:srgbClr val="009999"/>
        </a:accent1>
        <a:accent2>
          <a:srgbClr val="336699"/>
        </a:accent2>
        <a:accent3>
          <a:srgbClr val="AAACAE"/>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263</TotalTime>
  <Words>2156</Words>
  <Application>Microsoft Office PowerPoint</Application>
  <PresentationFormat>Экран (4:3)</PresentationFormat>
  <Paragraphs>77</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Текстура</vt:lpstr>
      <vt:lpstr>Искусство модернизма</vt:lpstr>
      <vt:lpstr>От символизма к модернизму</vt:lpstr>
      <vt:lpstr>Презентация PowerPoint</vt:lpstr>
      <vt:lpstr>Презентация PowerPoint</vt:lpstr>
      <vt:lpstr>Презентация PowerPoint</vt:lpstr>
      <vt:lpstr>Презентация PowerPoint</vt:lpstr>
      <vt:lpstr>Модерн в изобразительном искусстве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Искусство модернизма</dc:title>
  <dc:creator>Пользователь</dc:creator>
  <cp:lastModifiedBy>User</cp:lastModifiedBy>
  <cp:revision>5</cp:revision>
  <dcterms:created xsi:type="dcterms:W3CDTF">2009-04-10T14:52:26Z</dcterms:created>
  <dcterms:modified xsi:type="dcterms:W3CDTF">2014-06-03T10:24:58Z</dcterms:modified>
</cp:coreProperties>
</file>