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  <p:sldMasterId id="2147483829" r:id="rId3"/>
    <p:sldMasterId id="2147483841" r:id="rId4"/>
    <p:sldMasterId id="2147483937" r:id="rId5"/>
    <p:sldMasterId id="2147483949" r:id="rId6"/>
    <p:sldMasterId id="2147484034" r:id="rId7"/>
  </p:sldMasterIdLst>
  <p:notesMasterIdLst>
    <p:notesMasterId r:id="rId28"/>
  </p:notesMasterIdLst>
  <p:sldIdLst>
    <p:sldId id="256" r:id="rId8"/>
    <p:sldId id="279" r:id="rId9"/>
    <p:sldId id="257" r:id="rId10"/>
    <p:sldId id="259" r:id="rId11"/>
    <p:sldId id="258" r:id="rId12"/>
    <p:sldId id="260" r:id="rId13"/>
    <p:sldId id="278" r:id="rId14"/>
    <p:sldId id="261" r:id="rId15"/>
    <p:sldId id="262" r:id="rId16"/>
    <p:sldId id="263" r:id="rId17"/>
    <p:sldId id="264" r:id="rId18"/>
    <p:sldId id="265" r:id="rId19"/>
    <p:sldId id="268" r:id="rId20"/>
    <p:sldId id="267" r:id="rId21"/>
    <p:sldId id="269" r:id="rId22"/>
    <p:sldId id="271" r:id="rId23"/>
    <p:sldId id="270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990099"/>
    <a:srgbClr val="FF660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AFBF2-0CA9-44E5-81B1-81BB8F2C3CC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CD1F9-8411-4C98-A5B1-5E877BB97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3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D1F9-8411-4C98-A5B1-5E877BB979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7454-010E-4FA9-95FD-E351989A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22822-5019-4A9B-B13D-32B66262B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1C2C-27B3-4655-919C-EC79B15E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64636-17B9-4B7E-8C12-7986A15EB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52133-2C55-4F33-AE37-125277568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1B9FE-62C3-4C9E-9507-15C667E24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0BBE-336C-4049-901D-333396C8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7BB7-322C-4E0D-9307-66DC8BA30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807B5-981F-4D5D-AC67-E276140F4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D95F6-B1B8-4C56-8982-B88BD8124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0D5C-C001-4691-BBCA-AE4A33A4D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33FE-FCB7-4729-A597-9C04B91C7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7454-010E-4FA9-95FD-E351989A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4E68-7B8A-497A-B43C-3370F37EB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4FA-B68D-4206-A06E-DAF9B5FA2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03D5F-1B68-4C2A-BF0F-BEDE50BA1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D88F3-0DF3-4E54-B09D-ECADCEC17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519A-1EA9-4E34-AE2F-CBD4885E7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EDA2-6720-4F53-BB4B-D17BB4194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C88CE-38DD-4315-BD41-2476D6220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2584-B86D-4887-A9C0-D6DEED6B2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CA3E7-526F-46B0-9592-9F019DD3E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C8A51-05F2-4927-B073-A54D9D4AA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3327-03EC-4AA1-8B69-F38EAB34E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7454-010E-4FA9-95FD-E351989AE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5D6EF-28EF-401A-A218-8CB927C41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178EE-089D-485D-9D55-C29C43F1A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01C7-2BF1-4FEA-A203-72337AB19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EBDA-D713-4918-A429-788A5EC31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2D37-1E40-4C63-9117-062A5E4DF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7F5BE-728B-41B7-A933-1E1DDC812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2ED8-B55C-40BD-8E09-8AB28BC5E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72A4-50F2-4BB0-93A3-73143FB12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193A-23D8-4FF1-B5E8-5E74479B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BD4B2-871D-48E3-B8DC-88EF5D37A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A4F4-CDAF-4F01-8215-2D6D69B62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C02BC-A5BF-43AB-9DDA-A2E34D7BF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ABA4FF-6796-4C43-8EBD-441C58F98F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E4BD8C-4217-429A-B8FE-57DA3965B1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8E1A24-540C-4A11-8520-C4A857451A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8B4426-1DE0-46EE-B98F-0FA2C10011B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26DD37-9CA8-4003-A2B7-086E6AF4E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4214874" cy="3571900"/>
          </a:xfrm>
        </p:spPr>
        <p:txBody>
          <a:bodyPr/>
          <a:lstStyle/>
          <a:p>
            <a:r>
              <a:rPr lang="ru-RU" sz="6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Виникнення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/>
            </a:r>
            <a:b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</a:br>
            <a:r>
              <a:rPr lang="ru-RU" sz="6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і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r>
              <a:rPr lang="ru-RU" sz="6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розвиток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письма</a:t>
            </a:r>
            <a:endParaRPr lang="ru-RU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4" name="Рисунок 13" descr="c03s03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3286148" cy="36940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714356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Ідеографія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Малюнки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поступово</a:t>
            </a:r>
            <a:endParaRPr lang="ru-RU" sz="2400" dirty="0" smtClean="0">
              <a:solidFill>
                <a:srgbClr val="007A37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перетворювалися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умовні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знаки,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символи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набували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переносного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значення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Піктограми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ставали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ідеограмами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позначками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для понять, думок).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Якшо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раніше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кружечок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із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крапкою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посередині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означав «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сонце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», то в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ідеографічному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письмі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він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став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передавати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поняття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«день»</a:t>
            </a:r>
            <a:endParaRPr lang="ru-RU" sz="2400" dirty="0">
              <a:solidFill>
                <a:srgbClr val="007A37"/>
              </a:solidFill>
              <a:latin typeface="Monotype Corsiva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5643570" y="2643182"/>
            <a:ext cx="2500330" cy="2143140"/>
          </a:xfrm>
          <a:prstGeom prst="flowChartConnector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latin typeface="Monotype Corsiva" pitchFamily="66" charset="0"/>
              </a:rPr>
              <a:t>.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64305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7A37"/>
                </a:solidFill>
                <a:latin typeface="Monotype Corsiva" pitchFamily="66" charset="0"/>
              </a:rPr>
              <a:t>Сонце</a:t>
            </a:r>
            <a:endParaRPr lang="ru-RU" sz="4000" dirty="0">
              <a:solidFill>
                <a:srgbClr val="007A37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500063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7A37"/>
                </a:solidFill>
                <a:latin typeface="Monotype Corsiva" pitchFamily="66" charset="0"/>
              </a:rPr>
              <a:t>День</a:t>
            </a:r>
            <a:endParaRPr lang="ru-RU" sz="4000" dirty="0">
              <a:solidFill>
                <a:srgbClr val="007A37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214686"/>
            <a:ext cx="3143272" cy="31621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857496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Найдавніше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відоме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ідеографічне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письмо —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єгипетські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ієрогліфи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месопотамський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шумерський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)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клинопис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також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китайське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ідеографічне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письмо.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—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символи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накреслені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великодніх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писанках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візерунки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вишиті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рушниках.;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28604"/>
            <a:ext cx="34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Ми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тепер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користуємося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ідеограмами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коли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пишемо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цифри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1, 2, 3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т. д.,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позначаємо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арифметичні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дії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+, —,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х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=, &gt;, &lt;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тощо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Дорожні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знаки —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теж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своєрідні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ідеограми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86032665_pisanky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429024" cy="2286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714620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надрах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ідеографічного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письма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поступово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зароджувалося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звукове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письмо.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Імена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фараонів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єгиптяни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позначали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ієрогліфами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вимовлялися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перші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звуки,</a:t>
            </a:r>
          </a:p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цих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звуків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складалося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ім'я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ієрогліфи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обводили рамкою (картушем)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643050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Існує</a:t>
            </a: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 три </a:t>
            </a:r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різновиди</a:t>
            </a: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 звукового письма: </a:t>
            </a:r>
          </a:p>
          <a:p>
            <a:endParaRPr lang="ru-RU" sz="2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Складове</a:t>
            </a:r>
            <a:endParaRPr lang="ru-RU" sz="2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Консонантне</a:t>
            </a: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Звуко-буквене</a:t>
            </a:r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2001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3423811" cy="26431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500174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Передає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цілі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склади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тобто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кожен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значок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позначає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склад.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Найбільш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відомим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складовим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письмом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індійське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письмо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деванагарі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існує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VII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ст.), яке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використовува­лося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запису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санскриту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досі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використовується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як письмо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мови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гінді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. У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ньому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близько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600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основних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лігатурних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знаків</a:t>
            </a:r>
            <a:endParaRPr lang="ru-RU" sz="2400" dirty="0" smtClean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10" y="3571876"/>
            <a:ext cx="3643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Елементи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складового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письма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трапляються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у нас.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Наприклад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у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написанні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слів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я, </a:t>
            </a:r>
            <a:r>
              <a:rPr lang="ru-RU" sz="2400" b="1" dirty="0" err="1" smtClean="0">
                <a:solidFill>
                  <a:srgbClr val="FF6600"/>
                </a:solidFill>
                <a:latin typeface="Monotype Corsiva" pitchFamily="66" charset="0"/>
              </a:rPr>
              <a:t>її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6600"/>
                </a:solidFill>
                <a:latin typeface="Monotype Corsiva" pitchFamily="66" charset="0"/>
              </a:rPr>
              <a:t>моєю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кожна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букв 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я, </a:t>
            </a:r>
            <a:r>
              <a:rPr lang="ru-RU" sz="2400" b="1" dirty="0" err="1" smtClean="0">
                <a:solidFill>
                  <a:srgbClr val="FF6600"/>
                </a:solidFill>
                <a:latin typeface="Monotype Corsiva" pitchFamily="66" charset="0"/>
              </a:rPr>
              <a:t>ї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6600"/>
                </a:solidFill>
                <a:latin typeface="Monotype Corsiva" pitchFamily="66" charset="0"/>
              </a:rPr>
              <a:t>є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6600"/>
                </a:solidFill>
                <a:latin typeface="Monotype Corsiva" pitchFamily="66" charset="0"/>
              </a:rPr>
              <a:t>ю</a:t>
            </a:r>
            <a:r>
              <a:rPr lang="ru-RU" sz="2400" b="1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позначає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цілий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склад (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поєднання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приголосного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відповідно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голосними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а,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у)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P275__GL3.jpg"/>
          <p:cNvPicPr>
            <a:picLocks noChangeAspect="1"/>
          </p:cNvPicPr>
          <p:nvPr/>
        </p:nvPicPr>
        <p:blipFill>
          <a:blip r:embed="rId2" cstate="print"/>
          <a:srcRect r="53598"/>
          <a:stretch>
            <a:fillRect/>
          </a:stretch>
        </p:blipFill>
        <p:spPr>
          <a:xfrm>
            <a:off x="5286380" y="285728"/>
            <a:ext cx="3214710" cy="327737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solidFill>
                  <a:srgbClr val="002060"/>
                </a:solidFill>
                <a:latin typeface="Monotype Corsiva" pitchFamily="66" charset="0"/>
              </a:rPr>
              <a:t>Складове</a:t>
            </a: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</a:rPr>
              <a:t> письмо 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000240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Передає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приголосні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звуки (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звідси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назва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).</a:t>
            </a:r>
          </a:p>
          <a:p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пов'язано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особливостями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тих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мов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де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таке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письмо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зародилося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: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фінікійської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давньоєврейської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арабської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. У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цих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мовах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лексичне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значення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слова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виражається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приголосними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звуками</a:t>
            </a:r>
            <a:endParaRPr lang="ru-RU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143248"/>
            <a:ext cx="3571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У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нашій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мові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консонантними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написаннями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вважати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графічні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скорочення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зразок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млн. (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мільйон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), млрд. {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мільярд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), р-н (район)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тощо</a:t>
            </a:r>
            <a:endParaRPr lang="ru-RU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300PX-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57166"/>
            <a:ext cx="3756018" cy="2428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395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err="1" smtClean="0">
                <a:solidFill>
                  <a:srgbClr val="660066"/>
                </a:solidFill>
                <a:latin typeface="Monotype Corsiva" pitchFamily="66" charset="0"/>
              </a:rPr>
              <a:t>Консонантне</a:t>
            </a:r>
            <a:r>
              <a:rPr lang="ru-RU" sz="3600" b="1" u="sng" dirty="0" smtClean="0">
                <a:solidFill>
                  <a:srgbClr val="660066"/>
                </a:solidFill>
                <a:latin typeface="Monotype Corsiva" pitchFamily="66" charset="0"/>
              </a:rPr>
              <a:t> письмо 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0" y="428604"/>
            <a:ext cx="4714876" cy="5929354"/>
          </a:xfrm>
          <a:prstGeom prst="verticalScroll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1448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Греки,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запозичивши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у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фінікійців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їхнє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консонантне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письмо, додали до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нього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букви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на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позначення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голосних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звуків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. Для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цього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вони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пристосували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й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деякі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фінікійські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знаки. 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286248" y="428604"/>
            <a:ext cx="4857752" cy="6000792"/>
          </a:xfrm>
          <a:prstGeom prst="verticalScroll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Наприклад,у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фінікійській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мові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знак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&lt;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позначав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гортанний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проривний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звук,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якого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не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грецькій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мові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; греки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використали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його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для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позначення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голосного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а (велика буква А).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7166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err="1" smtClean="0">
                <a:solidFill>
                  <a:srgbClr val="002060"/>
                </a:solidFill>
                <a:latin typeface="Monotype Corsiva" pitchFamily="66" charset="0"/>
              </a:rPr>
              <a:t>Звуко-буквене</a:t>
            </a:r>
            <a:r>
              <a:rPr lang="ru-RU" sz="3600" b="1" u="sng" dirty="0" smtClean="0">
                <a:solidFill>
                  <a:srgbClr val="002060"/>
                </a:solidFill>
                <a:latin typeface="Monotype Corsiva" pitchFamily="66" charset="0"/>
              </a:rPr>
              <a:t> письмо</a:t>
            </a:r>
            <a:endParaRPr lang="ru-RU" sz="3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357158" y="1428736"/>
            <a:ext cx="8572560" cy="4643470"/>
          </a:xfrm>
          <a:prstGeom prst="flowChartPredefinedProcess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785926"/>
            <a:ext cx="6357982" cy="378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Грецьке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класичне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письмо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24 букв (17 букв для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позна­чення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приголосних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7 —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голосних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запроваджене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403 р. До н.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. Греки стали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писати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зліва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направо, а не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навпаки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як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робили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фінікійці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. На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основі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західногрецького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письма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виник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латинський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алфавіт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а на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основі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східногрецького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—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слов'ян­ський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кирилиця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вірменський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грузинський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Латинський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алфавіт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покладено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в основу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понад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70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алфавітів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світу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понад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30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європейських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20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азіатських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близько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20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африканських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).</a:t>
            </a:r>
            <a:endParaRPr lang="ru-RU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6" y="1714488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Виникла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в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I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Х ст. (за одними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даними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її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створили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болгарські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проповідники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Кирило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Мефодій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863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p.,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за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іншими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її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уклав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учень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Кирила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Климент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Охридський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наприкінці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I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Х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на початку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X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ст.). </a:t>
            </a:r>
            <a:endParaRPr lang="en-US" sz="24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Вона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налічувала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43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букви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24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запозичені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грецького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алфавіту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3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–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давньоєврейського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решта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спеціально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створені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8307" y="357166"/>
            <a:ext cx="3935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660066"/>
                </a:solidFill>
                <a:latin typeface="Monotype Corsiva" pitchFamily="66" charset="0"/>
              </a:rPr>
              <a:t>Слов'янська</a:t>
            </a: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азбука </a:t>
            </a:r>
            <a:endParaRPr lang="en-US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(</a:t>
            </a:r>
            <a:r>
              <a:rPr lang="ru-RU" sz="4000" b="1" dirty="0" err="1" smtClean="0">
                <a:solidFill>
                  <a:srgbClr val="660066"/>
                </a:solidFill>
                <a:latin typeface="Monotype Corsiva" pitchFamily="66" charset="0"/>
              </a:rPr>
              <a:t>кирилиця</a:t>
            </a:r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) </a:t>
            </a:r>
            <a:endParaRPr lang="ru-RU" sz="4000" b="1" dirty="0">
              <a:solidFill>
                <a:srgbClr val="660066"/>
              </a:solidFill>
            </a:endParaRPr>
          </a:p>
        </p:txBody>
      </p:sp>
      <p:pic>
        <p:nvPicPr>
          <p:cNvPr id="9" name="Рисунок 8" descr="kirillic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541371" cy="414340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643050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Крім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букв,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потрібних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позначення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слов'янських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звуків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у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цій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азбуці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були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зайві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букви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(омега,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фіта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ксі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en-US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псі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іжиця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),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шо</a:t>
            </a:r>
            <a:endParaRPr lang="en-US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використовувалися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під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час</a:t>
            </a:r>
            <a:endParaRPr lang="en-US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написання</a:t>
            </a:r>
            <a:r>
              <a:rPr lang="en-US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запозичених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грецьких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слів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Кирилиця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лягла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в основу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болгарського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македонського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сербського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en-US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українського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російського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en-US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білоруського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Monotype Corsiva" pitchFamily="66" charset="0"/>
              </a:rPr>
              <a:t>алфавітів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Greek_lc_omeg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818" y="0"/>
            <a:ext cx="1532328" cy="2143116"/>
          </a:xfrm>
          <a:prstGeom prst="rect">
            <a:avLst/>
          </a:prstGeom>
        </p:spPr>
      </p:pic>
      <p:pic>
        <p:nvPicPr>
          <p:cNvPr id="9" name="Рисунок 8" descr="CYRYLI~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0694" y="1404923"/>
            <a:ext cx="3286144" cy="2190763"/>
          </a:xfrm>
          <a:prstGeom prst="rect">
            <a:avLst/>
          </a:prstGeom>
        </p:spPr>
      </p:pic>
      <p:pic>
        <p:nvPicPr>
          <p:cNvPr id="10" name="Рисунок 9" descr="ksi-greec-str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1" t="3954" r="7755" b="36740"/>
          <a:stretch>
            <a:fillRect/>
          </a:stretch>
        </p:blipFill>
        <p:spPr>
          <a:xfrm>
            <a:off x="4572000" y="2714620"/>
            <a:ext cx="2571768" cy="2488807"/>
          </a:xfrm>
          <a:prstGeom prst="rect">
            <a:avLst/>
          </a:prstGeom>
        </p:spPr>
      </p:pic>
      <p:pic>
        <p:nvPicPr>
          <p:cNvPr id="11" name="Рисунок 10" descr="x_62f86f8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520" y="3429000"/>
            <a:ext cx="1629765" cy="1785950"/>
          </a:xfrm>
          <a:prstGeom prst="rect">
            <a:avLst/>
          </a:prstGeom>
        </p:spPr>
      </p:pic>
      <p:pic>
        <p:nvPicPr>
          <p:cNvPr id="12" name="Рисунок 11" descr="150px-Izhitsa_svg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2066" y="4714884"/>
            <a:ext cx="2571768" cy="15259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428596" y="571480"/>
            <a:ext cx="8072494" cy="5429288"/>
          </a:xfrm>
          <a:prstGeom prst="flowChartPunchedTap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Графіка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—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сукупність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усіх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за­собів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певної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писемності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букви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надрядкові</a:t>
            </a:r>
            <a:r>
              <a:rPr lang="ru-RU" sz="2400" dirty="0" smtClean="0">
                <a:latin typeface="Monotype Corsiva" pitchFamily="66" charset="0"/>
              </a:rPr>
              <a:t> знаки, </a:t>
            </a:r>
            <a:r>
              <a:rPr lang="ru-RU" sz="2400" dirty="0" err="1" smtClean="0">
                <a:latin typeface="Monotype Corsiva" pitchFamily="66" charset="0"/>
              </a:rPr>
              <a:t>позначення</a:t>
            </a:r>
            <a:r>
              <a:rPr lang="ru-RU" sz="2400" dirty="0" smtClean="0">
                <a:latin typeface="Monotype Corsiva" pitchFamily="66" charset="0"/>
              </a:rPr>
              <a:t> цифр, </a:t>
            </a:r>
            <a:r>
              <a:rPr lang="ru-RU" sz="2400" dirty="0" err="1" smtClean="0">
                <a:latin typeface="Monotype Corsiva" pitchFamily="66" charset="0"/>
              </a:rPr>
              <a:t>пунктуація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різні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прийоми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скорочення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слів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пробіли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між</a:t>
            </a:r>
            <a:r>
              <a:rPr lang="ru-RU" sz="2400" dirty="0" smtClean="0">
                <a:latin typeface="Monotype Corsiva" pitchFamily="66" charset="0"/>
              </a:rPr>
              <a:t> словами, </a:t>
            </a:r>
            <a:r>
              <a:rPr lang="ru-RU" sz="2400" dirty="0" err="1" smtClean="0">
                <a:latin typeface="Monotype Corsiva" pitchFamily="66" charset="0"/>
              </a:rPr>
              <a:t>відступи</a:t>
            </a:r>
            <a:r>
              <a:rPr lang="ru-RU" sz="2400" dirty="0" smtClean="0">
                <a:latin typeface="Monotype Corsiva" pitchFamily="66" charset="0"/>
              </a:rPr>
              <a:t> при абзацах, </a:t>
            </a:r>
            <a:r>
              <a:rPr lang="ru-RU" sz="2400" dirty="0" err="1" smtClean="0">
                <a:latin typeface="Monotype Corsiva" pitchFamily="66" charset="0"/>
              </a:rPr>
              <a:t>шрифтові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виділення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 err="1" smtClean="0">
                <a:latin typeface="Monotype Corsiva" pitchFamily="66" charset="0"/>
              </a:rPr>
              <a:t>Ступінь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досконалості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графічної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системи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залежить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</a:t>
            </a:r>
            <a:r>
              <a:rPr lang="ru-RU" sz="2400" dirty="0" smtClean="0">
                <a:latin typeface="Monotype Corsiva" pitchFamily="66" charset="0"/>
              </a:rPr>
              <a:t> того, </a:t>
            </a:r>
            <a:r>
              <a:rPr lang="ru-RU" sz="2400" dirty="0" err="1" smtClean="0">
                <a:latin typeface="Monotype Corsiva" pitchFamily="66" charset="0"/>
              </a:rPr>
              <a:t>наскільки</a:t>
            </a:r>
            <a:r>
              <a:rPr lang="ru-RU" sz="2400" dirty="0" smtClean="0">
                <a:latin typeface="Monotype Corsiva" pitchFamily="66" charset="0"/>
              </a:rPr>
              <a:t> точно </a:t>
            </a:r>
            <a:r>
              <a:rPr lang="ru-RU" sz="2400" dirty="0" err="1" smtClean="0">
                <a:latin typeface="Monotype Corsiva" pitchFamily="66" charset="0"/>
              </a:rPr>
              <a:t>й</a:t>
            </a:r>
            <a:r>
              <a:rPr lang="ru-RU" sz="2400" dirty="0" smtClean="0">
                <a:latin typeface="Monotype Corsiva" pitchFamily="66" charset="0"/>
              </a:rPr>
              <a:t> однозначно вона в </a:t>
            </a:r>
            <a:r>
              <a:rPr lang="ru-RU" sz="2400" dirty="0" err="1" smtClean="0">
                <a:latin typeface="Monotype Corsiva" pitchFamily="66" charset="0"/>
              </a:rPr>
              <a:t>усій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своїй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сукупності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передавати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звукову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мову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її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окремі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елементи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37147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Мова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і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письмо </a:t>
            </a:r>
          </a:p>
          <a:p>
            <a:pPr>
              <a:buNone/>
            </a:pP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з'явилися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не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водночас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Звукова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мова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виникла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2 млн.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років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тому. 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Письму ж не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більше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6—7 тис.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itchFamily="66" charset="0"/>
              </a:rPr>
              <a:t>років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643470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система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умовних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лінійних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(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графічних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)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знаків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для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передавання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тих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чи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інших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елементів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мови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Сама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мова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знаковою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системою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відносно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дійсності,а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письмо –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знакова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система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відносно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звукової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мови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00042"/>
            <a:ext cx="2593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solidFill>
                  <a:srgbClr val="002060"/>
                </a:solidFill>
                <a:latin typeface="Monotype Corsiva" pitchFamily="66" charset="0"/>
              </a:rPr>
              <a:t>Письмо</a:t>
            </a: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857224" y="714356"/>
            <a:ext cx="7715304" cy="5357850"/>
          </a:xfrm>
          <a:prstGeom prst="round2SameRect">
            <a:avLst/>
          </a:prstGeom>
          <a:solidFill>
            <a:schemeClr val="tx2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714488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Ідеальної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графіки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існує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жодне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звуко-буквене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письмо не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змозі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передати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відтінків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природного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звучання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мови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/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Сучасна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графіка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досить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досконала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: вона максимально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прилаштована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до звукового складу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мови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;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букви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основному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відповідають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фонемам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Щоправда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система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пунктуації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відтворює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логічну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структуру думки,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інтонаційне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оформлення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2" y="1785938"/>
            <a:ext cx="3071805" cy="421483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Письмо як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особливий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засіб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спілкування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надзвичайно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велике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значення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розвитку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суспільства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428736"/>
            <a:ext cx="3786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Воно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дає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змогу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людям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спілкуватися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на великих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відстанях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за великих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часових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проміжків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зберігає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людський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досвід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передаючи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покоління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покоління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дає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змогу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оптимально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організувати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суспільне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життя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виробництво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торгівлю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660066"/>
                </a:solidFill>
                <a:latin typeface="Monotype Corsiva" pitchFamily="66" charset="0"/>
              </a:rPr>
              <a:t>розвивати</a:t>
            </a:r>
            <a:r>
              <a:rPr lang="ru-RU" sz="2400" dirty="0" smtClean="0">
                <a:solidFill>
                  <a:srgbClr val="660066"/>
                </a:solidFill>
                <a:latin typeface="Monotype Corsiva" pitchFamily="66" charset="0"/>
              </a:rPr>
              <a:t> науку</a:t>
            </a:r>
            <a:endParaRPr lang="ru-RU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785938"/>
            <a:ext cx="3643309" cy="4268787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Цікаво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відзначити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найдавніші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написи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які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дійшли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до нас,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переважно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пов'язані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господарською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діяльністю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людей (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скільки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зерна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зібрано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скільки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кому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дано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тощо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) . До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сучасного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письма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людство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йшло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поволі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6600"/>
                </a:solidFill>
                <a:latin typeface="Monotype Corsiva" pitchFamily="66" charset="0"/>
              </a:rPr>
              <a:t>важко</a:t>
            </a:r>
            <a:endParaRPr lang="ru-RU" sz="2400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72066" y="2143116"/>
            <a:ext cx="3786214" cy="228601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50030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Найперше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виникло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так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зване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предметне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«письмо»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щоправда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письмом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назвати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ним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58" y="1785926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Природні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предмети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які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використовувалися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передавання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повідомлень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зламана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гілка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покладений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певним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чином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камінь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подарована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квітка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).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Реліктом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давнього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предметного письма в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Україні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звичай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зустрічати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гостей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хлібом-сіллю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вручати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небажаному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женихові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гарбуза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itchFamily="66" charset="0"/>
              </a:rPr>
              <a:t>тошо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;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5000628" y="642918"/>
            <a:ext cx="2634462" cy="2714644"/>
          </a:xfrm>
          <a:prstGeom prst="flowChartConnector">
            <a:avLst/>
          </a:prstGeom>
        </p:spPr>
      </p:pic>
      <p:pic>
        <p:nvPicPr>
          <p:cNvPr id="5" name="Рисунок 4" descr="11-826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429000"/>
            <a:ext cx="2619711" cy="2643206"/>
          </a:xfrm>
          <a:prstGeom prst="ellipse">
            <a:avLst/>
          </a:prstGeom>
        </p:spPr>
      </p:pic>
      <p:pic>
        <p:nvPicPr>
          <p:cNvPr id="6" name="Рисунок 5" descr="88_2445kurumeyve_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0" b="9554"/>
          <a:stretch>
            <a:fillRect/>
          </a:stretch>
        </p:blipFill>
        <p:spPr>
          <a:xfrm rot="20773738">
            <a:off x="6366087" y="2200595"/>
            <a:ext cx="2550996" cy="221457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43504" y="857232"/>
            <a:ext cx="371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Впорядкована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система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певних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предметів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: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нанизані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певному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порядку черепашки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різного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кольору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ірокезьке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«письмо» вампум);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різнокольорові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шнурки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вузлами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нав'язані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паличку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певному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порядку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по-різному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переплетені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(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інкське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«письмо»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кіпу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).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Можливо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переплетені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торочки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скатерці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хустці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—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теж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залишки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цього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прадавнього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 «письма» наших </a:t>
            </a:r>
            <a:r>
              <a:rPr lang="ru-RU" sz="2400" dirty="0" err="1" smtClean="0">
                <a:solidFill>
                  <a:srgbClr val="007A37"/>
                </a:solidFill>
                <a:latin typeface="Monotype Corsiva" pitchFamily="66" charset="0"/>
              </a:rPr>
              <a:t>предків</a:t>
            </a:r>
            <a:r>
              <a:rPr lang="ru-RU" sz="2400" dirty="0" smtClean="0">
                <a:solidFill>
                  <a:srgbClr val="007A37"/>
                </a:solidFill>
                <a:latin typeface="Monotype Corsiva" pitchFamily="66" charset="0"/>
              </a:rPr>
              <a:t>;</a:t>
            </a:r>
            <a:endParaRPr lang="ru-RU" sz="2400" dirty="0">
              <a:solidFill>
                <a:srgbClr val="007A37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1212274667_i-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169249" cy="284162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Рисунок 11" descr="26407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643314"/>
            <a:ext cx="3564387" cy="1919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736"/>
            <a:ext cx="3929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Зарубки на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дереві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використовувалися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найчастіше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для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обліку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днів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для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складання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боргових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зобов'язань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. Очевидно,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згадувані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давніх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книжках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давньоруські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«черти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різи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»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були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зарубками на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дерев'яних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паличках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, дощечках,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якими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користувалися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наші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далекі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предки для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фіксації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думок.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вже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вважати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зачатками </a:t>
            </a:r>
            <a:r>
              <a:rPr lang="ru-RU" sz="2400" dirty="0" err="1" smtClean="0">
                <a:solidFill>
                  <a:srgbClr val="990099"/>
                </a:solidFill>
                <a:latin typeface="Monotype Corsiva" pitchFamily="66" charset="0"/>
              </a:rPr>
              <a:t>справжнього</a:t>
            </a:r>
            <a:r>
              <a:rPr lang="ru-RU" sz="2400" dirty="0" smtClean="0">
                <a:solidFill>
                  <a:srgbClr val="990099"/>
                </a:solidFill>
                <a:latin typeface="Monotype Corsiva" pitchFamily="66" charset="0"/>
              </a:rPr>
              <a:t> письма.</a:t>
            </a:r>
            <a:endParaRPr lang="ru-RU" sz="2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318408934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rcRect l="39706"/>
          <a:stretch>
            <a:fillRect/>
          </a:stretch>
        </p:blipFill>
        <p:spPr>
          <a:xfrm rot="201789">
            <a:off x="5166871" y="53396"/>
            <a:ext cx="3557806" cy="4214842"/>
          </a:xfrm>
          <a:prstGeom prst="rect">
            <a:avLst/>
          </a:prstGeom>
        </p:spPr>
      </p:pic>
      <p:pic>
        <p:nvPicPr>
          <p:cNvPr id="8" name="Рисунок 7" descr="image0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3450">
            <a:off x="5445683" y="3543762"/>
            <a:ext cx="1901789" cy="253257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642918"/>
            <a:ext cx="2822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660066"/>
                </a:solidFill>
                <a:latin typeface="Monotype Corsiva" pitchFamily="66" charset="0"/>
              </a:rPr>
              <a:t>Піктографія</a:t>
            </a:r>
            <a:endParaRPr lang="ru-RU" sz="40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28802"/>
            <a:ext cx="4357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6600"/>
                </a:solidFill>
                <a:latin typeface="Monotype Corsiva" pitchFamily="66" charset="0"/>
              </a:rPr>
              <a:t>Найдавнішим</a:t>
            </a:r>
            <a:r>
              <a:rPr lang="ru-RU" sz="32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6600"/>
                </a:solidFill>
                <a:latin typeface="Monotype Corsiva" pitchFamily="66" charset="0"/>
              </a:rPr>
              <a:t>графічним</a:t>
            </a:r>
            <a:r>
              <a:rPr lang="ru-RU" sz="3200" dirty="0" smtClean="0">
                <a:solidFill>
                  <a:srgbClr val="FF6600"/>
                </a:solidFill>
                <a:latin typeface="Monotype Corsiva" pitchFamily="66" charset="0"/>
              </a:rPr>
              <a:t> письмом </a:t>
            </a:r>
            <a:r>
              <a:rPr lang="ru-RU" sz="3200" dirty="0" err="1" smtClean="0">
                <a:solidFill>
                  <a:srgbClr val="FF6600"/>
                </a:solidFill>
                <a:latin typeface="Monotype Corsiva" pitchFamily="66" charset="0"/>
              </a:rPr>
              <a:t>були</a:t>
            </a:r>
            <a:r>
              <a:rPr lang="ru-RU" sz="3200" dirty="0" smtClean="0">
                <a:solidFill>
                  <a:srgbClr val="FF66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6600"/>
                </a:solidFill>
                <a:latin typeface="Monotype Corsiva" pitchFamily="66" charset="0"/>
              </a:rPr>
              <a:t>малюнки</a:t>
            </a:r>
            <a:r>
              <a:rPr lang="ru-RU" sz="3200" dirty="0" smtClean="0">
                <a:solidFill>
                  <a:srgbClr val="FF6600"/>
                </a:solidFill>
                <a:latin typeface="Monotype Corsiva" pitchFamily="66" charset="0"/>
              </a:rPr>
              <a:t> - </a:t>
            </a:r>
            <a:r>
              <a:rPr lang="ru-RU" sz="3200" dirty="0" err="1" smtClean="0">
                <a:solidFill>
                  <a:srgbClr val="FF6600"/>
                </a:solidFill>
                <a:latin typeface="Monotype Corsiva" pitchFamily="66" charset="0"/>
              </a:rPr>
              <a:t>піктограми</a:t>
            </a:r>
            <a:endParaRPr lang="ru-RU" sz="3200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10156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4208145" cy="27860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 descr="pict4.jpg"/>
          <p:cNvPicPr>
            <a:picLocks noChangeAspect="1"/>
          </p:cNvPicPr>
          <p:nvPr/>
        </p:nvPicPr>
        <p:blipFill>
          <a:blip r:embed="rId3" cstate="print"/>
          <a:srcRect r="6451" b="2283"/>
          <a:stretch>
            <a:fillRect/>
          </a:stretch>
        </p:blipFill>
        <p:spPr>
          <a:xfrm>
            <a:off x="4714876" y="428604"/>
            <a:ext cx="4143404" cy="592935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714356"/>
            <a:ext cx="8215370" cy="5429288"/>
          </a:xfrm>
          <a:prstGeom prst="horizontalScroll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У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піктографічному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письмі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інформація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передається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малюнках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Малюнків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читати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їх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тлумачити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Вони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передають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зміст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повідомлення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але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відображають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його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мовної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форми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Для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передавання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абстрактних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понять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таке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письмо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непридатне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Наші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далекі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предки,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теж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використовували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пікто</a:t>
            </a:r>
            <a:r>
              <a:rPr lang="uk-UA" sz="2400" dirty="0" smtClean="0">
                <a:solidFill>
                  <a:srgbClr val="FFFF00"/>
                </a:solidFill>
                <a:latin typeface="Monotype Corsiva" pitchFamily="66" charset="0"/>
              </a:rPr>
              <a:t>г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рафію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Саме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слово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писати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колись означало «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малювати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» (у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ньому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той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самий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корінь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латинському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слові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pictus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«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розмальований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»)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резентация ОТКРЫТАЯ КНИГ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021</Template>
  <TotalTime>454</TotalTime>
  <Words>1110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master</vt:lpstr>
      <vt:lpstr>1_colormaster</vt:lpstr>
      <vt:lpstr>1_master</vt:lpstr>
      <vt:lpstr>2_colormaster</vt:lpstr>
      <vt:lpstr>2_master</vt:lpstr>
      <vt:lpstr>3_colormaster</vt:lpstr>
      <vt:lpstr>Презентация ОТКРЫТАЯ КНИГА</vt:lpstr>
      <vt:lpstr>Виникнення   і розвиток 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User</cp:lastModifiedBy>
  <cp:revision>105</cp:revision>
  <dcterms:created xsi:type="dcterms:W3CDTF">2012-11-08T15:41:34Z</dcterms:created>
  <dcterms:modified xsi:type="dcterms:W3CDTF">2014-06-02T13:27:00Z</dcterms:modified>
</cp:coreProperties>
</file>