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80" r:id="rId15"/>
    <p:sldId id="268" r:id="rId16"/>
    <p:sldId id="281" r:id="rId17"/>
    <p:sldId id="269" r:id="rId18"/>
    <p:sldId id="282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3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F453-8287-49CD-9B80-426FC54D776B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28C25-FE1E-4A13-BB92-AA7B06C6579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F453-8287-49CD-9B80-426FC54D776B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8C25-FE1E-4A13-BB92-AA7B06C6579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F453-8287-49CD-9B80-426FC54D776B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8C25-FE1E-4A13-BB92-AA7B06C6579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F453-8287-49CD-9B80-426FC54D776B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28C25-FE1E-4A13-BB92-AA7B06C6579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F453-8287-49CD-9B80-426FC54D776B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28C25-FE1E-4A13-BB92-AA7B06C6579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F453-8287-49CD-9B80-426FC54D776B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28C25-FE1E-4A13-BB92-AA7B06C6579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F453-8287-49CD-9B80-426FC54D776B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28C25-FE1E-4A13-BB92-AA7B06C6579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F453-8287-49CD-9B80-426FC54D776B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28C25-FE1E-4A13-BB92-AA7B06C6579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F453-8287-49CD-9B80-426FC54D776B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28C25-FE1E-4A13-BB92-AA7B06C6579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F453-8287-49CD-9B80-426FC54D776B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28C25-FE1E-4A13-BB92-AA7B06C6579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F453-8287-49CD-9B80-426FC54D776B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28C25-FE1E-4A13-BB92-AA7B06C6579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B96F453-8287-49CD-9B80-426FC54D776B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C28C25-FE1E-4A13-BB92-AA7B06C6579F}" type="slidenum">
              <a:rPr lang="uk-UA" smtClean="0"/>
              <a:t>‹№›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763312" cy="481608"/>
          </a:xfrm>
        </p:spPr>
        <p:txBody>
          <a:bodyPr/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Йосип </a:t>
            </a:r>
            <a:r>
              <a:rPr lang="uk-UA" sz="4400" b="1" i="1" dirty="0">
                <a:solidFill>
                  <a:srgbClr val="C00000"/>
                </a:solidFill>
              </a:rPr>
              <a:t>В</a:t>
            </a:r>
            <a:r>
              <a:rPr lang="uk-UA" sz="4400" b="1" i="1" dirty="0" smtClean="0">
                <a:solidFill>
                  <a:srgbClr val="C00000"/>
                </a:solidFill>
              </a:rPr>
              <a:t>іссаріонович Сталін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805264"/>
            <a:ext cx="6264696" cy="43204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1879 - 1953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2" y="936025"/>
            <a:ext cx="4183204" cy="3538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4592847" y="219733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FFFFCC"/>
                </a:solidFill>
              </a:rPr>
              <a:t>«Помста — це страва, яку потрібно подавати холодною»</a:t>
            </a:r>
          </a:p>
          <a:p>
            <a:r>
              <a:rPr lang="ru-RU" sz="2000" b="1" i="1" dirty="0">
                <a:solidFill>
                  <a:srgbClr val="FFFFCC"/>
                </a:solidFill>
              </a:rPr>
              <a:t> </a:t>
            </a:r>
            <a:r>
              <a:rPr lang="ru-RU" sz="2000" b="1" i="1" dirty="0" smtClean="0">
                <a:solidFill>
                  <a:srgbClr val="FFFFCC"/>
                </a:solidFill>
              </a:rPr>
              <a:t>                                        Й. Сталін</a:t>
            </a:r>
            <a:endParaRPr lang="uk-UA" sz="2000" b="1" i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7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44" y="4723026"/>
            <a:ext cx="2770727" cy="195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3026"/>
            <a:ext cx="2930623" cy="1956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64" y="404664"/>
            <a:ext cx="8979336" cy="352400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rgbClr val="C00000"/>
                </a:solidFill>
              </a:rPr>
              <a:t>Роль у Другій світовій війні</a:t>
            </a:r>
            <a:endParaRPr lang="uk-UA" i="1" dirty="0">
              <a:solidFill>
                <a:srgbClr val="C0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796413" y="908720"/>
            <a:ext cx="74168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Німецько-радянсько-польська війна 1939 року: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/>
              <a:t>Під час цієї війни була досягнута домовленність про взаємне переселення німців з СРСР і з «області державних інтересів Німеччини» — осіб української, білоруської і литовської національностей. 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/>
              <a:t>У половині жовтня 1939 була створена радянсько-німецька мішана комісія з переселення. Від німців її очолював радник посольства Німеччини у СРСР Ф. Твардовський, збоку СРСР — М. М. Литвинов.</a:t>
            </a:r>
            <a:endParaRPr lang="uk-UA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35" y="4140374"/>
            <a:ext cx="3144011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50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71600" y="188640"/>
            <a:ext cx="6271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C00000"/>
                </a:solidFill>
              </a:rPr>
              <a:t>Радянсько-фінська війна 1939–1940 рр.</a:t>
            </a:r>
            <a:endParaRPr lang="uk-UA" sz="2800" i="1" dirty="0">
              <a:solidFill>
                <a:srgbClr val="C0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654" y="759972"/>
            <a:ext cx="914234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12 березня був підписаний радянсько-фінський мирний договір, за умовами якого Фінляндія здала Радянському Союзу в оренду на 30 років півострів Ганко.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До складу СРСР увійшли весь Карельський перешийок із м. Виборгом, Виборзька затока з островами. Фінляндія поступилася СРСР півостровом Рибальським на півночі, північним Приладожжям.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 Радянський наступ був спланований без урахування характеру місцевості, погодних умов і відповідних проблем постачання, і вдалим він видався лише тому, що Радянський уряд не звертав уваги на втрати такого масштабу. На підставі радянських невдач Гітлер і його генерали припустили, що у Радянського Союзу неефективне керівництво, тактика й озброєння, і він не виявиться гідним супротивником для німецької військової машини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Радянсько-фінська війна тривала всього 105 днів. За цей час Радянський Союз втратив, за деякими даними, більше 722 тис. убитих, поранених і обморожених. 17 тис. чоловік зникли безвісти.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5967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3864250"/>
            <a:ext cx="3439377" cy="2724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7" y="404664"/>
            <a:ext cx="3354042" cy="2655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56002"/>
            <a:ext cx="2880320" cy="3259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2736"/>
            <a:ext cx="19050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3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63312" cy="640432"/>
          </a:xfrm>
        </p:spPr>
        <p:txBody>
          <a:bodyPr/>
          <a:lstStyle/>
          <a:p>
            <a:pPr algn="ctr"/>
            <a:r>
              <a:rPr lang="uk-UA" sz="4400" i="1" dirty="0" smtClean="0">
                <a:solidFill>
                  <a:srgbClr val="C00000"/>
                </a:solidFill>
              </a:rPr>
              <a:t>Окупація прибалтійських країн</a:t>
            </a:r>
            <a:endParaRPr lang="uk-UA" sz="4400" i="1" dirty="0">
              <a:solidFill>
                <a:srgbClr val="C0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23528" y="836712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17 вересня 1939, коли розпочалась Радянсько-польська війна, Радянський Союз надіслав дипломатичним представникам 24 країн,— і серед них Латвії, Литви, Естонії, Фінляндії,— ноту, де вказав, що «У відносинах з ними СРСР буде провадити політику нейтралітету». 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Але вже 25 вересня Сталін у розмові з послом Німеччини фон Шуленбургом заявив, що він має намір «вирішити проблему Прибалтійських країн згідно з секретним протоколом» і, в зв'язку з цим очікує підтримку німецького уряду. 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Гітлер розумів наміри Сталіна у Прибалтиці таким чином, що прибалтійські країни обов'язково будуть включені до складу Радянського Союзу і дав Сталіну «карт-бланш». 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На географічних картах, що вийшли друком у Німеччині 1 квітня 1940 року (а складених ще у березні), території Естонії, Литви, Латвії були позначені як складові Радянського Союзу. Радянський Союз окупував їх лише влітку.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5610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00400" cy="3264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960440" cy="2840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312368" cy="3621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7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10081120" cy="432048"/>
          </a:xfrm>
        </p:spPr>
        <p:txBody>
          <a:bodyPr/>
          <a:lstStyle/>
          <a:p>
            <a:r>
              <a:rPr lang="uk-UA" sz="4000" i="1" dirty="0" smtClean="0">
                <a:solidFill>
                  <a:srgbClr val="C00000"/>
                </a:solidFill>
              </a:rPr>
              <a:t>Німець-радянська війна 1941 – 1945 рр.</a:t>
            </a:r>
            <a:endParaRPr lang="uk-UA" sz="4000" i="1" dirty="0">
              <a:solidFill>
                <a:srgbClr val="C0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-26826" y="622671"/>
            <a:ext cx="92170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Під час війни за ініціативи Й. Сталіна були перервані дипломатичні відносини з урядами країн, що їх окупувала Німеччина: Чехословаччини, Польщі, Бельгії, Нідерландів, Данії, Норвегії, Греції, Югославії.</a:t>
            </a:r>
            <a:endParaRPr lang="uk-U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Були встановлені дипломатичні відносини з маріонетковими урядами країн, окупованих Німеччиною,— з якими підписувались торгівельні угоди, що дозволяло СРСР направляти стратегічну сировину начебто у ці країни, а насправді — прямо у руки Німеччини.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У роки війни Йосип Сталін разом з президентом США Рузвельтом і прем'єр-міністром Великобританії Черчиллем був ініціатором створення антигітлерівської коаліції.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Після закінчення війни, в ході якої Радянська армія окупувала велику частину країн Східної і Центральної Європи, Сталін став ідеологом і практиком створення «світової соціалістичної системи», що стало одним з головних чинників розв'язування «холодної війни» і військово-політичного протистояння між СРСР і США у післявоєнні десятиріччя.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rgbClr val="C00000"/>
                </a:solidFill>
              </a:rPr>
              <a:t>27 червня 1945 року Сталіну було присвоєно звання Генералісимуса Радянського Союзу.</a:t>
            </a:r>
            <a:endParaRPr lang="uk-UA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25941"/>
            <a:ext cx="3429347" cy="407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176464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40" y="67437"/>
            <a:ext cx="2925291" cy="2150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2" y="67437"/>
            <a:ext cx="2925291" cy="2150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7437"/>
            <a:ext cx="2664296" cy="2150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8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9975"/>
            <a:ext cx="7543800" cy="914400"/>
          </a:xfrm>
        </p:spPr>
        <p:txBody>
          <a:bodyPr/>
          <a:lstStyle/>
          <a:p>
            <a:pPr algn="ctr"/>
            <a:r>
              <a:rPr lang="uk-UA" sz="4400" i="1" dirty="0" smtClean="0">
                <a:solidFill>
                  <a:srgbClr val="C00000"/>
                </a:solidFill>
              </a:rPr>
              <a:t>Повоєнний період</a:t>
            </a:r>
            <a:endParaRPr lang="uk-UA" sz="4400" i="1" dirty="0">
              <a:solidFill>
                <a:srgbClr val="C0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95536" y="980729"/>
            <a:ext cx="7488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19 березня 1946 року, в ході перебудови радянського урядового апарату, Сталін був затверджений Головою Ради Міністрів СРСР і міністром збройних сил СРСР.</a:t>
            </a:r>
            <a:br>
              <a:rPr lang="uk-UA" sz="2000" dirty="0" smtClean="0"/>
            </a:b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Після війни займався відновленням народного господарства країни, зруйнованого війною.</a:t>
            </a:r>
            <a:br>
              <a:rPr lang="uk-UA" sz="2000" dirty="0" smtClean="0"/>
            </a:b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Був одним з головних ініціаторів здійснення радянського «атомного проекту», що сприяв перетворенню СРСР на одну з двох «супердержав».</a:t>
            </a:r>
            <a:br>
              <a:rPr lang="uk-UA" sz="2000" dirty="0" smtClean="0"/>
            </a:b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У 1944–1947 роках один з організаторів массового переселення народів з територій Польщі, Німеччини, Чехословаччини, Радянського Союзу.</a:t>
            </a:r>
            <a:br>
              <a:rPr lang="uk-UA" sz="2000" dirty="0" smtClean="0"/>
            </a:b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Один із ініціаторів політики «холодної війни» і організаторів її провадження Радянським Союзом.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2502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935213" cy="2779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04453"/>
            <a:ext cx="2952328" cy="2795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15" y="3565662"/>
            <a:ext cx="4876800" cy="3105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2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8740" y="363915"/>
            <a:ext cx="82237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Ініціатор і організатор війни у Кореї (1950–1953), внаслідок якої єдина Корея була розділена навпіл — на Північну та Південну.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По війні Сталін стимулював посилення великодержавного націоналізму російського народу. 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У 1945 — 50 Сталін жорстоко розправився з рухом опору на Західній Україні й у Литві, вислав мільйони тих, що побували в німецькому полоні, й цивільного населення до концентраційних таборів.</a:t>
            </a:r>
            <a:br>
              <a:rPr lang="uk-UA" sz="2000" dirty="0" smtClean="0"/>
            </a:br>
            <a:endParaRPr lang="uk-UA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 Посилив регламентацію культурного життя, загострив русифікаційний курс у неросійських республіках, що увійшло в історію під назвою «Ждановщина». 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Під наглядом Сталіна офіційна історична наука змінила орієнтацію з критики політики Російської Імперії на похвали російським царям та виправдання їх колоніальних завоювань як явища «прогресивного».</a:t>
            </a:r>
          </a:p>
          <a:p>
            <a:endParaRPr lang="uk-UA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0016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3" y="159521"/>
            <a:ext cx="2525744" cy="3228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2613317" y="465794"/>
            <a:ext cx="649078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dirty="0" smtClean="0">
                <a:solidFill>
                  <a:srgbClr val="C00000"/>
                </a:solidFill>
              </a:rPr>
              <a:t>Йосип Віссаріонович Сталін </a:t>
            </a:r>
            <a:r>
              <a:rPr lang="vi-VN" sz="2000" dirty="0" smtClean="0"/>
              <a:t>(справжнє прізвище — Джугашві́лі</a:t>
            </a:r>
            <a:r>
              <a:rPr lang="uk-UA" sz="2000" dirty="0" smtClean="0"/>
              <a:t>)</a:t>
            </a:r>
            <a:r>
              <a:rPr lang="vi-VN" sz="2000" dirty="0" smtClean="0"/>
              <a:t> — державний, політичний і військовий діяч СРСР. Генеральний секретар ЦК РКП</a:t>
            </a:r>
            <a:r>
              <a:rPr lang="uk-UA" sz="2000" dirty="0" smtClean="0"/>
              <a:t> </a:t>
            </a:r>
            <a:r>
              <a:rPr lang="vi-VN" sz="2000" dirty="0" smtClean="0"/>
              <a:t>(1922–1925) та ЦК ВКП (1925–1934), керівник уряду СРСР (Голова Раднаркому від 1941, Голова Ради Міністрів у 1946–1953), Генералісимус Радянського Союзу (1945).</a:t>
            </a:r>
          </a:p>
          <a:p>
            <a:r>
              <a:rPr lang="vi-VN" sz="2000" dirty="0" smtClean="0"/>
              <a:t>За деякими оцінками, один із найжорстокіших диктаторів в історії людства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-1" y="3998567"/>
            <a:ext cx="91040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Офіційна дата народження — 21 грудня 1879 року. Насправді — 18 грудня 1878. Зміна пов'язана з вибором Сталіна дати за гороскопом.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Псевдонім «Сталін» Йосип Джугашвілі вибрав собі 1912 р., перед цим змінивши близько тридцяти інших прізвиськ і партійних кличок. Для найближчого оточення у нього була інша кличка — «Коба» («безстрашний»).</a:t>
            </a:r>
          </a:p>
        </p:txBody>
      </p:sp>
    </p:spTree>
    <p:extLst>
      <p:ext uri="{BB962C8B-B14F-4D97-AF65-F5344CB8AC3E}">
        <p14:creationId xmlns:p14="http://schemas.microsoft.com/office/powerpoint/2010/main" val="4830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15616" y="188640"/>
            <a:ext cx="6750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Безоглядно жорстокий диктатор, Сталін, базуючись на традиціях російського самодержавства, створив тоталітарну диктатуру на зразок східних деспотій, усюди бачив змови, попереджаючи їх кривавим терором. Останнім у задумі Сталіна було винищення єврейства, розпочате під гаслом боротьби проти «безрідних космополітів», але довершенню цієї акції перешкодила його смерть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6" y="3212976"/>
            <a:ext cx="4331731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797932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04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543800" cy="914400"/>
          </a:xfrm>
        </p:spPr>
        <p:txBody>
          <a:bodyPr/>
          <a:lstStyle/>
          <a:p>
            <a:pPr algn="ctr"/>
            <a:r>
              <a:rPr lang="uk-UA" sz="5400" i="1" dirty="0" smtClean="0">
                <a:solidFill>
                  <a:srgbClr val="C00000"/>
                </a:solidFill>
              </a:rPr>
              <a:t>Смерть</a:t>
            </a:r>
            <a:endParaRPr lang="uk-UA" sz="5400" i="1" dirty="0">
              <a:solidFill>
                <a:srgbClr val="C0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974" y="1029464"/>
            <a:ext cx="91370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smtClean="0"/>
              <a:t>Помер Сталін у своїй офіційній резиденції - Ближній дачі, де він постійно проживав в післявоєнний період. 1 березня 1953 один з охоронців виявив його лежачим на підлозі малої їдальні. Вранці 2 березня на Ближню дачу прибули лікарі і діагностували параліч правої сторони тіла. 5 березня в 21 годину 50 хвилин Сталін помер. Згідно з медичним висновком , смерть настала в результаті крововиливу в мозок.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smtClean="0"/>
              <a:t>Забальзамоване тіло Сталіна було поміщено в Мавзолей Леніна , який в 1953-1961 роках іменувався « Мавзолей В. І. Леніна і Й. В. Сталіна». 30 жовтня 1961 </a:t>
            </a:r>
            <a:r>
              <a:rPr lang="en-US" sz="2000" dirty="0" smtClean="0"/>
              <a:t>XXII </a:t>
            </a:r>
            <a:r>
              <a:rPr lang="uk-UA" sz="2000" dirty="0" smtClean="0"/>
              <a:t>з'їзд КПРС ухвалив, що « серйозні порушення Сталіним ленінських заповітів ... унеможливлюють залишення труни з його тілом у Мавзолеї ». У ніч з 31 жовтня на 1 листопада 1961 тіло Сталіна було винесено з Мавзолею і поховано в могилі біля Кремлівської стіни.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6644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18" y="76751"/>
            <a:ext cx="3711419" cy="2534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4000500" cy="259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3" y="76751"/>
            <a:ext cx="3720907" cy="2534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3" y="4055342"/>
            <a:ext cx="4000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80" y="1772816"/>
            <a:ext cx="3857571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63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566"/>
            <a:ext cx="9122256" cy="648072"/>
          </a:xfrm>
        </p:spPr>
        <p:txBody>
          <a:bodyPr/>
          <a:lstStyle/>
          <a:p>
            <a:pPr algn="ctr"/>
            <a:r>
              <a:rPr lang="uk-UA" sz="4400" i="1" dirty="0" smtClean="0">
                <a:solidFill>
                  <a:srgbClr val="C00000"/>
                </a:solidFill>
              </a:rPr>
              <a:t>Вшанування. Пам’ятники Сталіну</a:t>
            </a:r>
            <a:endParaRPr lang="uk-UA" sz="4400" i="1" dirty="0">
              <a:solidFill>
                <a:srgbClr val="C0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43747" y="836712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Перший пам'ятник Й. В. Сталіну був виконаний скульптором М. Я. Харламовим у 1929 році, в переддень святкування 50-річчя Сталіна. Найбільш активно стали встановлюватися пам'ятники Й. В. Сталіну з середини 1930-х років.</a:t>
            </a:r>
            <a:br>
              <a:rPr lang="ru-RU" dirty="0" smtClean="0"/>
            </a:b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Пам'ятники Сталіну продовжували встановлювати і після його смерті. Останнім роком, в якому йому були встановлені пам'ятники, вважається 1955 рік.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У листопаді 1955 року був встановлений пам'ятник Сталіну у Писцово Комсомольського району Івановської області РРФСР.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1872208" cy="2775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1821904" cy="2775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43" y="3861048"/>
            <a:ext cx="3521968" cy="2641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6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99592" y="692696"/>
            <a:ext cx="67687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smtClean="0"/>
              <a:t>Однак, в незалежній Україні традиції сталінізму подекуди збереглися — в травні 2010 року в Запоріжжі на території місцевого обласного комітету КПУ було відкрите погруддя Йосипа Сталіна, але увечері 28 грудня того ж року, активісти організації «Тризуб» імені Степана Бандери відламали йому голову.</a:t>
            </a:r>
          </a:p>
          <a:p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smtClean="0"/>
              <a:t>7 травня 2012 року пам'ятник Сталіну відкрили у Львові. Скульптурна композиція представляла собою фігуру Йосипа Віссаріоновича, який пісяє, висотою близько 1,5 метрів, виготовлену з дерева і тканини та пофарбовану золотою фарбою. Оскільки акцію не було відповідним чином погоджено з міською владою, працівники міліції демонтували пам'ятник через 10 хвилин після його встановлення.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955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2602137" cy="31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286250" cy="284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2862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72" y="383398"/>
            <a:ext cx="2602137" cy="31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0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543800" cy="914400"/>
          </a:xfrm>
        </p:spPr>
        <p:txBody>
          <a:bodyPr/>
          <a:lstStyle/>
          <a:p>
            <a:pPr algn="ctr"/>
            <a:r>
              <a:rPr lang="uk-UA" i="1" dirty="0">
                <a:solidFill>
                  <a:srgbClr val="C00000"/>
                </a:solidFill>
              </a:rPr>
              <a:t>Оцінка сучасниками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842801" y="125441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C000"/>
                </a:solidFill>
              </a:rPr>
              <a:t>Це паскудна людина з жовтими очима.</a:t>
            </a:r>
            <a:br>
              <a:rPr lang="ru-RU" sz="2400" i="1" dirty="0" smtClean="0">
                <a:solidFill>
                  <a:srgbClr val="FFC000"/>
                </a:solidFill>
              </a:rPr>
            </a:br>
            <a:r>
              <a:rPr lang="ru-RU" sz="2400" i="1" dirty="0" smtClean="0"/>
              <a:t>                                                </a:t>
            </a:r>
            <a:r>
              <a:rPr lang="ru-RU" sz="2400" i="1" dirty="0" smtClean="0">
                <a:solidFill>
                  <a:srgbClr val="FFC000"/>
                </a:solidFill>
              </a:rPr>
              <a:t>М. Крестинський</a:t>
            </a:r>
            <a:endParaRPr lang="ru-RU" sz="2000" dirty="0" smtClean="0">
              <a:solidFill>
                <a:srgbClr val="FFC000"/>
              </a:solidFill>
            </a:endParaRPr>
          </a:p>
          <a:p>
            <a:endParaRPr lang="uk-UA" sz="2400" i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861017" y="2780928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B0F0"/>
                </a:solidFill>
              </a:rPr>
              <a:t>Найперша якість Сталіна — це ледарство. Друга якість — непримиренна заздрість до тих, хто знає, або вміє більше ніж він.</a:t>
            </a:r>
            <a:br>
              <a:rPr lang="ru-RU" sz="2400" i="1" dirty="0" smtClean="0">
                <a:solidFill>
                  <a:srgbClr val="00B0F0"/>
                </a:solidFill>
              </a:rPr>
            </a:br>
            <a:r>
              <a:rPr lang="ru-RU" sz="2400" i="1" dirty="0" smtClean="0">
                <a:solidFill>
                  <a:srgbClr val="00B0F0"/>
                </a:solidFill>
              </a:rPr>
              <a:t>                                                           М. Бухарін</a:t>
            </a:r>
            <a:endParaRPr lang="uk-UA" sz="2400" i="1" dirty="0">
              <a:solidFill>
                <a:srgbClr val="00B0F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63588" y="486916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</a:rPr>
              <a:t>Сталін — дуже приємна людина і дійсно керівник робітничого класу. &lt;…&gt; Сталін — гігант, а всі західні діячі — піґмеї.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sz="2400" i="1" dirty="0" smtClean="0">
                <a:solidFill>
                  <a:srgbClr val="FF0000"/>
                </a:solidFill>
              </a:rPr>
              <a:t>                                                Бернард Шоу</a:t>
            </a:r>
            <a:endParaRPr lang="uk-UA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5028" y="54868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>
                <a:solidFill>
                  <a:schemeClr val="tx1">
                    <a:lumMod val="85000"/>
                  </a:schemeClr>
                </a:solidFill>
              </a:rPr>
              <a:t>Сталін протягом багатьох років був диктатором Росії, і чим більше я вивчав його кар'єру, тим більш мене шокували ті жахливі помилки, яких він припускався, і та крайня жорстокість до людей та мас, якими він керував. Сталін був нашим союзником у боротьбі проти Гітлера, коли Росія піддалася агресії, але коли Гітлера було знищено, Сталін перетворився на головну загрозу для нас.</a:t>
            </a:r>
            <a:br>
              <a:rPr lang="uk-UA" sz="2000" i="1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uk-UA" sz="2000" i="1" dirty="0" smtClean="0">
                <a:solidFill>
                  <a:schemeClr val="tx1">
                    <a:lumMod val="85000"/>
                  </a:schemeClr>
                </a:solidFill>
              </a:rPr>
              <a:t>                                                                                                     Черчіль</a:t>
            </a:r>
            <a:endParaRPr lang="uk-UA" sz="2000" i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55028" y="2996952"/>
            <a:ext cx="84391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>
                <a:solidFill>
                  <a:srgbClr val="FFFFCC"/>
                </a:solidFill>
              </a:rPr>
              <a:t>Сьогодні ми досить добре знаємо те, про що раніше могли лише підозрювати: це був пропащий злочинець, що діяв без жодних обмежень; людина, у котрої зовсім було відсутнє почуття любові, жалю та милосердя; людина, в оточенні котрої ніхто не почувався у безпеці; людина, яка протиставляла себе усьому, що у даний момент не послуговувалось його інтересам; чоловік, що являв собою якнайбільшу небезпеку для всіх своїх найближчих друзів і співучасників злочинів, оскільки він вважав за найкраще бути єдиним охоронцем власних таємниць і не полюбляв ділитися спогадами і відповідальністю з іншими, котрі, залишаючись живими, мали язика та совість і могли просто виявити звичайну людську слабкість.</a:t>
            </a:r>
            <a:br>
              <a:rPr lang="uk-UA" sz="2000" i="1" dirty="0" smtClean="0">
                <a:solidFill>
                  <a:srgbClr val="FFFFCC"/>
                </a:solidFill>
              </a:rPr>
            </a:br>
            <a:r>
              <a:rPr lang="uk-UA" sz="2000" i="1" dirty="0" smtClean="0">
                <a:solidFill>
                  <a:srgbClr val="FFFFCC"/>
                </a:solidFill>
              </a:rPr>
              <a:t>                                                                              Джордж Фрост Кеннан</a:t>
            </a:r>
            <a:endParaRPr lang="uk-UA" sz="2000" i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544616" cy="3022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9812" y="40466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FFFFCC"/>
                </a:solidFill>
              </a:rPr>
              <a:t>Дякую за увагу</a:t>
            </a:r>
            <a:r>
              <a:rPr lang="uk-UA" dirty="0" smtClean="0"/>
              <a:t>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61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844" y="-171400"/>
            <a:ext cx="7543800" cy="914400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rgbClr val="C00000"/>
                </a:solidFill>
              </a:rPr>
              <a:t>Перші роки</a:t>
            </a:r>
            <a:endParaRPr lang="uk-UA" i="1" dirty="0">
              <a:solidFill>
                <a:srgbClr val="C0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7504" y="610136"/>
            <a:ext cx="88924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000" dirty="0" smtClean="0"/>
              <a:t>Народився у місті Ґорі у сім'ї шевця, робітника взуттєвої фабрики Адельханова у Тифлісі.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000" dirty="0" smtClean="0"/>
              <a:t>1893 року закінчив Ґорійське духовне училище (оцінки у атестаті — п'ятірки, навіть з поведінки).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000" dirty="0" smtClean="0"/>
              <a:t>Того ж року вступив до Тифліської духовної православної семінарії. На той час серед учнів семінарії були розповсюджені різноманітні ідеї — від народницько-націоналістичних до марксистсько-інтернаціоналістичних.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000" dirty="0" smtClean="0"/>
              <a:t> Від 1897 року бере активну участь у роботі марксистських гуртків семінарії, налагоджує зв'язок з нелегальною соціал-демократичною організацією, бере участь у нелегальних робітничих зібраннях. У зв'язку з підозрою у нелегальній діяльності його виключають із семінарії, як «неблагонадійного». </a:t>
            </a:r>
            <a:br>
              <a:rPr lang="uk-UA" sz="2000" dirty="0" smtClean="0"/>
            </a:br>
            <a:endParaRPr lang="uk-UA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000" dirty="0" smtClean="0"/>
              <a:t>1898 року формально вже стає членом тифліської організації РСДРП. За рік до цього він вступив до грузинської соціал-демократичної організації «Месаме-дасі», а з 1901 — став революціонером.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1772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2" y="3874441"/>
            <a:ext cx="1981200" cy="2719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6439"/>
            <a:ext cx="1981199" cy="2719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439"/>
            <a:ext cx="3528392" cy="31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675288"/>
            <a:ext cx="3642475" cy="2850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31964"/>
            <a:ext cx="2592288" cy="3486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2506"/>
            <a:ext cx="7543800" cy="914400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rgbClr val="C00000"/>
                </a:solidFill>
              </a:rPr>
              <a:t>Партійна діяльність</a:t>
            </a:r>
            <a:endParaRPr lang="uk-UA" i="1" dirty="0">
              <a:solidFill>
                <a:srgbClr val="C0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95536" y="1196752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1898 р. став членом РСДРП. У 1901–1902 р. — член Тифлісського, Батумського комітетів РСДРП.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З 1901 р. Сталін, перебуваючи на нелегальному положенні, організовував страйки, демонстрації, влаштовував збройні напади на банки, передаючи експропрійовані гроші «на потреби революції».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 У 1902 р. у Батумі був вперше арештований та засланий до Східного Сибіру, проте незабаром із заслання втік.</a:t>
            </a:r>
            <a:endParaRPr lang="uk-UA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51298"/>
            <a:ext cx="3384376" cy="2774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51297"/>
            <a:ext cx="3384376" cy="2774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35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536" y="188640"/>
            <a:ext cx="81369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Після </a:t>
            </a:r>
            <a:r>
              <a:rPr lang="en-US" sz="2000" dirty="0" smtClean="0"/>
              <a:t>II-</a:t>
            </a:r>
            <a:r>
              <a:rPr lang="uk-UA" sz="2000" dirty="0" smtClean="0"/>
              <a:t>го з'їзду РСДРП (1903), що відбувся в Брюсселі і Лондоні, стався розкол партії на більшовиків і меншовиків. Сталін підтримав вождя більшовиків Леніна і за його дорученням приступив до створення мережі підпільних марксистських гуртків на Кавказі. </a:t>
            </a:r>
            <a:br>
              <a:rPr lang="uk-UA" sz="2000" dirty="0" smtClean="0"/>
            </a:b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Учасник революції 1905–1907. </a:t>
            </a:r>
            <a:br>
              <a:rPr lang="uk-UA" sz="2000" dirty="0" smtClean="0"/>
            </a:b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У грудні 1905 року делегат 1-ої конференції РСДРП (Таммерфорс).</a:t>
            </a:r>
            <a:br>
              <a:rPr lang="uk-UA" sz="2000" dirty="0" smtClean="0"/>
            </a:b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У 1906–1907 роках Йосип Сталін брав участь в організації низки експропріацій в Закавказзі. </a:t>
            </a:r>
            <a:br>
              <a:rPr lang="uk-UA" sz="2000" dirty="0" smtClean="0"/>
            </a:b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У 1907 році був одним з керівників Бакинського комітету РСДРП. </a:t>
            </a:r>
            <a:br>
              <a:rPr lang="uk-UA" sz="2000" dirty="0" smtClean="0"/>
            </a:b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З 1902 по 1913 рік Сталін шість разів піддавався арештам і висилкам, чотири рази тікав. </a:t>
            </a:r>
            <a:br>
              <a:rPr lang="uk-UA" sz="2000" dirty="0" smtClean="0"/>
            </a:b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У 1912 році увійшов до складу Російського бюро ЦК РСДРП.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59941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80" y="4148422"/>
            <a:ext cx="3604705" cy="2684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6" y="332656"/>
            <a:ext cx="3604705" cy="2673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3956670" cy="2607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71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79512" y="326520"/>
            <a:ext cx="84604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Під час Першої світової війни – Сталін на засланні, але після Лютневої революції повертається в Петроград, де цілком і повністю вливається в суспільно-політичну революційну діяльність:</a:t>
            </a:r>
            <a:br>
              <a:rPr lang="uk-UA" sz="2000" dirty="0" smtClean="0"/>
            </a:br>
            <a:r>
              <a:rPr lang="uk-UA" sz="2000" dirty="0" smtClean="0"/>
              <a:t>- стає членом редколегії «Правди», </a:t>
            </a:r>
            <a:br>
              <a:rPr lang="uk-UA" sz="2000" dirty="0" smtClean="0"/>
            </a:br>
            <a:r>
              <a:rPr lang="uk-UA" sz="2000" dirty="0" smtClean="0"/>
              <a:t>- публікується;</a:t>
            </a:r>
            <a:br>
              <a:rPr lang="uk-UA" sz="2000" dirty="0" smtClean="0"/>
            </a:br>
            <a:r>
              <a:rPr lang="uk-UA" sz="2000" dirty="0" smtClean="0"/>
              <a:t>-  виступає делегатом на всіляких конференціях;</a:t>
            </a:r>
            <a:br>
              <a:rPr lang="uk-UA" sz="2000" dirty="0" smtClean="0"/>
            </a:br>
            <a:r>
              <a:rPr lang="uk-UA" sz="2000" dirty="0" smtClean="0"/>
              <a:t>- критикує продовження війни;</a:t>
            </a:r>
            <a:br>
              <a:rPr lang="uk-UA" sz="2000" dirty="0" smtClean="0"/>
            </a:br>
            <a:r>
              <a:rPr lang="uk-UA" sz="2000" dirty="0" smtClean="0"/>
              <a:t>-  змінює свою позицію, стає поборником перетворення  буржуазної революції на пролетарську соціалістичну;</a:t>
            </a:r>
            <a:br>
              <a:rPr lang="uk-UA" sz="2000" dirty="0" smtClean="0"/>
            </a:br>
            <a:r>
              <a:rPr lang="uk-UA" sz="2000" dirty="0" smtClean="0"/>
              <a:t>- виконує ряд партійних завдань; </a:t>
            </a:r>
            <a:br>
              <a:rPr lang="uk-UA" sz="2000" dirty="0" smtClean="0"/>
            </a:br>
            <a:r>
              <a:rPr lang="uk-UA" sz="2000" dirty="0" smtClean="0"/>
              <a:t>- обирається депутатом від РСДРП до Всеросійських установчих зборів.</a:t>
            </a:r>
            <a:br>
              <a:rPr lang="uk-UA" sz="2000" dirty="0" smtClean="0"/>
            </a:br>
            <a:r>
              <a:rPr lang="uk-UA" sz="2000" dirty="0" smtClean="0"/>
              <a:t>- Після перемоги Жовтневої революції веде партійну роботу, стає членом Бюро ЦК, поряд з Леніним, Троцьким, Свердлов.</a:t>
            </a:r>
            <a:br>
              <a:rPr lang="uk-UA" sz="2000" dirty="0" smtClean="0"/>
            </a:br>
            <a:r>
              <a:rPr lang="uk-UA" sz="2000" dirty="0" smtClean="0"/>
              <a:t>- Під час Громадянської війни прославився так званої «Обороною Царицина» від білих.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Жорсткість в прийнятті рішень, величезна працездатність допомагають Сталіну придбати багато прихильників.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5080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94" y="2693793"/>
            <a:ext cx="4310662" cy="35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3793"/>
            <a:ext cx="4170567" cy="35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218422" cy="331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6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">
  <a:themeElements>
    <a:clrScheme name="Інше 1">
      <a:dk1>
        <a:sysClr val="windowText" lastClr="000000"/>
      </a:dk1>
      <a:lt1>
        <a:sysClr val="window" lastClr="FFFFFF"/>
      </a:lt1>
      <a:dk2>
        <a:srgbClr val="200E17"/>
      </a:dk2>
      <a:lt2>
        <a:srgbClr val="EEE0F1"/>
      </a:lt2>
      <a:accent1>
        <a:srgbClr val="B83D68"/>
      </a:accent1>
      <a:accent2>
        <a:srgbClr val="200E17"/>
      </a:accent2>
      <a:accent3>
        <a:srgbClr val="200E17"/>
      </a:accent3>
      <a:accent4>
        <a:srgbClr val="200E17"/>
      </a:accent4>
      <a:accent5>
        <a:srgbClr val="200E17"/>
      </a:accent5>
      <a:accent6>
        <a:srgbClr val="200E17"/>
      </a:accent6>
      <a:hlink>
        <a:srgbClr val="200E17"/>
      </a:hlink>
      <a:folHlink>
        <a:srgbClr val="200E17"/>
      </a:folHlink>
    </a:clrScheme>
    <a:fontScheme name="Базова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289</TotalTime>
  <Words>1058</Words>
  <Application>Microsoft Office PowerPoint</Application>
  <PresentationFormat>Екран (4:3)</PresentationFormat>
  <Paragraphs>76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29" baseType="lpstr">
      <vt:lpstr>Базова</vt:lpstr>
      <vt:lpstr>Йосип Віссаріонович Сталін</vt:lpstr>
      <vt:lpstr>Презентація PowerPoint</vt:lpstr>
      <vt:lpstr>Перші роки</vt:lpstr>
      <vt:lpstr>Презентація PowerPoint</vt:lpstr>
      <vt:lpstr>Партійна діяльність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Роль у Другій світовій війні</vt:lpstr>
      <vt:lpstr>Презентація PowerPoint</vt:lpstr>
      <vt:lpstr>Презентація PowerPoint</vt:lpstr>
      <vt:lpstr>Окупація прибалтійських країн</vt:lpstr>
      <vt:lpstr>Презентація PowerPoint</vt:lpstr>
      <vt:lpstr>Німець-радянська війна 1941 – 1945 рр.</vt:lpstr>
      <vt:lpstr>Презентація PowerPoint</vt:lpstr>
      <vt:lpstr>Повоєнний період</vt:lpstr>
      <vt:lpstr>Презентація PowerPoint</vt:lpstr>
      <vt:lpstr>Презентація PowerPoint</vt:lpstr>
      <vt:lpstr>Презентація PowerPoint</vt:lpstr>
      <vt:lpstr>Смерть</vt:lpstr>
      <vt:lpstr>Презентація PowerPoint</vt:lpstr>
      <vt:lpstr>Вшанування. Пам’ятники Сталіну</vt:lpstr>
      <vt:lpstr>Презентація PowerPoint</vt:lpstr>
      <vt:lpstr>Презентація PowerPoint</vt:lpstr>
      <vt:lpstr>Оцінка сучасниками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Йосип Віссаріонович Сталін</dc:title>
  <dc:creator>user</dc:creator>
  <cp:lastModifiedBy>user</cp:lastModifiedBy>
  <cp:revision>27</cp:revision>
  <dcterms:created xsi:type="dcterms:W3CDTF">2013-12-16T18:21:34Z</dcterms:created>
  <dcterms:modified xsi:type="dcterms:W3CDTF">2014-06-03T16:12:08Z</dcterms:modified>
</cp:coreProperties>
</file>