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60" r:id="rId4"/>
    <p:sldId id="261" r:id="rId5"/>
    <p:sldId id="273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97"/>
    <a:srgbClr val="F01E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hyperlink" Target="http://uk.wikipedia.org/wiki/%D0%9C%D0%B0%D0%BA%D0%B0%D1%80%D0%B5%D0%B2%D0%B8%D1%87_%D0%90%D0%BD%D0%B4%D1%80%D1%96%D0%B9_%D0%92%D0%B0%D0%B4%D0%B8%D0%BC%D0%BE%D0%B2%D0%B8%D1%8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0%D1%88%D0%B8%D0%BD%D0%B0_%D0%B2%D1%80%D0%B5%D0%BC%D0%B5%D0%BD%D0%B8" TargetMode="External"/><Relationship Id="rId5" Type="http://schemas.openxmlformats.org/officeDocument/2006/relationships/hyperlink" Target="http://uk.wikipedia.org/wiki/%D0%91%D1%96%D1%82%D0%BB%D0%B7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714512"/>
          </a:xfrm>
        </p:spPr>
        <p:txBody>
          <a:bodyPr/>
          <a:lstStyle/>
          <a:p>
            <a:r>
              <a:rPr lang="ru-RU" sz="9600" dirty="0" err="1" smtClean="0">
                <a:latin typeface="Candara" pitchFamily="34" charset="0"/>
              </a:rPr>
              <a:t>Хіпі</a:t>
            </a:r>
            <a:endParaRPr lang="ru-RU" sz="9600" dirty="0"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214950"/>
            <a:ext cx="3643306" cy="21766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Виконала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Учениця 11-А класу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Лимар Тетяна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Музика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хіпі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Grateful Dead</a:t>
            </a:r>
          </a:p>
          <a:p>
            <a:r>
              <a:rPr lang="en-US" dirty="0" smtClean="0"/>
              <a:t>Jefferson </a:t>
            </a:r>
            <a:r>
              <a:rPr lang="en-US" dirty="0" err="1" smtClean="0"/>
              <a:t>Airplaine</a:t>
            </a:r>
            <a:endParaRPr lang="en-US" dirty="0" smtClean="0"/>
          </a:p>
          <a:p>
            <a:r>
              <a:rPr lang="en-US" dirty="0" smtClean="0"/>
              <a:t>Quicksilver Messenger Service</a:t>
            </a:r>
          </a:p>
          <a:p>
            <a:r>
              <a:rPr lang="ru-RU" dirty="0" err="1" smtClean="0"/>
              <a:t>Джимі</a:t>
            </a:r>
            <a:r>
              <a:rPr lang="ru-RU" dirty="0" smtClean="0"/>
              <a:t> </a:t>
            </a:r>
            <a:r>
              <a:rPr lang="ru-RU" dirty="0" err="1" smtClean="0"/>
              <a:t>Хендрикс</a:t>
            </a:r>
            <a:endParaRPr lang="ru-RU" dirty="0" smtClean="0"/>
          </a:p>
          <a:p>
            <a:r>
              <a:rPr lang="ru-RU" dirty="0" err="1" smtClean="0"/>
              <a:t>Дженіс</a:t>
            </a:r>
            <a:r>
              <a:rPr lang="ru-RU" dirty="0" smtClean="0"/>
              <a:t> </a:t>
            </a:r>
            <a:r>
              <a:rPr lang="ru-RU" dirty="0" err="1" smtClean="0"/>
              <a:t>Джоплін</a:t>
            </a:r>
            <a:endParaRPr lang="ru-RU" dirty="0" smtClean="0"/>
          </a:p>
          <a:p>
            <a:r>
              <a:rPr lang="en-US" dirty="0" smtClean="0"/>
              <a:t>The Beatles</a:t>
            </a:r>
          </a:p>
          <a:p>
            <a:r>
              <a:rPr lang="ru-RU" dirty="0" smtClean="0"/>
              <a:t>Джон Леннон</a:t>
            </a:r>
          </a:p>
          <a:p>
            <a:r>
              <a:rPr lang="en-US" dirty="0" smtClean="0"/>
              <a:t>The Doors</a:t>
            </a:r>
          </a:p>
          <a:p>
            <a:r>
              <a:rPr lang="ru-RU" dirty="0" smtClean="0"/>
              <a:t>Джим </a:t>
            </a:r>
            <a:r>
              <a:rPr lang="ru-RU" dirty="0" err="1" smtClean="0"/>
              <a:t>Моррісон</a:t>
            </a:r>
            <a:endParaRPr lang="ru-RU" dirty="0" smtClean="0"/>
          </a:p>
          <a:p>
            <a:r>
              <a:rPr lang="en-US" dirty="0" smtClean="0"/>
              <a:t>Hair (</a:t>
            </a:r>
            <a:r>
              <a:rPr lang="ru-RU" dirty="0" smtClean="0"/>
              <a:t>мюзикл)</a:t>
            </a:r>
            <a:endParaRPr lang="ru-RU" dirty="0"/>
          </a:p>
        </p:txBody>
      </p:sp>
      <p:pic>
        <p:nvPicPr>
          <p:cNvPr id="4" name="Picture 6" descr="http://www.1tvnet.ru/assets/images/news/vershinina/01_11/34272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148" y="0"/>
            <a:ext cx="2596852" cy="2596852"/>
          </a:xfrm>
          <a:prstGeom prst="rect">
            <a:avLst/>
          </a:prstGeom>
          <a:noFill/>
        </p:spPr>
      </p:pic>
      <p:pic>
        <p:nvPicPr>
          <p:cNvPr id="5" name="Picture 10" descr="http://www.100bestsongs.ru/pictures/singers/the_do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976331" cy="2232248"/>
          </a:xfrm>
          <a:prstGeom prst="rect">
            <a:avLst/>
          </a:prstGeom>
          <a:noFill/>
        </p:spPr>
      </p:pic>
      <p:pic>
        <p:nvPicPr>
          <p:cNvPr id="6" name="Picture 8" descr="http://ies.berkeley.edu/enews/images1112/thebeat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81449"/>
            <a:ext cx="4286250" cy="2876551"/>
          </a:xfrm>
          <a:prstGeom prst="rect">
            <a:avLst/>
          </a:prstGeom>
          <a:noFill/>
        </p:spPr>
      </p:pic>
      <p:pic>
        <p:nvPicPr>
          <p:cNvPr id="7" name="Picture 4" descr="http://www.redox.com.ua/uploads/posts/2013-05/1369734758_jimi-hendrix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509120"/>
            <a:ext cx="2596861" cy="194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4869" y="260648"/>
            <a:ext cx="3626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Фільми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хіпі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Трип (1967) — </a:t>
            </a:r>
            <a:r>
              <a:rPr lang="ru-RU" dirty="0" err="1" smtClean="0"/>
              <a:t>реж</a:t>
            </a:r>
            <a:r>
              <a:rPr lang="ru-RU" dirty="0" smtClean="0"/>
              <a:t> Роджер </a:t>
            </a:r>
            <a:r>
              <a:rPr lang="ru-RU" dirty="0" err="1" smtClean="0"/>
              <a:t>Корман</a:t>
            </a:r>
            <a:endParaRPr lang="ru-RU" dirty="0" smtClean="0"/>
          </a:p>
          <a:p>
            <a:r>
              <a:rPr lang="ru-RU" dirty="0" smtClean="0"/>
              <a:t>Псих-аут (1968)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Річард</a:t>
            </a:r>
            <a:r>
              <a:rPr lang="ru-RU" dirty="0" smtClean="0"/>
              <a:t> </a:t>
            </a:r>
            <a:r>
              <a:rPr lang="ru-RU" dirty="0" err="1" smtClean="0"/>
              <a:t>Раш</a:t>
            </a:r>
            <a:endParaRPr lang="ru-RU" dirty="0" smtClean="0"/>
          </a:p>
          <a:p>
            <a:r>
              <a:rPr lang="en-US" dirty="0" smtClean="0"/>
              <a:t>Easy Rider (1969)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Денніс</a:t>
            </a:r>
            <a:r>
              <a:rPr lang="ru-RU" dirty="0" smtClean="0"/>
              <a:t> Хопер</a:t>
            </a:r>
          </a:p>
          <a:p>
            <a:r>
              <a:rPr lang="ru-RU" dirty="0" smtClean="0"/>
              <a:t>Дороги Катманду (1969) — </a:t>
            </a:r>
            <a:r>
              <a:rPr lang="ru-RU" dirty="0" err="1" smtClean="0"/>
              <a:t>реж</a:t>
            </a:r>
            <a:r>
              <a:rPr lang="ru-RU" dirty="0" smtClean="0"/>
              <a:t>. Андре </a:t>
            </a:r>
            <a:r>
              <a:rPr lang="ru-RU" dirty="0" err="1" smtClean="0"/>
              <a:t>Кайат</a:t>
            </a:r>
            <a:r>
              <a:rPr lang="ru-RU" dirty="0" smtClean="0"/>
              <a:t> (</a:t>
            </a:r>
            <a:r>
              <a:rPr lang="ru-RU" dirty="0" err="1" smtClean="0"/>
              <a:t>Франція</a:t>
            </a:r>
            <a:r>
              <a:rPr lang="ru-RU" dirty="0" smtClean="0"/>
              <a:t>—</a:t>
            </a:r>
            <a:r>
              <a:rPr lang="ru-RU" dirty="0" err="1" smtClean="0"/>
              <a:t>Італія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Забриски</a:t>
            </a:r>
            <a:r>
              <a:rPr lang="ru-RU" dirty="0" smtClean="0"/>
              <a:t> </a:t>
            </a:r>
            <a:r>
              <a:rPr lang="ru-RU" dirty="0" err="1" smtClean="0"/>
              <a:t>Пойнт</a:t>
            </a:r>
            <a:r>
              <a:rPr lang="ru-RU" dirty="0" smtClean="0"/>
              <a:t> (1970)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Антоніоні</a:t>
            </a:r>
            <a:endParaRPr lang="ru-RU" dirty="0" smtClean="0"/>
          </a:p>
          <a:p>
            <a:r>
              <a:rPr lang="ru-RU" dirty="0" err="1" smtClean="0"/>
              <a:t>Волосся</a:t>
            </a:r>
            <a:r>
              <a:rPr lang="ru-RU" dirty="0" smtClean="0"/>
              <a:t> (1979)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Мілош</a:t>
            </a:r>
            <a:r>
              <a:rPr lang="ru-RU" dirty="0" smtClean="0"/>
              <a:t> </a:t>
            </a:r>
            <a:r>
              <a:rPr lang="ru-RU" dirty="0" err="1" smtClean="0"/>
              <a:t>Форман</a:t>
            </a:r>
            <a:endParaRPr lang="ru-RU" dirty="0" smtClean="0"/>
          </a:p>
          <a:p>
            <a:r>
              <a:rPr lang="ru-RU" dirty="0" err="1" smtClean="0"/>
              <a:t>Форест</a:t>
            </a:r>
            <a:r>
              <a:rPr lang="ru-RU" dirty="0" smtClean="0"/>
              <a:t> </a:t>
            </a:r>
            <a:r>
              <a:rPr lang="ru-RU" dirty="0" err="1" smtClean="0"/>
              <a:t>Гамп</a:t>
            </a:r>
            <a:r>
              <a:rPr lang="ru-RU" dirty="0" smtClean="0"/>
              <a:t> (1994) — </a:t>
            </a:r>
            <a:r>
              <a:rPr lang="ru-RU" dirty="0" err="1" smtClean="0"/>
              <a:t>реж</a:t>
            </a:r>
            <a:r>
              <a:rPr lang="ru-RU" dirty="0" smtClean="0"/>
              <a:t>. Роберт </a:t>
            </a:r>
            <a:r>
              <a:rPr lang="ru-RU" dirty="0" err="1" smtClean="0"/>
              <a:t>Земекіс</a:t>
            </a:r>
            <a:endParaRPr lang="ru-RU" dirty="0" smtClean="0"/>
          </a:p>
          <a:p>
            <a:r>
              <a:rPr lang="ru-RU" dirty="0" smtClean="0"/>
              <a:t>Дом Солнца (2010) — </a:t>
            </a:r>
            <a:r>
              <a:rPr lang="ru-RU" dirty="0" err="1" smtClean="0"/>
              <a:t>реж</a:t>
            </a:r>
            <a:r>
              <a:rPr lang="ru-RU" dirty="0" smtClean="0"/>
              <a:t>. Гарик </a:t>
            </a:r>
            <a:r>
              <a:rPr lang="ru-RU" dirty="0" err="1" smtClean="0"/>
              <a:t>Сукачов</a:t>
            </a:r>
            <a:r>
              <a:rPr lang="ru-RU" dirty="0" smtClean="0"/>
              <a:t> (</a:t>
            </a:r>
            <a:r>
              <a:rPr lang="ru-RU" dirty="0" err="1" smtClean="0"/>
              <a:t>Росія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2" descr="http://www.globfilm.ru/uploads/posts/2009-04/1238669822_forrest-gump-film-dvd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16632"/>
            <a:ext cx="2381250" cy="3429001"/>
          </a:xfrm>
          <a:prstGeom prst="rect">
            <a:avLst/>
          </a:prstGeom>
          <a:noFill/>
        </p:spPr>
      </p:pic>
      <p:pic>
        <p:nvPicPr>
          <p:cNvPr id="5" name="Picture 4" descr="http://www.ex.ua/get/2048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747" y="3679676"/>
            <a:ext cx="2250253" cy="3178324"/>
          </a:xfrm>
          <a:prstGeom prst="rect">
            <a:avLst/>
          </a:prstGeom>
          <a:noFill/>
        </p:spPr>
      </p:pic>
      <p:pic>
        <p:nvPicPr>
          <p:cNvPr id="6" name="Picture 6" descr="http://st.kinopoisk.ru/images/film_iphone/iphone360_197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2088232" cy="2772709"/>
          </a:xfrm>
          <a:prstGeom prst="rect">
            <a:avLst/>
          </a:prstGeom>
          <a:noFill/>
        </p:spPr>
      </p:pic>
      <p:pic>
        <p:nvPicPr>
          <p:cNvPr id="7" name="Picture 8" descr="https://encrypted-tbn3.gstatic.com/images?q=tbn:ANd9GcQ-bIkRB24P00xNG7YaljdzFiO2zttWeYEQAgJVLRGqBidXcCj4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149080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4" descr="http://www.hippy.ru/pic/BC0757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5" y="0"/>
            <a:ext cx="1400175" cy="2247901"/>
          </a:xfrm>
          <a:prstGeom prst="rect">
            <a:avLst/>
          </a:prstGeom>
          <a:noFill/>
        </p:spPr>
      </p:pic>
      <p:pic>
        <p:nvPicPr>
          <p:cNvPr id="4" name="Picture 10" descr="http://lady74.ru/forum/uploads/post-28-123202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2339752" cy="1754814"/>
          </a:xfrm>
          <a:prstGeom prst="rect">
            <a:avLst/>
          </a:prstGeom>
          <a:noFill/>
        </p:spPr>
      </p:pic>
      <p:pic>
        <p:nvPicPr>
          <p:cNvPr id="5" name="Picture 16" descr="http://www.heformalka.ru/images/stories/hip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1789677" cy="2386236"/>
          </a:xfrm>
          <a:prstGeom prst="rect">
            <a:avLst/>
          </a:prstGeom>
          <a:noFill/>
        </p:spPr>
      </p:pic>
      <p:pic>
        <p:nvPicPr>
          <p:cNvPr id="6" name="Picture 4" descr="http://www.hippy.ru/pic/5hip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16832"/>
            <a:ext cx="3333750" cy="2505076"/>
          </a:xfrm>
          <a:prstGeom prst="rect">
            <a:avLst/>
          </a:prstGeom>
          <a:noFill/>
        </p:spPr>
      </p:pic>
      <p:pic>
        <p:nvPicPr>
          <p:cNvPr id="7" name="Picture 6" descr="http://asset0.dressed.ru/photos/items/3/8/1/7/2/1/Hippi---Subkultura-hippi---Stil-hippi---Odezhda-hippi---Razuznay-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106"/>
            <a:ext cx="3303411" cy="3286894"/>
          </a:xfrm>
          <a:prstGeom prst="rect">
            <a:avLst/>
          </a:prstGeom>
          <a:noFill/>
        </p:spPr>
      </p:pic>
      <p:pic>
        <p:nvPicPr>
          <p:cNvPr id="8" name="Picture 8" descr="http://s2.hostingkartinok.com/uploads/images/2013/05/f272d66ef296c1822a3b0f81187bca6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581127"/>
            <a:ext cx="2972583" cy="2276873"/>
          </a:xfrm>
          <a:prstGeom prst="rect">
            <a:avLst/>
          </a:prstGeom>
          <a:noFill/>
        </p:spPr>
      </p:pic>
      <p:pic>
        <p:nvPicPr>
          <p:cNvPr id="9" name="Picture 12" descr="http://www.torghome.com/wp-content/uploads/2012/04/stil_hip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9659" y="4149080"/>
            <a:ext cx="1854341" cy="2527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406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Хто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хіпі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714356"/>
            <a:ext cx="43890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Хі́пі</a:t>
            </a:r>
            <a:r>
              <a:rPr lang="vi-VN" sz="2000" dirty="0" smtClean="0"/>
              <a:t> (</a:t>
            </a:r>
            <a:r>
              <a:rPr lang="vi-VN" sz="2000" i="1" dirty="0" smtClean="0"/>
              <a:t>ще:</a:t>
            </a:r>
            <a:r>
              <a:rPr lang="vi-VN" sz="2000" dirty="0" smtClean="0"/>
              <a:t> </a:t>
            </a:r>
            <a:r>
              <a:rPr lang="vi-VN" sz="2000" b="1" dirty="0" smtClean="0"/>
              <a:t>Хіппі</a:t>
            </a:r>
            <a:r>
              <a:rPr lang="vi-VN" sz="2000" i="1" dirty="0" smtClean="0"/>
              <a:t>,</a:t>
            </a:r>
            <a:r>
              <a:rPr lang="vi-VN" sz="2000" dirty="0" smtClean="0"/>
              <a:t> </a:t>
            </a:r>
            <a:r>
              <a:rPr lang="vi-VN" sz="2000" b="1" dirty="0" smtClean="0"/>
              <a:t>Гі́пі</a:t>
            </a:r>
            <a:r>
              <a:rPr lang="vi-VN" sz="2000" dirty="0" smtClean="0"/>
              <a:t>, англ. </a:t>
            </a:r>
            <a:r>
              <a:rPr lang="en-US" sz="2000" b="1" dirty="0" smtClean="0"/>
              <a:t>hippie</a:t>
            </a:r>
            <a:r>
              <a:rPr lang="en-US" sz="2000" i="1" dirty="0" smtClean="0"/>
              <a:t>, hippy</a:t>
            </a:r>
            <a:r>
              <a:rPr lang="en-US" sz="2000" dirty="0" smtClean="0"/>
              <a:t>) — </a:t>
            </a:r>
            <a:r>
              <a:rPr lang="vi-VN" sz="2000" dirty="0" smtClean="0"/>
              <a:t>міжнародний молодіжний рух, виник у 1965 році у Сан-Франциско у контексті лібералізації і демократизації традиційного суспільства, один з найяскравіших проявів контркультури, мав пацифістське забарвлення, склав великий вплив на мистецтво, особливо рок-музику, з ним пов'язані такі поняття, як сексуальна революція, психоделічна революція. Занепав на початку 1970-их років, перетворившись на одну з субкультур. Був одним із символів епохи. Його учасники називали себе «Поколінням квітів, Дітьми квітів, </a:t>
            </a:r>
            <a:r>
              <a:rPr lang="en-US" sz="2000" dirty="0" smtClean="0"/>
              <a:t>Love Generation».</a:t>
            </a:r>
            <a:endParaRPr lang="ru-RU" sz="2000" dirty="0"/>
          </a:p>
        </p:txBody>
      </p:sp>
      <p:pic>
        <p:nvPicPr>
          <p:cNvPr id="4" name="Picture 4" descr="http://www.navsi100.com/userfiles/potap-180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45106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779" y="332656"/>
            <a:ext cx="6670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виникнення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хіпі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71546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Імпульсом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 </a:t>
            </a:r>
            <a:r>
              <a:rPr lang="ru-RU" dirty="0" err="1" smtClean="0"/>
              <a:t>контркультури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спричинився</a:t>
            </a:r>
            <a:r>
              <a:rPr lang="ru-RU" dirty="0" smtClean="0"/>
              <a:t> до </a:t>
            </a:r>
            <a:r>
              <a:rPr lang="ru-RU" dirty="0" err="1" smtClean="0"/>
              <a:t>появи</a:t>
            </a:r>
            <a:r>
              <a:rPr lang="ru-RU" dirty="0" smtClean="0"/>
              <a:t> </a:t>
            </a:r>
            <a:r>
              <a:rPr lang="ru-RU" dirty="0" err="1" smtClean="0"/>
              <a:t>хіппі</a:t>
            </a:r>
            <a:r>
              <a:rPr lang="ru-RU" dirty="0" smtClean="0"/>
              <a:t>, стала </a:t>
            </a:r>
            <a:r>
              <a:rPr lang="ru-RU" dirty="0" err="1" smtClean="0"/>
              <a:t>поїздка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Кена </a:t>
            </a:r>
            <a:r>
              <a:rPr lang="ru-RU" dirty="0" err="1" smtClean="0"/>
              <a:t>Кізі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комуною</a:t>
            </a:r>
            <a:r>
              <a:rPr lang="ru-RU" dirty="0" smtClean="0"/>
              <a:t> </a:t>
            </a:r>
            <a:r>
              <a:rPr lang="en-US" dirty="0" smtClean="0"/>
              <a:t>Merry Pranksters (</a:t>
            </a:r>
            <a:r>
              <a:rPr lang="ru-RU" dirty="0" err="1" smtClean="0"/>
              <a:t>Приколісти</a:t>
            </a:r>
            <a:r>
              <a:rPr lang="ru-RU" dirty="0" smtClean="0"/>
              <a:t>) </a:t>
            </a:r>
            <a:r>
              <a:rPr lang="ru-RU" dirty="0" err="1" smtClean="0"/>
              <a:t>розфарбованим</a:t>
            </a:r>
            <a:r>
              <a:rPr lang="ru-RU" dirty="0" smtClean="0"/>
              <a:t> автобусом у </a:t>
            </a:r>
            <a:r>
              <a:rPr lang="ru-RU" dirty="0" err="1" smtClean="0"/>
              <a:t>липні</a:t>
            </a:r>
            <a:r>
              <a:rPr lang="ru-RU" dirty="0" smtClean="0"/>
              <a:t> 1964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містечка</a:t>
            </a:r>
            <a:r>
              <a:rPr lang="ru-RU" dirty="0" smtClean="0"/>
              <a:t> </a:t>
            </a:r>
            <a:r>
              <a:rPr lang="ru-RU" dirty="0" err="1" smtClean="0"/>
              <a:t>Ла</a:t>
            </a:r>
            <a:r>
              <a:rPr lang="ru-RU" dirty="0" smtClean="0"/>
              <a:t> Хонда в </a:t>
            </a:r>
            <a:r>
              <a:rPr lang="ru-RU" dirty="0" err="1" smtClean="0"/>
              <a:t>Каліфорнії</a:t>
            </a:r>
            <a:r>
              <a:rPr lang="ru-RU" dirty="0" smtClean="0"/>
              <a:t> до Нью-Йорка, </a:t>
            </a:r>
            <a:r>
              <a:rPr lang="ru-RU" dirty="0" err="1" smtClean="0"/>
              <a:t>і</a:t>
            </a:r>
            <a:r>
              <a:rPr lang="ru-RU" dirty="0" smtClean="0"/>
              <a:t> початок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США у </a:t>
            </a:r>
            <a:r>
              <a:rPr lang="ru-RU" dirty="0" err="1" smtClean="0"/>
              <a:t>В'єтнамі</a:t>
            </a:r>
            <a:r>
              <a:rPr lang="ru-RU" dirty="0" smtClean="0"/>
              <a:t> в лютому1965 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http://russiafaq.ru/netcat_files/89/105/d10772b3e6c5babae4c3b8ef8362a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434388" cy="3622925"/>
          </a:xfrm>
          <a:prstGeom prst="rect">
            <a:avLst/>
          </a:prstGeom>
          <a:noFill/>
        </p:spPr>
      </p:pic>
      <p:pic>
        <p:nvPicPr>
          <p:cNvPr id="13314" name="Picture 2" descr="DataLife Engine Версия для печати Предновогодние психоделиче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5556"/>
            <a:ext cx="2286016" cy="2782444"/>
          </a:xfrm>
          <a:prstGeom prst="rect">
            <a:avLst/>
          </a:prstGeom>
          <a:noFill/>
        </p:spPr>
      </p:pic>
      <p:pic>
        <p:nvPicPr>
          <p:cNvPr id="13316" name="Picture 4" descr="Take - New edition Коллекция - azrych - trendMe.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071942"/>
            <a:ext cx="218001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lower-Power_B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91212" cy="57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00100" y="5929330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Мікроавтобус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, </a:t>
            </a:r>
            <a:r>
              <a:rPr lang="ru-RU" dirty="0" err="1" smtClean="0"/>
              <a:t>розфарбований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традиційному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Flower-Power</a:t>
            </a:r>
            <a:r>
              <a:rPr lang="ru-RU" dirty="0"/>
              <a:t>» — сила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tatransmission.co.uk/files/8613/6802/3630/flower_power_ibi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4049471" cy="2285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14290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Сьогодні чітко виділяються два прошарки цього руху: так звана "стара система" ("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олдові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хіпі" від англійського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old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тобто старий, "справжні хіпі", "мамонти") та "нова система". "Стара система" складається з людей старшого віку (навіть до 50-ти років), для яких "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хіпізм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 - це все їхнє життя. Найчастіше ці люди не мають ані постійної роботи, ані постійної сім'ї. Більшість із них деградували і стали наркоманами,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бомжами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чи психічно хворими особами. "Нова система" об'єднує в собі молодь віком від 14-ти до 20-ти років, які примудряються поєднувати свій "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хіпізм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 із навчанням у престижних закладах і не завжди   дотримуються найважливішої заповіді, яку визначили ідеологи руху - незалежність від соціуму. Натомість молодь робить основний акцент на атрибутиці, перебираючи на себе сленг, манеру одягатися, прикраси та ін. </a:t>
            </a:r>
          </a:p>
          <a:p>
            <a:endParaRPr lang="uk-UA" dirty="0"/>
          </a:p>
        </p:txBody>
      </p:sp>
      <p:pic>
        <p:nvPicPr>
          <p:cNvPr id="6" name="Picture 4" descr="the6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3666924" cy="310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edoiteverymonth.com/hippie-show-thumb-25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2381250" cy="1781176"/>
          </a:xfrm>
          <a:prstGeom prst="rect">
            <a:avLst/>
          </a:prstGeom>
          <a:noFill/>
        </p:spPr>
      </p:pic>
      <p:pic>
        <p:nvPicPr>
          <p:cNvPr id="4" name="Picture 8" descr="8540608731_51aa07ff8e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256"/>
            <a:ext cx="3482752" cy="2321835"/>
          </a:xfrm>
          <a:prstGeom prst="rect">
            <a:avLst/>
          </a:prstGeom>
          <a:noFill/>
        </p:spPr>
      </p:pic>
      <p:pic>
        <p:nvPicPr>
          <p:cNvPr id="5" name="Picture 2" descr="http://postmagazine.org/wp-content/uploads/2012/11/sixties-hippie-festival-zeppelin-fi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4139952" cy="2582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Перше використання слова хіпі зафіксовано в передачі одного з нью-йоркських телеканалів 22 квітня 1964, де цим словом була названа група молодих людей в майках, джинсах і з довгим волоссям, протестуючих проти в'єтнамської війни. У той час було популярним </a:t>
            </a:r>
            <a:r>
              <a:rPr lang="uk-UA" dirty="0" err="1" smtClean="0"/>
              <a:t>сленгове</a:t>
            </a:r>
            <a:r>
              <a:rPr lang="uk-UA" dirty="0" smtClean="0"/>
              <a:t> вираз </a:t>
            </a:r>
            <a:r>
              <a:rPr lang="en-US" dirty="0" smtClean="0"/>
              <a:t>to be hip, </a:t>
            </a:r>
            <a:r>
              <a:rPr lang="uk-UA" dirty="0" smtClean="0"/>
              <a:t>яка означала «бути в курсі», «просікати», а нью-йоркські прихильники контркультури з </a:t>
            </a:r>
            <a:r>
              <a:rPr lang="uk-UA" dirty="0" err="1" smtClean="0"/>
              <a:t>Грінвіч-Віллідж</a:t>
            </a:r>
            <a:r>
              <a:rPr lang="uk-UA" dirty="0" smtClean="0"/>
              <a:t> називалися </a:t>
            </a:r>
            <a:r>
              <a:rPr lang="en-US" dirty="0" smtClean="0"/>
              <a:t>hips. </a:t>
            </a:r>
            <a:r>
              <a:rPr lang="uk-UA" dirty="0" smtClean="0"/>
              <a:t>В даному випадку телевізійники використовували слово </a:t>
            </a:r>
            <a:r>
              <a:rPr lang="en-US" dirty="0" smtClean="0"/>
              <a:t>hippie </a:t>
            </a:r>
            <a:r>
              <a:rPr lang="uk-UA" dirty="0" smtClean="0"/>
              <a:t>принизливо, натякаючи на претензії навмисно погано одягнених демонстрантів, які прийшли з передмість Нью-Йорка, бути </a:t>
            </a:r>
            <a:r>
              <a:rPr lang="en-US" dirty="0" smtClean="0"/>
              <a:t>hips.</a:t>
            </a:r>
            <a:endParaRPr lang="uk-UA" dirty="0"/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5"/>
          <a:srcRect b="8549"/>
          <a:stretch>
            <a:fillRect/>
          </a:stretch>
        </p:blipFill>
        <p:spPr bwMode="auto">
          <a:xfrm>
            <a:off x="5847540" y="4071942"/>
            <a:ext cx="3296460" cy="261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5552" y="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Picture 6" descr="http://4.bp.blogspot.com/-PJLjgdZeVXk/TodJXVCei7I/AAAAAAAADhs/2Y-c1T8hQKQ/s1600/Big%252BBrother%252B%252BThe%252BHolding%252BCompany%252B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534315" cy="1700808"/>
          </a:xfrm>
          <a:prstGeom prst="rect">
            <a:avLst/>
          </a:prstGeom>
          <a:noFill/>
        </p:spPr>
      </p:pic>
      <p:pic>
        <p:nvPicPr>
          <p:cNvPr id="4" name="Picture 2" descr="http://userserve-ak.last.fm/serve/_/375471/Grateful+D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243810" cy="2576513"/>
          </a:xfrm>
          <a:prstGeom prst="rect">
            <a:avLst/>
          </a:prstGeom>
          <a:noFill/>
        </p:spPr>
      </p:pic>
      <p:pic>
        <p:nvPicPr>
          <p:cNvPr id="5" name="Picture 4" descr="http://www.jeffersonairplane.com/wp-content/themes/jeffair/links/images/slide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14752"/>
            <a:ext cx="4355976" cy="23821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0"/>
            <a:ext cx="5286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Субкультура хіпі мала великий вплив на культуру західної цивілізації (символом їхньої музики та способу життя стала британська група 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5" tooltip="Бітлз"/>
              </a:rPr>
              <a:t>«</a:t>
            </a:r>
            <a:r>
              <a:rPr lang="uk-UA" b="1" dirty="0" err="1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5" tooltip="Бітлз"/>
              </a:rPr>
              <a:t>Бітлз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5" tooltip="Бітлз"/>
              </a:rPr>
              <a:t>»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), розвиток суспільства, та навіть політики. Відомими були гурти «</a:t>
            </a:r>
            <a:r>
              <a:rPr lang="uk-UA" b="1" dirty="0" err="1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Цветы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» (</a:t>
            </a:r>
            <a:r>
              <a:rPr lang="uk-UA" b="1" dirty="0" err="1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Стаса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r>
              <a:rPr lang="uk-UA" b="1" dirty="0" err="1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Наміна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) і 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6" tooltip="Машина времени"/>
              </a:rPr>
              <a:t>«Машина </a:t>
            </a:r>
            <a:r>
              <a:rPr lang="uk-UA" b="1" dirty="0" err="1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6" tooltip="Машина времени"/>
              </a:rPr>
              <a:t>времени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6" tooltip="Машина времени"/>
              </a:rPr>
              <a:t>»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(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7" tooltip="Макаревич Андрій Вадимович"/>
              </a:rPr>
              <a:t>Андрія </a:t>
            </a:r>
            <a:r>
              <a:rPr lang="uk-UA" b="1" dirty="0" err="1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hlinkClick r:id="rId7" tooltip="Макаревич Андрій Вадимович"/>
              </a:rPr>
              <a:t>Макаревича</a:t>
            </a:r>
            <a:r>
              <a:rPr lang="uk-UA" b="1" dirty="0" smtClean="0">
                <a:solidFill>
                  <a:srgbClr val="0868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), чиї неоднозначні пісні деколи негативно сприймала влада.</a:t>
            </a: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2514400"/>
            <a:ext cx="2714644" cy="40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0"/>
            <a:ext cx="4929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Сформувався</a:t>
            </a:r>
            <a:r>
              <a:rPr lang="ru-RU" dirty="0" smtClean="0"/>
              <a:t> </a:t>
            </a:r>
            <a:r>
              <a:rPr lang="ru-RU" dirty="0" err="1" smtClean="0"/>
              <a:t>типовий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-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бороди</a:t>
            </a:r>
            <a:r>
              <a:rPr lang="ru-RU" dirty="0" smtClean="0"/>
              <a:t>, </a:t>
            </a:r>
            <a:r>
              <a:rPr lang="ru-RU" dirty="0" err="1" smtClean="0"/>
              <a:t>амулети</a:t>
            </a:r>
            <a:r>
              <a:rPr lang="ru-RU" dirty="0" smtClean="0"/>
              <a:t>, </a:t>
            </a:r>
            <a:r>
              <a:rPr lang="ru-RU" dirty="0" err="1" smtClean="0"/>
              <a:t>браслети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сукні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індіанськими</a:t>
            </a:r>
            <a:r>
              <a:rPr lang="ru-RU" dirty="0" smtClean="0"/>
              <a:t> узорами, </a:t>
            </a:r>
            <a:r>
              <a:rPr lang="ru-RU" dirty="0" err="1" smtClean="0"/>
              <a:t>екзотичний</a:t>
            </a:r>
            <a:r>
              <a:rPr lang="ru-RU" dirty="0" smtClean="0"/>
              <a:t> </a:t>
            </a:r>
            <a:r>
              <a:rPr lang="ru-RU" dirty="0" err="1" smtClean="0"/>
              <a:t>подяг</a:t>
            </a:r>
            <a:r>
              <a:rPr lang="ru-RU" dirty="0" smtClean="0"/>
              <a:t> </a:t>
            </a:r>
            <a:r>
              <a:rPr lang="ru-RU" dirty="0" err="1" smtClean="0"/>
              <a:t>яскравих</a:t>
            </a:r>
            <a:r>
              <a:rPr lang="ru-RU" dirty="0" smtClean="0"/>
              <a:t> «</a:t>
            </a:r>
            <a:r>
              <a:rPr lang="ru-RU" dirty="0" err="1" smtClean="0"/>
              <a:t>психоделічних</a:t>
            </a:r>
            <a:r>
              <a:rPr lang="ru-RU" dirty="0" smtClean="0"/>
              <a:t>» </a:t>
            </a:r>
            <a:r>
              <a:rPr lang="ru-RU" dirty="0" err="1" smtClean="0"/>
              <a:t>барв</a:t>
            </a:r>
            <a:r>
              <a:rPr lang="ru-RU" dirty="0" smtClean="0"/>
              <a:t>. </a:t>
            </a:r>
            <a:r>
              <a:rPr lang="ru-RU" dirty="0" err="1" smtClean="0"/>
              <a:t>Гаслами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 </a:t>
            </a:r>
            <a:r>
              <a:rPr lang="en-US" i="1" dirty="0" smtClean="0"/>
              <a:t>Love, Peace, Freedom</a:t>
            </a:r>
            <a:r>
              <a:rPr lang="en-US" dirty="0" smtClean="0"/>
              <a:t> («</a:t>
            </a:r>
            <a:r>
              <a:rPr lang="ru-RU" dirty="0" err="1" smtClean="0"/>
              <a:t>Любов</a:t>
            </a:r>
            <a:r>
              <a:rPr lang="ru-RU" dirty="0" smtClean="0"/>
              <a:t>, мир, свобода»), </a:t>
            </a:r>
            <a:r>
              <a:rPr lang="en-US" i="1" dirty="0" smtClean="0"/>
              <a:t>Sex, Drugs &amp; </a:t>
            </a:r>
            <a:r>
              <a:rPr lang="en-US" i="1" dirty="0" err="1" smtClean="0"/>
              <a:t>Rock'n'roll</a:t>
            </a:r>
            <a:r>
              <a:rPr lang="en-US" dirty="0" smtClean="0"/>
              <a:t>, &lt;&lt;</a:t>
            </a:r>
            <a:r>
              <a:rPr lang="ru-RU" dirty="0" smtClean="0"/>
              <a:t>секс, наркотики, рок-н-ролл&gt;&gt;, </a:t>
            </a:r>
            <a:r>
              <a:rPr lang="en-US" i="1" dirty="0" smtClean="0"/>
              <a:t>Turn In, Turn On &amp; Drop Out</a:t>
            </a:r>
            <a:r>
              <a:rPr lang="en-US" dirty="0" smtClean="0"/>
              <a:t>, &lt;&lt;</a:t>
            </a:r>
            <a:r>
              <a:rPr lang="ru-RU" dirty="0" err="1" smtClean="0"/>
              <a:t>налаштуйся</a:t>
            </a:r>
            <a:r>
              <a:rPr lang="ru-RU" dirty="0" smtClean="0"/>
              <a:t>, врубайся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випади</a:t>
            </a:r>
            <a:r>
              <a:rPr lang="ru-RU" dirty="0" smtClean="0"/>
              <a:t>&gt;&gt;, </a:t>
            </a:r>
            <a:r>
              <a:rPr lang="en-US" i="1" dirty="0" smtClean="0"/>
              <a:t>Make love not war</a:t>
            </a:r>
            <a:r>
              <a:rPr lang="en-US" dirty="0" smtClean="0"/>
              <a:t> («</a:t>
            </a:r>
            <a:r>
              <a:rPr lang="ru-RU" dirty="0" err="1" smtClean="0"/>
              <a:t>займайтеся</a:t>
            </a:r>
            <a:r>
              <a:rPr lang="ru-RU" dirty="0" smtClean="0"/>
              <a:t> </a:t>
            </a:r>
            <a:r>
              <a:rPr lang="ru-RU" dirty="0" err="1" smtClean="0"/>
              <a:t>коханням</a:t>
            </a:r>
            <a:r>
              <a:rPr lang="ru-RU" dirty="0" smtClean="0"/>
              <a:t>, а не </a:t>
            </a:r>
            <a:r>
              <a:rPr lang="ru-RU" dirty="0" err="1" smtClean="0"/>
              <a:t>війною</a:t>
            </a:r>
            <a:r>
              <a:rPr lang="ru-RU" dirty="0" smtClean="0"/>
              <a:t>»). </a:t>
            </a:r>
            <a:r>
              <a:rPr lang="ru-RU" dirty="0" err="1" smtClean="0"/>
              <a:t>Своїм</a:t>
            </a:r>
            <a:r>
              <a:rPr lang="ru-RU" dirty="0" smtClean="0"/>
              <a:t> символом </a:t>
            </a:r>
            <a:r>
              <a:rPr lang="ru-RU" dirty="0" err="1" smtClean="0"/>
              <a:t>хіпі</a:t>
            </a:r>
            <a:r>
              <a:rPr lang="ru-RU" dirty="0" smtClean="0"/>
              <a:t>, 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тогочасних</a:t>
            </a:r>
            <a:r>
              <a:rPr lang="ru-RU" dirty="0" smtClean="0"/>
              <a:t> </a:t>
            </a:r>
            <a:r>
              <a:rPr lang="ru-RU" dirty="0" err="1" smtClean="0"/>
              <a:t>лібертіанських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, </a:t>
            </a:r>
            <a:r>
              <a:rPr lang="ru-RU" dirty="0" err="1" smtClean="0"/>
              <a:t>обрали</a:t>
            </a:r>
            <a:r>
              <a:rPr lang="ru-RU" dirty="0" smtClean="0"/>
              <a:t> </a:t>
            </a:r>
            <a:r>
              <a:rPr lang="ru-RU" dirty="0" err="1" smtClean="0"/>
              <a:t>пацифік</a:t>
            </a:r>
            <a:r>
              <a:rPr lang="ru-RU" dirty="0" smtClean="0"/>
              <a:t>, </a:t>
            </a:r>
            <a:r>
              <a:rPr lang="ru-RU" dirty="0" err="1" smtClean="0"/>
              <a:t>запозичений</a:t>
            </a:r>
            <a:r>
              <a:rPr lang="ru-RU" dirty="0" smtClean="0"/>
              <a:t> у </a:t>
            </a:r>
            <a:r>
              <a:rPr lang="ru-RU" dirty="0" err="1" smtClean="0"/>
              <a:t>пацифістів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http://blogga.ru/image/days/2013/03/main8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7"/>
            <a:ext cx="3357586" cy="2238391"/>
          </a:xfrm>
          <a:prstGeom prst="rect">
            <a:avLst/>
          </a:prstGeom>
          <a:noFill/>
        </p:spPr>
      </p:pic>
      <p:pic>
        <p:nvPicPr>
          <p:cNvPr id="4" name="Picture 6" descr="трава, цветы, ромашки, пациф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0514"/>
            <a:ext cx="3500430" cy="2597320"/>
          </a:xfrm>
          <a:prstGeom prst="rect">
            <a:avLst/>
          </a:prstGeom>
          <a:noFill/>
        </p:spPr>
      </p:pic>
      <p:pic>
        <p:nvPicPr>
          <p:cNvPr id="5" name="Picture 22" descr="http://www.proza.ru/pics/2013/01/22/1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714752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Шипіт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збори</a:t>
            </a:r>
            <a:r>
              <a:rPr lang="ru-RU" dirty="0" smtClean="0"/>
              <a:t> на </a:t>
            </a:r>
            <a:r>
              <a:rPr lang="ru-RU" dirty="0" err="1" smtClean="0"/>
              <a:t>Ґауї</a:t>
            </a:r>
            <a:r>
              <a:rPr lang="ru-RU" dirty="0" smtClean="0"/>
              <a:t> у 1992 </a:t>
            </a:r>
            <a:r>
              <a:rPr lang="ru-RU" dirty="0" err="1" smtClean="0"/>
              <a:t>припинилися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розвалу</a:t>
            </a:r>
            <a:r>
              <a:rPr lang="ru-RU" dirty="0" smtClean="0"/>
              <a:t> Союзу,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 </a:t>
            </a:r>
            <a:r>
              <a:rPr lang="ru-RU" dirty="0" err="1" smtClean="0"/>
              <a:t>сейшни</a:t>
            </a:r>
            <a:r>
              <a:rPr lang="ru-RU" dirty="0" smtClean="0"/>
              <a:t> почали </a:t>
            </a:r>
            <a:r>
              <a:rPr lang="ru-RU" dirty="0" err="1" smtClean="0"/>
              <a:t>проводити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У 1993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водоспаду</a:t>
            </a:r>
            <a:r>
              <a:rPr lang="ru-RU" dirty="0" smtClean="0"/>
              <a:t> </a:t>
            </a:r>
            <a:r>
              <a:rPr lang="ru-RU" dirty="0" err="1" smtClean="0"/>
              <a:t>Шипіт</a:t>
            </a:r>
            <a:r>
              <a:rPr lang="ru-RU" dirty="0" smtClean="0"/>
              <a:t> (</a:t>
            </a:r>
            <a:r>
              <a:rPr lang="ru-RU" dirty="0" err="1" smtClean="0"/>
              <a:t>щорічне</a:t>
            </a:r>
            <a:r>
              <a:rPr lang="ru-RU" dirty="0" smtClean="0"/>
              <a:t> </a:t>
            </a:r>
            <a:r>
              <a:rPr lang="ru-RU" dirty="0" err="1" smtClean="0"/>
              <a:t>неформальне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) у Карпатах </a:t>
            </a:r>
            <a:r>
              <a:rPr lang="ru-RU" dirty="0" err="1" smtClean="0"/>
              <a:t>зібралися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Ужгорода, Львова, </a:t>
            </a:r>
            <a:r>
              <a:rPr lang="ru-RU" dirty="0" err="1" smtClean="0"/>
              <a:t>Москви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колишнього</a:t>
            </a:r>
            <a:r>
              <a:rPr lang="ru-RU" dirty="0" smtClean="0"/>
              <a:t> СРСР. </a:t>
            </a:r>
            <a:r>
              <a:rPr lang="ru-RU" dirty="0" err="1" smtClean="0"/>
              <a:t>Організаторами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«</a:t>
            </a:r>
            <a:r>
              <a:rPr lang="ru-RU" dirty="0" err="1" smtClean="0"/>
              <a:t>Ноні</a:t>
            </a:r>
            <a:r>
              <a:rPr lang="ru-RU" dirty="0" smtClean="0"/>
              <a:t>» </a:t>
            </a:r>
            <a:r>
              <a:rPr lang="ru-RU" dirty="0" err="1" smtClean="0"/>
              <a:t>Єсаулов</a:t>
            </a:r>
            <a:r>
              <a:rPr lang="ru-RU" dirty="0" smtClean="0"/>
              <a:t> (1961-2001)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хіп-тусовки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Олександр</a:t>
            </a:r>
            <a:r>
              <a:rPr lang="ru-RU" dirty="0" smtClean="0"/>
              <a:t> «</a:t>
            </a:r>
            <a:r>
              <a:rPr lang="ru-RU" dirty="0" err="1" smtClean="0"/>
              <a:t>Чарлі</a:t>
            </a:r>
            <a:r>
              <a:rPr lang="ru-RU" dirty="0" smtClean="0"/>
              <a:t>» </a:t>
            </a:r>
            <a:r>
              <a:rPr lang="ru-RU" dirty="0" err="1" smtClean="0"/>
              <a:t>Пензель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Ужгорода.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на свято </a:t>
            </a:r>
            <a:r>
              <a:rPr lang="ru-RU" dirty="0" err="1" smtClean="0"/>
              <a:t>Івана</a:t>
            </a:r>
            <a:r>
              <a:rPr lang="ru-RU" dirty="0" smtClean="0"/>
              <a:t> Купала тут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субкультур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СНД,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://os1.i.ua/3/1/7001050_b2479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3164937" cy="2376264"/>
          </a:xfrm>
          <a:prstGeom prst="rect">
            <a:avLst/>
          </a:prstGeom>
          <a:noFill/>
        </p:spPr>
      </p:pic>
      <p:pic>
        <p:nvPicPr>
          <p:cNvPr id="5" name="Picture 2" descr="http://cream-kiev.com/uploads/posts/2010-02/1266746958_48be58c3b4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3690464" cy="2492896"/>
          </a:xfrm>
          <a:prstGeom prst="rect">
            <a:avLst/>
          </a:prstGeom>
          <a:noFill/>
        </p:spPr>
      </p:pic>
      <p:pic>
        <p:nvPicPr>
          <p:cNvPr id="6" name="Picture 10" descr="http://os1.i.ua/3/1/7000985_4046a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0515" y="0"/>
            <a:ext cx="2073485" cy="1556792"/>
          </a:xfrm>
          <a:prstGeom prst="rect">
            <a:avLst/>
          </a:prstGeom>
          <a:noFill/>
        </p:spPr>
      </p:pic>
      <p:pic>
        <p:nvPicPr>
          <p:cNvPr id="7" name="Picture 8" descr="На Закарпатье хиппи превратили Шипот в территорию любви и мира (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2354589" cy="147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441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TS101944155</Template>
  <TotalTime>49</TotalTime>
  <Words>400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TS101944155</vt:lpstr>
      <vt:lpstr>Хіпі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Хіпі</dc:title>
  <dc:creator>Дмитрий Каленюк</dc:creator>
  <cp:lastModifiedBy>Таня</cp:lastModifiedBy>
  <cp:revision>18</cp:revision>
  <dcterms:created xsi:type="dcterms:W3CDTF">2013-12-08T22:21:46Z</dcterms:created>
  <dcterms:modified xsi:type="dcterms:W3CDTF">2014-12-02T22:28:17Z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