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14" r:id="rId4"/>
    <p:sldId id="294" r:id="rId5"/>
    <p:sldId id="315" r:id="rId6"/>
    <p:sldId id="293" r:id="rId7"/>
    <p:sldId id="321" r:id="rId8"/>
    <p:sldId id="344" r:id="rId9"/>
    <p:sldId id="298" r:id="rId10"/>
    <p:sldId id="345" r:id="rId11"/>
    <p:sldId id="34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5CC7"/>
    <a:srgbClr val="008000"/>
    <a:srgbClr val="FFFF99"/>
    <a:srgbClr val="FFFFCC"/>
    <a:srgbClr val="006600"/>
    <a:srgbClr val="F65050"/>
    <a:srgbClr val="FF9933"/>
    <a:srgbClr val="FF0000"/>
    <a:srgbClr val="33CC33"/>
    <a:srgbClr val="FF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1697C-3EE7-48BB-983B-A69DE7389DD8}" type="datetime12">
              <a:rPr lang="ru-RU" smtClean="0"/>
              <a:pPr/>
              <a:t>1:52 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B80A7-CD3F-493A-B3DD-4BBF013CB3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59171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C07A2-DEDD-418C-9351-6C001A09ACC8}" type="datetime12">
              <a:rPr lang="ru-RU" smtClean="0"/>
              <a:pPr/>
              <a:t>1:52 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C9CF2-832E-4E2A-9F1A-BC5794F888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22518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6C07A2-DEDD-418C-9351-6C001A09ACC8}" type="datetime12">
              <a:rPr lang="ru-RU" smtClean="0"/>
              <a:pPr/>
              <a:t>1:52 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6C07A2-DEDD-418C-9351-6C001A09ACC8}" type="datetime12">
              <a:rPr lang="ru-RU" smtClean="0"/>
              <a:pPr/>
              <a:t>1:52 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6C07A2-DEDD-418C-9351-6C001A09ACC8}" type="datetime12">
              <a:rPr lang="ru-RU" smtClean="0"/>
              <a:pPr/>
              <a:t>1:52 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6C07A2-DEDD-418C-9351-6C001A09ACC8}" type="datetime12">
              <a:rPr lang="ru-RU" smtClean="0"/>
              <a:pPr/>
              <a:t>1:52 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6C07A2-DEDD-418C-9351-6C001A09ACC8}" type="datetime12">
              <a:rPr lang="ru-RU" smtClean="0"/>
              <a:pPr/>
              <a:t>1:52 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6C07A2-DEDD-418C-9351-6C001A09ACC8}" type="datetime12">
              <a:rPr lang="ru-RU" smtClean="0"/>
              <a:pPr/>
              <a:t>1:52 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8D6C-DB21-48D7-80DE-131BB17CF13B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6B1-7AB3-4BDC-9BB1-0970FF19860E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FEF3-969B-4AA4-B654-DF98C00BEFA5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4B8D-A8B0-463B-9B78-C2544DEA2BEF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7E1-7D13-46FD-A9E2-914372B26293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6C4B-293A-47A1-996D-F74951238833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283C-08A2-4A11-9BF0-0633E8BA167E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1B87-A94E-4CCD-B2CF-16E74DABE77B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548A-8153-4E00-A555-302343939D44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5C3A-F6F4-4D90-AA5E-2B99C4C8417E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AFE-8267-4176-BE8B-4C7AB2CF8380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59000">
              <a:srgbClr val="F0EBD5"/>
            </a:gs>
            <a:gs pos="94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9B66-F9C1-4318-989A-1E7C143C3E88}" type="datetime10">
              <a:rPr lang="ru-RU" smtClean="0"/>
              <a:pPr/>
              <a:t>13:52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DB01E-690B-4E88-A9F8-0AE59970C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24"/>
          <p:cNvSpPr>
            <a:spLocks noGrp="1"/>
          </p:cNvSpPr>
          <p:nvPr>
            <p:ph type="ctrTitle"/>
          </p:nvPr>
        </p:nvSpPr>
        <p:spPr>
          <a:xfrm>
            <a:off x="642910" y="3429000"/>
            <a:ext cx="7772400" cy="85725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Спецкурс </a:t>
            </a:r>
            <a:r>
              <a:rPr lang="uk-UA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“Основи</a:t>
            </a:r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веб-дизайну”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Подзаголовок 25"/>
          <p:cNvSpPr>
            <a:spLocks noGrp="1"/>
          </p:cNvSpPr>
          <p:nvPr>
            <p:ph type="subTitle" idx="1"/>
          </p:nvPr>
        </p:nvSpPr>
        <p:spPr>
          <a:xfrm>
            <a:off x="683568" y="4221088"/>
            <a:ext cx="7632848" cy="1512168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13500000" scaled="1"/>
                  <a:tileRect/>
                </a:gradFill>
              </a:rPr>
              <a:t>Розділ</a:t>
            </a:r>
            <a:r>
              <a:rPr lang="en-US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13500000" scaled="1"/>
                  <a:tileRect/>
                </a:gradFill>
              </a:rPr>
              <a:t> </a:t>
            </a:r>
            <a:r>
              <a:rPr lang="uk-UA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13500000" scaled="1"/>
                  <a:tileRect/>
                </a:gradFill>
              </a:rPr>
              <a:t>4. Візуальний редактор </a:t>
            </a:r>
            <a:r>
              <a:rPr lang="uk-UA" sz="40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13500000" scaled="1"/>
                  <a:tileRect/>
                </a:gradFill>
              </a:rPr>
              <a:t>веб-сайтів</a:t>
            </a:r>
            <a:endParaRPr lang="ru-RU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 flip="none" rotWithShape="1"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0" y="6357958"/>
            <a:ext cx="9144000" cy="500042"/>
            <a:chOff x="0" y="6357958"/>
            <a:chExt cx="9144000" cy="500042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7858148" y="6357958"/>
              <a:ext cx="1285852" cy="500042"/>
            </a:xfrm>
            <a:prstGeom prst="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0" y="6357958"/>
              <a:ext cx="7858148" cy="500042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с одним скругленным углом 31"/>
            <p:cNvSpPr/>
            <p:nvPr/>
          </p:nvSpPr>
          <p:spPr>
            <a:xfrm>
              <a:off x="0" y="6357958"/>
              <a:ext cx="1428728" cy="500042"/>
            </a:xfrm>
            <a:prstGeom prst="round1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</a:t>
              </a:r>
              <a:r>
                <a:rPr lang="uk-UA" sz="20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Розділ 4</a:t>
              </a:r>
              <a:endPara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7725663" y="6460569"/>
            <a:ext cx="285752" cy="285728"/>
            <a:chOff x="7725663" y="6460569"/>
            <a:chExt cx="285752" cy="285728"/>
          </a:xfrm>
        </p:grpSpPr>
        <p:sp>
          <p:nvSpPr>
            <p:cNvPr id="34" name="Овал 33"/>
            <p:cNvSpPr/>
            <p:nvPr/>
          </p:nvSpPr>
          <p:spPr>
            <a:xfrm>
              <a:off x="7725663" y="6460569"/>
              <a:ext cx="285752" cy="285728"/>
            </a:xfrm>
            <a:prstGeom prst="ellipse">
              <a:avLst/>
            </a:prstGeom>
            <a:gradFill>
              <a:gsLst>
                <a:gs pos="15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  <a:gs pos="63000">
                  <a:srgbClr val="FFFFFF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Фигура, имеющая форму буквы L 34"/>
            <p:cNvSpPr/>
            <p:nvPr/>
          </p:nvSpPr>
          <p:spPr>
            <a:xfrm rot="2556258">
              <a:off x="7811449" y="6535099"/>
              <a:ext cx="142876" cy="142876"/>
            </a:xfrm>
            <a:prstGeom prst="corner">
              <a:avLst>
                <a:gd name="adj1" fmla="val 40383"/>
                <a:gd name="adj2" fmla="val 37733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1" name="Скругленный прямоугольник 40"/>
          <p:cNvSpPr/>
          <p:nvPr/>
        </p:nvSpPr>
        <p:spPr>
          <a:xfrm>
            <a:off x="1571604" y="6387832"/>
            <a:ext cx="2568348" cy="42860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sym typeface="Wingdings"/>
              </a:rPr>
              <a:t> 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Основи</a:t>
            </a:r>
            <a:r>
              <a:rPr lang="uk-UA" dirty="0" smtClean="0">
                <a:solidFill>
                  <a:schemeClr val="bg1"/>
                </a:solidFill>
                <a:sym typeface="Wingdings"/>
              </a:rPr>
              <a:t> в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еб-дизайну</a:t>
            </a:r>
            <a:endParaRPr lang="ru-RU" b="1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44" name="Скругленный прямоугольник 43">
            <a:hlinkClick r:id="" action="ppaction://hlinkshowjump?jump=nextslide"/>
          </p:cNvPr>
          <p:cNvSpPr/>
          <p:nvPr/>
        </p:nvSpPr>
        <p:spPr>
          <a:xfrm>
            <a:off x="7572396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sym typeface="Wingdings"/>
              </a:rPr>
              <a:t>Вперед</a:t>
            </a:r>
            <a:r>
              <a:rPr lang="en-US" dirty="0" smtClean="0">
                <a:solidFill>
                  <a:schemeClr val="bg1"/>
                </a:solidFill>
                <a:sym typeface="Wingdings"/>
              </a:rPr>
              <a:t>&gt;&gt;</a:t>
            </a:r>
            <a:endParaRPr lang="ru-RU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45" name="Скругленный прямоугольник 44">
            <a:hlinkClick r:id="" action="ppaction://hlinkshowjump?jump=previousslide"/>
          </p:cNvPr>
          <p:cNvSpPr/>
          <p:nvPr/>
        </p:nvSpPr>
        <p:spPr>
          <a:xfrm>
            <a:off x="6215074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sym typeface="Wingdings"/>
              </a:rPr>
              <a:t>&lt;&lt; </a:t>
            </a:r>
            <a:r>
              <a:rPr lang="ru-RU" dirty="0">
                <a:solidFill>
                  <a:schemeClr val="bg1"/>
                </a:solidFill>
                <a:sym typeface="Wingdings"/>
              </a:rPr>
              <a:t>Назад</a:t>
            </a:r>
          </a:p>
        </p:txBody>
      </p:sp>
      <p:grpSp>
        <p:nvGrpSpPr>
          <p:cNvPr id="46" name="Группа 45"/>
          <p:cNvGrpSpPr/>
          <p:nvPr/>
        </p:nvGrpSpPr>
        <p:grpSpPr>
          <a:xfrm>
            <a:off x="0" y="0"/>
            <a:ext cx="9144000" cy="6357958"/>
            <a:chOff x="0" y="0"/>
            <a:chExt cx="9144000" cy="6357958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0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9001156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>
              <a:off x="0" y="0"/>
              <a:ext cx="9144000" cy="500066"/>
            </a:xfrm>
            <a:prstGeom prst="round2Same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bg1"/>
                  </a:solidFill>
                  <a:sym typeface="Wingdings"/>
                </a:rPr>
                <a:t> </a:t>
              </a:r>
              <a:r>
                <a:rPr lang="uk-UA" dirty="0" smtClean="0">
                  <a:solidFill>
                    <a:schemeClr val="bg1"/>
                  </a:solidFill>
                  <a:sym typeface="Wingdings"/>
                </a:rPr>
                <a:t>Інформатика. Профільне навчання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6" name="Скругленный прямоугольник 35">
              <a:hlinkClick r:id="" action="ppaction://hlinkshowjump?jump=endshow"/>
            </p:cNvPr>
            <p:cNvSpPr/>
            <p:nvPr/>
          </p:nvSpPr>
          <p:spPr>
            <a:xfrm>
              <a:off x="8614092" y="72737"/>
              <a:ext cx="428628" cy="357166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28000">
                  <a:srgbClr val="FF9393"/>
                </a:gs>
                <a:gs pos="63000">
                  <a:srgbClr val="800000"/>
                </a:gs>
              </a:gsLst>
              <a:lin ang="5400000" scaled="0"/>
            </a:gra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Умножение 36">
              <a:hlinkClick r:id="" action="ppaction://hlinkshowjump?jump=endshow"/>
            </p:cNvPr>
            <p:cNvSpPr/>
            <p:nvPr/>
          </p:nvSpPr>
          <p:spPr>
            <a:xfrm>
              <a:off x="8685530" y="111679"/>
              <a:ext cx="285752" cy="285752"/>
            </a:xfrm>
            <a:prstGeom prst="mathMultipl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5400000">
              <a:off x="4500562" y="1714520"/>
              <a:ext cx="142876" cy="9144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</p:grpSp>
      <p:sp>
        <p:nvSpPr>
          <p:cNvPr id="59" name="Дата 39"/>
          <p:cNvSpPr txBox="1">
            <a:spLocks/>
          </p:cNvSpPr>
          <p:nvPr/>
        </p:nvSpPr>
        <p:spPr>
          <a:xfrm>
            <a:off x="8072462" y="6429396"/>
            <a:ext cx="1000100" cy="3571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F11E8-3913-42F5-9E4D-A7C4755C89AF}" type="datetime10">
              <a:rPr kumimoji="0" lang="ru-RU" sz="2400" b="1" i="0" u="none" strike="noStrike" kern="1200" cap="none" spc="0" normalizeH="0" baseline="0" noProof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Wingding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13:52</a:t>
            </a:fld>
            <a:endParaRPr kumimoji="0" lang="ru-RU" sz="2400" b="1" i="0" u="none" strike="noStrike" kern="1200" cap="none" spc="0" normalizeH="0" baseline="0" noProof="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Wingding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268760"/>
            <a:ext cx="25527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Код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220708"/>
            <a:ext cx="4040188" cy="3859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Перегляд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5025" y="2219950"/>
            <a:ext cx="4041775" cy="386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1" name="Заголовок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Режими перегляду </a:t>
            </a:r>
            <a:r>
              <a:rPr lang="uk-UA" sz="4400" b="1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веб-документа</a:t>
            </a:r>
            <a:endParaRPr kumimoji="0" lang="ru-RU" sz="4400" b="1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7"/>
          <p:cNvGrpSpPr/>
          <p:nvPr/>
        </p:nvGrpSpPr>
        <p:grpSpPr>
          <a:xfrm>
            <a:off x="0" y="6357958"/>
            <a:ext cx="9144000" cy="500042"/>
            <a:chOff x="0" y="6357958"/>
            <a:chExt cx="9144000" cy="500042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7858148" y="6357958"/>
              <a:ext cx="1285852" cy="500042"/>
            </a:xfrm>
            <a:prstGeom prst="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0" y="6357958"/>
              <a:ext cx="7858148" cy="500042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с одним скругленным углом 31"/>
            <p:cNvSpPr/>
            <p:nvPr/>
          </p:nvSpPr>
          <p:spPr>
            <a:xfrm>
              <a:off x="0" y="6357958"/>
              <a:ext cx="1428728" cy="500042"/>
            </a:xfrm>
            <a:prstGeom prst="round1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</a:t>
              </a:r>
              <a:r>
                <a:rPr lang="uk-UA" sz="20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Розділ 4</a:t>
              </a:r>
              <a:endPara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3" name="Группа 46"/>
          <p:cNvGrpSpPr/>
          <p:nvPr/>
        </p:nvGrpSpPr>
        <p:grpSpPr>
          <a:xfrm>
            <a:off x="7725663" y="6460569"/>
            <a:ext cx="285752" cy="285728"/>
            <a:chOff x="7725663" y="6460569"/>
            <a:chExt cx="285752" cy="285728"/>
          </a:xfrm>
        </p:grpSpPr>
        <p:sp>
          <p:nvSpPr>
            <p:cNvPr id="34" name="Овал 33"/>
            <p:cNvSpPr/>
            <p:nvPr/>
          </p:nvSpPr>
          <p:spPr>
            <a:xfrm>
              <a:off x="7725663" y="6460569"/>
              <a:ext cx="285752" cy="285728"/>
            </a:xfrm>
            <a:prstGeom prst="ellipse">
              <a:avLst/>
            </a:prstGeom>
            <a:gradFill>
              <a:gsLst>
                <a:gs pos="15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  <a:gs pos="63000">
                  <a:srgbClr val="FFFFFF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Фигура, имеющая форму буквы L 34"/>
            <p:cNvSpPr/>
            <p:nvPr/>
          </p:nvSpPr>
          <p:spPr>
            <a:xfrm rot="2556258">
              <a:off x="7811449" y="6535099"/>
              <a:ext cx="142876" cy="142876"/>
            </a:xfrm>
            <a:prstGeom prst="corner">
              <a:avLst>
                <a:gd name="adj1" fmla="val 40383"/>
                <a:gd name="adj2" fmla="val 37733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1" name="Скругленный прямоугольник 40"/>
          <p:cNvSpPr/>
          <p:nvPr/>
        </p:nvSpPr>
        <p:spPr>
          <a:xfrm>
            <a:off x="1571604" y="6387832"/>
            <a:ext cx="2568348" cy="42860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sym typeface="Wingdings"/>
              </a:rPr>
              <a:t> 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Основи</a:t>
            </a:r>
            <a:r>
              <a:rPr lang="uk-UA" dirty="0" smtClean="0">
                <a:solidFill>
                  <a:schemeClr val="bg1"/>
                </a:solidFill>
                <a:sym typeface="Wingdings"/>
              </a:rPr>
              <a:t> в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еб-дизайну</a:t>
            </a:r>
            <a:endParaRPr lang="ru-RU" b="1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44" name="Скругленный прямоугольник 43">
            <a:hlinkClick r:id="" action="ppaction://hlinkshowjump?jump=nextslide"/>
          </p:cNvPr>
          <p:cNvSpPr/>
          <p:nvPr/>
        </p:nvSpPr>
        <p:spPr>
          <a:xfrm>
            <a:off x="7572396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sym typeface="Wingdings"/>
              </a:rPr>
              <a:t>Вперед</a:t>
            </a:r>
            <a:r>
              <a:rPr lang="en-US" dirty="0" smtClean="0">
                <a:solidFill>
                  <a:schemeClr val="bg1"/>
                </a:solidFill>
                <a:sym typeface="Wingdings"/>
              </a:rPr>
              <a:t>&gt;&gt;</a:t>
            </a:r>
            <a:endParaRPr lang="ru-RU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45" name="Скругленный прямоугольник 44">
            <a:hlinkClick r:id="" action="ppaction://hlinkshowjump?jump=previousslide"/>
          </p:cNvPr>
          <p:cNvSpPr/>
          <p:nvPr/>
        </p:nvSpPr>
        <p:spPr>
          <a:xfrm>
            <a:off x="6215074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sym typeface="Wingdings"/>
              </a:rPr>
              <a:t>&lt;&lt; </a:t>
            </a:r>
            <a:r>
              <a:rPr lang="ru-RU" dirty="0">
                <a:solidFill>
                  <a:schemeClr val="bg1"/>
                </a:solidFill>
                <a:sym typeface="Wingdings"/>
              </a:rPr>
              <a:t>Назад</a:t>
            </a:r>
          </a:p>
        </p:txBody>
      </p:sp>
      <p:grpSp>
        <p:nvGrpSpPr>
          <p:cNvPr id="4" name="Группа 45"/>
          <p:cNvGrpSpPr/>
          <p:nvPr/>
        </p:nvGrpSpPr>
        <p:grpSpPr>
          <a:xfrm>
            <a:off x="0" y="0"/>
            <a:ext cx="9144000" cy="6357958"/>
            <a:chOff x="0" y="0"/>
            <a:chExt cx="9144000" cy="6357958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0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9001156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>
              <a:off x="0" y="0"/>
              <a:ext cx="9144000" cy="500066"/>
            </a:xfrm>
            <a:prstGeom prst="round2Same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bg1"/>
                  </a:solidFill>
                  <a:sym typeface="Wingdings"/>
                </a:rPr>
                <a:t> </a:t>
              </a:r>
              <a:r>
                <a:rPr lang="uk-UA" dirty="0" smtClean="0">
                  <a:solidFill>
                    <a:schemeClr val="bg1"/>
                  </a:solidFill>
                  <a:sym typeface="Wingdings"/>
                </a:rPr>
                <a:t>Інформатика. Профільне навчання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6" name="Скругленный прямоугольник 35">
              <a:hlinkClick r:id="" action="ppaction://hlinkshowjump?jump=endshow"/>
            </p:cNvPr>
            <p:cNvSpPr/>
            <p:nvPr/>
          </p:nvSpPr>
          <p:spPr>
            <a:xfrm>
              <a:off x="8614092" y="72737"/>
              <a:ext cx="428628" cy="357166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28000">
                  <a:srgbClr val="FF9393"/>
                </a:gs>
                <a:gs pos="63000">
                  <a:srgbClr val="800000"/>
                </a:gs>
              </a:gsLst>
              <a:lin ang="5400000" scaled="0"/>
            </a:gra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Умножение 36">
              <a:hlinkClick r:id="" action="ppaction://hlinkshowjump?jump=endshow"/>
            </p:cNvPr>
            <p:cNvSpPr/>
            <p:nvPr/>
          </p:nvSpPr>
          <p:spPr>
            <a:xfrm>
              <a:off x="8685530" y="111679"/>
              <a:ext cx="285752" cy="285752"/>
            </a:xfrm>
            <a:prstGeom prst="mathMultipl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5400000">
              <a:off x="4500562" y="1714520"/>
              <a:ext cx="142876" cy="9144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</p:grpSp>
      <p:sp>
        <p:nvSpPr>
          <p:cNvPr id="59" name="Дата 39"/>
          <p:cNvSpPr txBox="1">
            <a:spLocks/>
          </p:cNvSpPr>
          <p:nvPr/>
        </p:nvSpPr>
        <p:spPr>
          <a:xfrm>
            <a:off x="8072462" y="6429396"/>
            <a:ext cx="1000100" cy="3571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F11E8-3913-42F5-9E4D-A7C4755C89AF}" type="datetime10">
              <a:rPr kumimoji="0" lang="ru-RU" sz="2400" b="1" i="0" u="none" strike="noStrike" kern="1200" cap="none" spc="0" normalizeH="0" baseline="0" noProof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Wingding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13:52</a:t>
            </a:fld>
            <a:endParaRPr kumimoji="0" lang="ru-RU" sz="2400" b="1" i="0" u="none" strike="noStrike" kern="1200" cap="none" spc="0" normalizeH="0" baseline="0" noProof="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Wingdings"/>
            </a:endParaRP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280920" cy="3024336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sz="3600" dirty="0" smtClean="0"/>
              <a:t>    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Інтерфейс та режими роботи програми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Microsoft FrontPage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l">
              <a:buFont typeface="Arial" pitchFamily="34" charset="0"/>
              <a:buChar char="•"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Вікно програми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Режими перегляду веб-документів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20688"/>
            <a:ext cx="3059832" cy="191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Скругленный прямоугольник 21">
            <a:hlinkClick r:id="" action="ppaction://hlinkshowjump?jump=previousslide"/>
          </p:cNvPr>
          <p:cNvSpPr/>
          <p:nvPr/>
        </p:nvSpPr>
        <p:spPr>
          <a:xfrm>
            <a:off x="683568" y="1772816"/>
            <a:ext cx="1728192" cy="5040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sym typeface="Wingdings"/>
              </a:rPr>
              <a:t>Частина 1</a:t>
            </a:r>
            <a:endParaRPr lang="ru-RU" sz="2400" b="1" dirty="0">
              <a:solidFill>
                <a:schemeClr val="bg1"/>
              </a:solidFill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7"/>
          <p:cNvGrpSpPr/>
          <p:nvPr/>
        </p:nvGrpSpPr>
        <p:grpSpPr>
          <a:xfrm>
            <a:off x="0" y="6357958"/>
            <a:ext cx="9144000" cy="500042"/>
            <a:chOff x="0" y="6357958"/>
            <a:chExt cx="9144000" cy="500042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7858148" y="6357958"/>
              <a:ext cx="1285852" cy="500042"/>
            </a:xfrm>
            <a:prstGeom prst="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0" y="6357958"/>
              <a:ext cx="7858148" cy="500042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с одним скругленным углом 31"/>
            <p:cNvSpPr/>
            <p:nvPr/>
          </p:nvSpPr>
          <p:spPr>
            <a:xfrm>
              <a:off x="0" y="6357958"/>
              <a:ext cx="1547664" cy="500042"/>
            </a:xfrm>
            <a:prstGeom prst="round1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</a:t>
              </a:r>
              <a:r>
                <a:rPr lang="uk-UA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 </a:t>
              </a:r>
              <a:r>
                <a:rPr lang="uk-UA" sz="20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Розділ 4</a:t>
              </a:r>
              <a:endPara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3" name="Группа 46"/>
          <p:cNvGrpSpPr/>
          <p:nvPr/>
        </p:nvGrpSpPr>
        <p:grpSpPr>
          <a:xfrm>
            <a:off x="7725663" y="6460569"/>
            <a:ext cx="285752" cy="285728"/>
            <a:chOff x="7725663" y="6460569"/>
            <a:chExt cx="285752" cy="285728"/>
          </a:xfrm>
        </p:grpSpPr>
        <p:sp>
          <p:nvSpPr>
            <p:cNvPr id="34" name="Овал 33"/>
            <p:cNvSpPr/>
            <p:nvPr/>
          </p:nvSpPr>
          <p:spPr>
            <a:xfrm>
              <a:off x="7725663" y="6460569"/>
              <a:ext cx="285752" cy="285728"/>
            </a:xfrm>
            <a:prstGeom prst="ellipse">
              <a:avLst/>
            </a:prstGeom>
            <a:gradFill>
              <a:gsLst>
                <a:gs pos="15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  <a:gs pos="63000">
                  <a:srgbClr val="FFFFFF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Фигура, имеющая форму буквы L 34"/>
            <p:cNvSpPr/>
            <p:nvPr/>
          </p:nvSpPr>
          <p:spPr>
            <a:xfrm rot="2556258">
              <a:off x="7811449" y="6535099"/>
              <a:ext cx="142876" cy="142876"/>
            </a:xfrm>
            <a:prstGeom prst="corner">
              <a:avLst>
                <a:gd name="adj1" fmla="val 40383"/>
                <a:gd name="adj2" fmla="val 37733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Скругленный прямоугольник 43">
            <a:hlinkClick r:id="" action="ppaction://hlinkshowjump?jump=nextslide"/>
          </p:cNvPr>
          <p:cNvSpPr/>
          <p:nvPr/>
        </p:nvSpPr>
        <p:spPr>
          <a:xfrm>
            <a:off x="7572396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sym typeface="Wingdings"/>
              </a:rPr>
              <a:t>Вперед </a:t>
            </a:r>
            <a:r>
              <a:rPr lang="en-US" dirty="0">
                <a:solidFill>
                  <a:schemeClr val="bg1"/>
                </a:solidFill>
                <a:sym typeface="Wingdings"/>
              </a:rPr>
              <a:t>&gt;&gt;</a:t>
            </a:r>
            <a:endParaRPr lang="ru-RU" dirty="0">
              <a:solidFill>
                <a:schemeClr val="bg1"/>
              </a:solidFill>
              <a:sym typeface="Wingdings"/>
            </a:endParaRPr>
          </a:p>
        </p:txBody>
      </p:sp>
      <p:grpSp>
        <p:nvGrpSpPr>
          <p:cNvPr id="4" name="Группа 45"/>
          <p:cNvGrpSpPr/>
          <p:nvPr/>
        </p:nvGrpSpPr>
        <p:grpSpPr>
          <a:xfrm>
            <a:off x="0" y="0"/>
            <a:ext cx="9144000" cy="6357958"/>
            <a:chOff x="0" y="0"/>
            <a:chExt cx="9144000" cy="6357958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0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9001156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>
              <a:off x="0" y="0"/>
              <a:ext cx="9144000" cy="500066"/>
            </a:xfrm>
            <a:prstGeom prst="round2Same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bg1"/>
                  </a:solidFill>
                  <a:sym typeface="Wingdings"/>
                </a:rPr>
                <a:t> </a:t>
              </a:r>
              <a:r>
                <a:rPr lang="uk-UA" dirty="0" smtClean="0">
                  <a:solidFill>
                    <a:schemeClr val="bg1"/>
                  </a:solidFill>
                  <a:sym typeface="Wingdings"/>
                </a:rPr>
                <a:t>Інформатика. Профільне навчання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Скругленный прямоугольник 35">
              <a:hlinkClick r:id="" action="ppaction://hlinkshowjump?jump=endshow"/>
            </p:cNvPr>
            <p:cNvSpPr/>
            <p:nvPr/>
          </p:nvSpPr>
          <p:spPr>
            <a:xfrm>
              <a:off x="8614092" y="72737"/>
              <a:ext cx="428628" cy="357166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28000">
                  <a:srgbClr val="FF9393"/>
                </a:gs>
                <a:gs pos="63000">
                  <a:srgbClr val="800000"/>
                </a:gs>
              </a:gsLst>
              <a:lin ang="5400000" scaled="0"/>
            </a:gra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Умножение 36">
              <a:hlinkClick r:id="" action="ppaction://hlinkshowjump?jump=endshow"/>
            </p:cNvPr>
            <p:cNvSpPr/>
            <p:nvPr/>
          </p:nvSpPr>
          <p:spPr>
            <a:xfrm>
              <a:off x="8685530" y="111679"/>
              <a:ext cx="285752" cy="285752"/>
            </a:xfrm>
            <a:prstGeom prst="mathMultipl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5400000">
              <a:off x="4500562" y="1714520"/>
              <a:ext cx="142876" cy="9144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</p:grpSp>
      <p:sp>
        <p:nvSpPr>
          <p:cNvPr id="59" name="Дата 39"/>
          <p:cNvSpPr txBox="1">
            <a:spLocks/>
          </p:cNvSpPr>
          <p:nvPr/>
        </p:nvSpPr>
        <p:spPr>
          <a:xfrm>
            <a:off x="8072462" y="6429396"/>
            <a:ext cx="1000100" cy="3571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F11E8-3913-42F5-9E4D-A7C4755C89AF}" type="datetime10">
              <a:rPr kumimoji="0" lang="ru-RU" sz="2400" b="1" i="0" u="none" strike="noStrike" kern="1200" cap="none" spc="0" normalizeH="0" baseline="0" noProof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Wingding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13:52</a:t>
            </a:fld>
            <a:endParaRPr kumimoji="0" lang="ru-RU" sz="2400" b="1" i="0" u="none" strike="noStrike" kern="1200" cap="none" spc="0" normalizeH="0" baseline="0" noProof="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Wingdings"/>
            </a:endParaRPr>
          </a:p>
        </p:txBody>
      </p:sp>
      <p:sp>
        <p:nvSpPr>
          <p:cNvPr id="40" name="Заголовок 24"/>
          <p:cNvSpPr txBox="1">
            <a:spLocks/>
          </p:cNvSpPr>
          <p:nvPr/>
        </p:nvSpPr>
        <p:spPr>
          <a:xfrm>
            <a:off x="467544" y="548680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Візуальний редактор </a:t>
            </a:r>
            <a:r>
              <a:rPr lang="uk-UA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веб-сайтів</a:t>
            </a:r>
            <a:endParaRPr kumimoji="0" lang="ru-RU" sz="4400" b="1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2" name="Содержимое 37"/>
          <p:cNvSpPr txBox="1">
            <a:spLocks/>
          </p:cNvSpPr>
          <p:nvPr/>
        </p:nvSpPr>
        <p:spPr>
          <a:xfrm>
            <a:off x="251520" y="1052736"/>
            <a:ext cx="8572560" cy="460851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uk-UA" sz="2000" dirty="0" smtClean="0"/>
              <a:t>Тепер, коли ви вмієте наповнювати </a:t>
            </a:r>
            <a:r>
              <a:rPr lang="uk-UA" sz="2000" dirty="0" err="1" smtClean="0"/>
              <a:t>веб-документи</a:t>
            </a:r>
            <a:r>
              <a:rPr lang="uk-UA" sz="2000" dirty="0" smtClean="0"/>
              <a:t> текстовою інформацією та володієте засобами їхнього художнього оформлення, можна подумати про створення першого повноцінного </a:t>
            </a:r>
            <a:r>
              <a:rPr lang="ru-RU" sz="2000" dirty="0" smtClean="0"/>
              <a:t>сайту. Та </a:t>
            </a:r>
            <a:r>
              <a:rPr lang="uk-UA" sz="2000" dirty="0" smtClean="0"/>
              <a:t>чи приваблює вас перспектива вручну вводити у текстовому редакторі всі теги </a:t>
            </a:r>
            <a:r>
              <a:rPr lang="ru-RU" sz="2000" dirty="0" smtClean="0"/>
              <a:t>— </a:t>
            </a:r>
            <a:r>
              <a:rPr lang="uk-UA" sz="2000" dirty="0" smtClean="0"/>
              <a:t>від першого до останнього! </a:t>
            </a:r>
            <a:r>
              <a:rPr lang="ru-RU" sz="2000" dirty="0" smtClean="0"/>
              <a:t>— </a:t>
            </a:r>
            <a:r>
              <a:rPr lang="uk-UA" sz="2000" dirty="0" smtClean="0"/>
              <a:t>і при цьому не бачити відразу результат своєї праці, оскільки його видно лише у браузері? Мабуть, що ні.</a:t>
            </a:r>
            <a:endParaRPr lang="ru-RU" sz="2000" dirty="0" smtClean="0"/>
          </a:p>
          <a:p>
            <a:r>
              <a:rPr lang="uk-UA" sz="2000" dirty="0" smtClean="0"/>
              <a:t>Тому вам обов'язково сподобається програма </a:t>
            </a:r>
            <a:r>
              <a:rPr lang="en-US" sz="2000" b="1" dirty="0" smtClean="0">
                <a:solidFill>
                  <a:srgbClr val="FF0000"/>
                </a:solidFill>
              </a:rPr>
              <a:t>Microsoft FrontPage</a:t>
            </a:r>
            <a:r>
              <a:rPr lang="uk-UA" sz="2000" dirty="0" smtClean="0"/>
              <a:t>, яка розглядається у цьому розділі, адже це потужний засіб для візуального створення </a:t>
            </a:r>
            <a:r>
              <a:rPr lang="uk-UA" sz="2000" dirty="0" err="1" smtClean="0"/>
              <a:t>веб-сторінок</a:t>
            </a:r>
            <a:r>
              <a:rPr lang="uk-UA" sz="2000" dirty="0" smtClean="0"/>
              <a:t> та їхньої публікації. Ви ознайомитеся з інтерфейсом програми, засобами форматування тексту, формування гіперпосилань, створення таблиць й розміщення зоб­ражень, а також можливостями щодо автоматизованого створення </a:t>
            </a:r>
            <a:r>
              <a:rPr lang="uk-UA" sz="2000" dirty="0" err="1" smtClean="0"/>
              <a:t>веб-сайтів</a:t>
            </a:r>
            <a:r>
              <a:rPr lang="uk-UA" sz="2000" dirty="0" smtClean="0"/>
              <a:t> та окремих сторінок за допомогою майстрів і шаблонів. Набуті знання будуть використані у практичній роботі для створення </a:t>
            </a:r>
            <a:r>
              <a:rPr lang="ru-RU" sz="2000" dirty="0" smtClean="0"/>
              <a:t>сайту про </a:t>
            </a:r>
            <a:r>
              <a:rPr lang="uk-UA" sz="2000" dirty="0" smtClean="0"/>
              <a:t>рослини.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71604" y="6387832"/>
            <a:ext cx="2568348" cy="42860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sym typeface="Wingdings"/>
              </a:rPr>
              <a:t> 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Основи</a:t>
            </a:r>
            <a:r>
              <a:rPr lang="uk-UA" dirty="0" smtClean="0">
                <a:solidFill>
                  <a:schemeClr val="bg1"/>
                </a:solidFill>
                <a:sym typeface="Wingdings"/>
              </a:rPr>
              <a:t> в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еб-дизайну</a:t>
            </a:r>
            <a:endParaRPr lang="ru-RU" b="1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45" name="Скругленный прямоугольник 44">
            <a:hlinkClick r:id="" action="ppaction://hlinkshowjump?jump=previousslide"/>
          </p:cNvPr>
          <p:cNvSpPr/>
          <p:nvPr/>
        </p:nvSpPr>
        <p:spPr>
          <a:xfrm>
            <a:off x="6215074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sym typeface="Wingdings"/>
              </a:rPr>
              <a:t>&lt;&lt; </a:t>
            </a:r>
            <a:r>
              <a:rPr lang="ru-RU" dirty="0">
                <a:solidFill>
                  <a:schemeClr val="bg1"/>
                </a:solidFill>
                <a:sym typeface="Wingdings"/>
              </a:rPr>
              <a:t>Назад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7"/>
          <p:cNvGrpSpPr/>
          <p:nvPr/>
        </p:nvGrpSpPr>
        <p:grpSpPr>
          <a:xfrm>
            <a:off x="0" y="6357958"/>
            <a:ext cx="9144000" cy="500042"/>
            <a:chOff x="0" y="6357958"/>
            <a:chExt cx="9144000" cy="500042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7858148" y="6357958"/>
              <a:ext cx="1285852" cy="500042"/>
            </a:xfrm>
            <a:prstGeom prst="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0" y="6357958"/>
              <a:ext cx="7858148" cy="500042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с одним скругленным углом 31"/>
            <p:cNvSpPr/>
            <p:nvPr/>
          </p:nvSpPr>
          <p:spPr>
            <a:xfrm>
              <a:off x="0" y="6357958"/>
              <a:ext cx="1547664" cy="500042"/>
            </a:xfrm>
            <a:prstGeom prst="round1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</a:t>
              </a:r>
              <a:r>
                <a:rPr lang="uk-UA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 </a:t>
              </a:r>
              <a:r>
                <a:rPr lang="uk-UA" sz="20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Розділ 4</a:t>
              </a:r>
              <a:endPara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3" name="Группа 46"/>
          <p:cNvGrpSpPr/>
          <p:nvPr/>
        </p:nvGrpSpPr>
        <p:grpSpPr>
          <a:xfrm>
            <a:off x="7725663" y="6460569"/>
            <a:ext cx="285752" cy="285728"/>
            <a:chOff x="7725663" y="6460569"/>
            <a:chExt cx="285752" cy="285728"/>
          </a:xfrm>
        </p:grpSpPr>
        <p:sp>
          <p:nvSpPr>
            <p:cNvPr id="34" name="Овал 33"/>
            <p:cNvSpPr/>
            <p:nvPr/>
          </p:nvSpPr>
          <p:spPr>
            <a:xfrm>
              <a:off x="7725663" y="6460569"/>
              <a:ext cx="285752" cy="285728"/>
            </a:xfrm>
            <a:prstGeom prst="ellipse">
              <a:avLst/>
            </a:prstGeom>
            <a:gradFill>
              <a:gsLst>
                <a:gs pos="15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  <a:gs pos="63000">
                  <a:srgbClr val="FFFFFF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Фигура, имеющая форму буквы L 34"/>
            <p:cNvSpPr/>
            <p:nvPr/>
          </p:nvSpPr>
          <p:spPr>
            <a:xfrm rot="2556258">
              <a:off x="7811449" y="6535099"/>
              <a:ext cx="142876" cy="142876"/>
            </a:xfrm>
            <a:prstGeom prst="corner">
              <a:avLst>
                <a:gd name="adj1" fmla="val 40383"/>
                <a:gd name="adj2" fmla="val 37733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Скругленный прямоугольник 43">
            <a:hlinkClick r:id="" action="ppaction://hlinkshowjump?jump=nextslide"/>
          </p:cNvPr>
          <p:cNvSpPr/>
          <p:nvPr/>
        </p:nvSpPr>
        <p:spPr>
          <a:xfrm>
            <a:off x="7572396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sym typeface="Wingdings"/>
              </a:rPr>
              <a:t>Вперед </a:t>
            </a:r>
            <a:r>
              <a:rPr lang="en-US" dirty="0">
                <a:solidFill>
                  <a:schemeClr val="bg1"/>
                </a:solidFill>
                <a:sym typeface="Wingdings"/>
              </a:rPr>
              <a:t>&gt;&gt;</a:t>
            </a:r>
            <a:endParaRPr lang="ru-RU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45" name="Скругленный прямоугольник 44">
            <a:hlinkClick r:id="" action="ppaction://hlinkshowjump?jump=previousslide"/>
          </p:cNvPr>
          <p:cNvSpPr/>
          <p:nvPr/>
        </p:nvSpPr>
        <p:spPr>
          <a:xfrm>
            <a:off x="6215074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sym typeface="Wingdings"/>
              </a:rPr>
              <a:t>&lt;&lt; </a:t>
            </a:r>
            <a:r>
              <a:rPr lang="ru-RU" dirty="0">
                <a:solidFill>
                  <a:schemeClr val="bg1"/>
                </a:solidFill>
                <a:sym typeface="Wingdings"/>
              </a:rPr>
              <a:t>Назад</a:t>
            </a:r>
          </a:p>
        </p:txBody>
      </p:sp>
      <p:grpSp>
        <p:nvGrpSpPr>
          <p:cNvPr id="4" name="Группа 45"/>
          <p:cNvGrpSpPr/>
          <p:nvPr/>
        </p:nvGrpSpPr>
        <p:grpSpPr>
          <a:xfrm>
            <a:off x="0" y="0"/>
            <a:ext cx="9144000" cy="6357958"/>
            <a:chOff x="0" y="0"/>
            <a:chExt cx="9144000" cy="6357958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0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9001156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>
              <a:off x="0" y="0"/>
              <a:ext cx="9144000" cy="500066"/>
            </a:xfrm>
            <a:prstGeom prst="round2Same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bg1"/>
                  </a:solidFill>
                  <a:sym typeface="Wingdings"/>
                </a:rPr>
                <a:t> </a:t>
              </a:r>
              <a:r>
                <a:rPr lang="uk-UA" dirty="0" smtClean="0">
                  <a:solidFill>
                    <a:schemeClr val="bg1"/>
                  </a:solidFill>
                  <a:sym typeface="Wingdings"/>
                </a:rPr>
                <a:t>Інформатика. Профільне навчання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Скругленный прямоугольник 35">
              <a:hlinkClick r:id="" action="ppaction://hlinkshowjump?jump=endshow"/>
            </p:cNvPr>
            <p:cNvSpPr/>
            <p:nvPr/>
          </p:nvSpPr>
          <p:spPr>
            <a:xfrm>
              <a:off x="8614092" y="72737"/>
              <a:ext cx="428628" cy="357166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28000">
                  <a:srgbClr val="FF9393"/>
                </a:gs>
                <a:gs pos="63000">
                  <a:srgbClr val="800000"/>
                </a:gs>
              </a:gsLst>
              <a:lin ang="5400000" scaled="0"/>
            </a:gra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Умножение 36">
              <a:hlinkClick r:id="" action="ppaction://hlinkshowjump?jump=endshow"/>
            </p:cNvPr>
            <p:cNvSpPr/>
            <p:nvPr/>
          </p:nvSpPr>
          <p:spPr>
            <a:xfrm>
              <a:off x="8685530" y="111679"/>
              <a:ext cx="285752" cy="285752"/>
            </a:xfrm>
            <a:prstGeom prst="mathMultipl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5400000">
              <a:off x="4500562" y="1714520"/>
              <a:ext cx="142876" cy="9144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</p:grpSp>
      <p:sp>
        <p:nvSpPr>
          <p:cNvPr id="59" name="Дата 39"/>
          <p:cNvSpPr txBox="1">
            <a:spLocks/>
          </p:cNvSpPr>
          <p:nvPr/>
        </p:nvSpPr>
        <p:spPr>
          <a:xfrm>
            <a:off x="8072462" y="6429396"/>
            <a:ext cx="1000100" cy="3571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F11E8-3913-42F5-9E4D-A7C4755C89AF}" type="datetime10">
              <a:rPr kumimoji="0" lang="ru-RU" sz="2400" b="1" i="0" u="none" strike="noStrike" kern="1200" cap="none" spc="0" normalizeH="0" baseline="0" noProof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Wingding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13:52</a:t>
            </a:fld>
            <a:endParaRPr kumimoji="0" lang="ru-RU" sz="2400" b="1" i="0" u="none" strike="noStrike" kern="1200" cap="none" spc="0" normalizeH="0" baseline="0" noProof="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Wingdings"/>
            </a:endParaRPr>
          </a:p>
        </p:txBody>
      </p:sp>
      <p:sp>
        <p:nvSpPr>
          <p:cNvPr id="40" name="Заголовок 24"/>
          <p:cNvSpPr txBox="1">
            <a:spLocks/>
          </p:cNvSpPr>
          <p:nvPr/>
        </p:nvSpPr>
        <p:spPr>
          <a:xfrm>
            <a:off x="467544" y="476672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Інтерфейс та режими роботи програми</a:t>
            </a:r>
            <a:endParaRPr kumimoji="0" lang="ru-RU" sz="4400" b="1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2" name="Содержимое 37"/>
          <p:cNvSpPr txBox="1">
            <a:spLocks/>
          </p:cNvSpPr>
          <p:nvPr/>
        </p:nvSpPr>
        <p:spPr>
          <a:xfrm>
            <a:off x="179512" y="1052737"/>
            <a:ext cx="8784976" cy="460851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uk-UA" sz="2000" dirty="0" smtClean="0"/>
              <a:t>Звичайно, було б зручно форматувати </a:t>
            </a:r>
            <a:r>
              <a:rPr lang="uk-UA" sz="2000" dirty="0" err="1" smtClean="0"/>
              <a:t>веб-сторінки</a:t>
            </a:r>
            <a:r>
              <a:rPr lang="uk-UA" sz="2000" dirty="0" smtClean="0"/>
              <a:t> так, як у текстових процесорах, коли на екрані документ має приблизно такий самий вигляд, як і після друку. Цей підхід, який називають </a:t>
            </a:r>
            <a:r>
              <a:rPr lang="en-US" sz="2000" dirty="0" smtClean="0"/>
              <a:t>WYSIWYG</a:t>
            </a:r>
            <a:r>
              <a:rPr lang="uk-UA" sz="2000" dirty="0" smtClean="0"/>
              <a:t> (</a:t>
            </a:r>
            <a:r>
              <a:rPr lang="en-US" sz="2000" dirty="0" smtClean="0"/>
              <a:t>What Your See Is What Your Get</a:t>
            </a:r>
            <a:r>
              <a:rPr lang="uk-UA" sz="2000" dirty="0" smtClean="0"/>
              <a:t> — що бачиш, те й отримаєш), реалізовано у програмі </a:t>
            </a:r>
            <a:r>
              <a:rPr lang="en-US" sz="2000" dirty="0" smtClean="0"/>
              <a:t>Microsoft FrontPage</a:t>
            </a:r>
            <a:r>
              <a:rPr lang="uk-UA" sz="2000" dirty="0" smtClean="0"/>
              <a:t> — візуальному редакторі </a:t>
            </a:r>
            <a:r>
              <a:rPr lang="uk-UA" sz="2000" dirty="0" err="1" smtClean="0"/>
              <a:t>веб-сторінок</a:t>
            </a:r>
            <a:r>
              <a:rPr lang="uk-UA" sz="2000" dirty="0" smtClean="0"/>
              <a:t>. На відміну від більшості текстових редакторів, які виводять на екран лише теги </a:t>
            </a:r>
            <a:r>
              <a:rPr lang="en-US" sz="2000" dirty="0" smtClean="0"/>
              <a:t>HTML</a:t>
            </a:r>
            <a:r>
              <a:rPr lang="uk-UA" sz="2000" dirty="0" smtClean="0"/>
              <a:t>, </a:t>
            </a:r>
            <a:r>
              <a:rPr lang="en-US" sz="2000" dirty="0" smtClean="0"/>
              <a:t>FrontPage</a:t>
            </a:r>
            <a:r>
              <a:rPr lang="uk-UA" sz="2000" dirty="0" smtClean="0"/>
              <a:t> відразу інтерпретує їх, і ви бачите сторінку майже такою, як у вікні</a:t>
            </a:r>
            <a:r>
              <a:rPr lang="en-US" sz="2000" dirty="0" smtClean="0"/>
              <a:t> </a:t>
            </a:r>
            <a:r>
              <a:rPr lang="ru-RU" sz="2000" dirty="0" smtClean="0"/>
              <a:t>браузера. </a:t>
            </a:r>
            <a:r>
              <a:rPr lang="uk-UA" sz="2000" dirty="0" smtClean="0"/>
              <a:t>Завдяки цьому відпадає потреба у постійному перемиканні між </a:t>
            </a:r>
            <a:r>
              <a:rPr lang="ru-RU" sz="2000" dirty="0" smtClean="0"/>
              <a:t>браузером та </a:t>
            </a:r>
            <a:r>
              <a:rPr lang="uk-UA" sz="2000" dirty="0" smtClean="0"/>
              <a:t>редактором для перегляду </a:t>
            </a:r>
            <a:r>
              <a:rPr lang="uk-UA" sz="2000" dirty="0" err="1" smtClean="0"/>
              <a:t>веб-сторінки</a:t>
            </a:r>
            <a:r>
              <a:rPr lang="uk-UA" sz="2000" dirty="0" smtClean="0"/>
              <a:t>. У програмі </a:t>
            </a:r>
            <a:r>
              <a:rPr lang="en-US" sz="2000" dirty="0" smtClean="0"/>
              <a:t>FrontPage</a:t>
            </a:r>
            <a:r>
              <a:rPr lang="uk-UA" sz="2000" dirty="0" smtClean="0"/>
              <a:t> є все необхідне для роботи з </a:t>
            </a:r>
            <a:r>
              <a:rPr lang="uk-UA" sz="2000" dirty="0" err="1" smtClean="0"/>
              <a:t>веб-сайтом</a:t>
            </a:r>
            <a:r>
              <a:rPr lang="uk-UA" sz="2000" dirty="0" smtClean="0"/>
              <a:t>: засіб для навігації </a:t>
            </a:r>
            <a:r>
              <a:rPr lang="en-US" sz="2000" dirty="0" smtClean="0"/>
              <a:t>FrontPage Explorer</a:t>
            </a:r>
            <a:r>
              <a:rPr lang="uk-UA" sz="2000" dirty="0" smtClean="0"/>
              <a:t>, редактор </a:t>
            </a:r>
            <a:r>
              <a:rPr lang="uk-UA" sz="2000" dirty="0" err="1" smtClean="0"/>
              <a:t>веб-сторінок</a:t>
            </a:r>
            <a:r>
              <a:rPr lang="uk-UA" sz="2000" dirty="0" smtClean="0"/>
              <a:t> </a:t>
            </a:r>
            <a:r>
              <a:rPr lang="en-US" sz="2000" dirty="0" smtClean="0"/>
              <a:t>FrontPage Editor</a:t>
            </a:r>
            <a:r>
              <a:rPr lang="uk-UA" sz="2000" dirty="0" smtClean="0"/>
              <a:t>, засоби для роботи з графікою та публікації документів.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71604" y="6387832"/>
            <a:ext cx="2568348" cy="42860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sym typeface="Wingdings"/>
              </a:rPr>
              <a:t> 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Основи</a:t>
            </a:r>
            <a:r>
              <a:rPr lang="uk-UA" dirty="0" smtClean="0">
                <a:solidFill>
                  <a:schemeClr val="bg1"/>
                </a:solidFill>
                <a:sym typeface="Wingdings"/>
              </a:rPr>
              <a:t> в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еб-дизайну</a:t>
            </a:r>
            <a:endParaRPr lang="ru-RU" b="1" dirty="0">
              <a:solidFill>
                <a:schemeClr val="bg1"/>
              </a:solidFill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7"/>
          <p:cNvGrpSpPr/>
          <p:nvPr/>
        </p:nvGrpSpPr>
        <p:grpSpPr>
          <a:xfrm>
            <a:off x="0" y="6357958"/>
            <a:ext cx="9144000" cy="500042"/>
            <a:chOff x="0" y="6357958"/>
            <a:chExt cx="9144000" cy="500042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7858148" y="6357958"/>
              <a:ext cx="1285852" cy="500042"/>
            </a:xfrm>
            <a:prstGeom prst="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0" y="6357958"/>
              <a:ext cx="7858148" cy="500042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с одним скругленным углом 31"/>
            <p:cNvSpPr/>
            <p:nvPr/>
          </p:nvSpPr>
          <p:spPr>
            <a:xfrm>
              <a:off x="0" y="6357958"/>
              <a:ext cx="1547664" cy="500042"/>
            </a:xfrm>
            <a:prstGeom prst="round1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</a:t>
              </a:r>
              <a:r>
                <a:rPr lang="uk-UA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 </a:t>
              </a:r>
              <a:r>
                <a:rPr lang="uk-UA" sz="20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Розділ 4</a:t>
              </a:r>
              <a:endPara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3" name="Группа 46"/>
          <p:cNvGrpSpPr/>
          <p:nvPr/>
        </p:nvGrpSpPr>
        <p:grpSpPr>
          <a:xfrm>
            <a:off x="7725663" y="6460569"/>
            <a:ext cx="285752" cy="285728"/>
            <a:chOff x="7725663" y="6460569"/>
            <a:chExt cx="285752" cy="285728"/>
          </a:xfrm>
        </p:grpSpPr>
        <p:sp>
          <p:nvSpPr>
            <p:cNvPr id="34" name="Овал 33"/>
            <p:cNvSpPr/>
            <p:nvPr/>
          </p:nvSpPr>
          <p:spPr>
            <a:xfrm>
              <a:off x="7725663" y="6460569"/>
              <a:ext cx="285752" cy="285728"/>
            </a:xfrm>
            <a:prstGeom prst="ellipse">
              <a:avLst/>
            </a:prstGeom>
            <a:gradFill>
              <a:gsLst>
                <a:gs pos="15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  <a:gs pos="63000">
                  <a:srgbClr val="FFFFFF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Фигура, имеющая форму буквы L 34"/>
            <p:cNvSpPr/>
            <p:nvPr/>
          </p:nvSpPr>
          <p:spPr>
            <a:xfrm rot="2556258">
              <a:off x="7811449" y="6535099"/>
              <a:ext cx="142876" cy="142876"/>
            </a:xfrm>
            <a:prstGeom prst="corner">
              <a:avLst>
                <a:gd name="adj1" fmla="val 40383"/>
                <a:gd name="adj2" fmla="val 37733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Скругленный прямоугольник 43">
            <a:hlinkClick r:id="" action="ppaction://hlinkshowjump?jump=nextslide"/>
          </p:cNvPr>
          <p:cNvSpPr/>
          <p:nvPr/>
        </p:nvSpPr>
        <p:spPr>
          <a:xfrm>
            <a:off x="7572396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sym typeface="Wingdings"/>
              </a:rPr>
              <a:t>Вперед </a:t>
            </a:r>
            <a:r>
              <a:rPr lang="en-US" dirty="0">
                <a:solidFill>
                  <a:schemeClr val="bg1"/>
                </a:solidFill>
                <a:sym typeface="Wingdings"/>
              </a:rPr>
              <a:t>&gt;&gt;</a:t>
            </a:r>
            <a:endParaRPr lang="ru-RU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45" name="Скругленный прямоугольник 44">
            <a:hlinkClick r:id="" action="ppaction://hlinkshowjump?jump=previousslide"/>
          </p:cNvPr>
          <p:cNvSpPr/>
          <p:nvPr/>
        </p:nvSpPr>
        <p:spPr>
          <a:xfrm>
            <a:off x="6215074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sym typeface="Wingdings"/>
              </a:rPr>
              <a:t>&lt;&lt; </a:t>
            </a:r>
            <a:r>
              <a:rPr lang="ru-RU" dirty="0">
                <a:solidFill>
                  <a:schemeClr val="bg1"/>
                </a:solidFill>
                <a:sym typeface="Wingdings"/>
              </a:rPr>
              <a:t>Назад</a:t>
            </a:r>
          </a:p>
        </p:txBody>
      </p:sp>
      <p:grpSp>
        <p:nvGrpSpPr>
          <p:cNvPr id="4" name="Группа 45"/>
          <p:cNvGrpSpPr/>
          <p:nvPr/>
        </p:nvGrpSpPr>
        <p:grpSpPr>
          <a:xfrm>
            <a:off x="0" y="0"/>
            <a:ext cx="9144000" cy="6357958"/>
            <a:chOff x="0" y="0"/>
            <a:chExt cx="9144000" cy="6357958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0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9001156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>
              <a:off x="0" y="0"/>
              <a:ext cx="9144000" cy="500066"/>
            </a:xfrm>
            <a:prstGeom prst="round2Same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bg1"/>
                  </a:solidFill>
                  <a:sym typeface="Wingdings"/>
                </a:rPr>
                <a:t> </a:t>
              </a:r>
              <a:r>
                <a:rPr lang="uk-UA" dirty="0" smtClean="0">
                  <a:solidFill>
                    <a:schemeClr val="bg1"/>
                  </a:solidFill>
                  <a:sym typeface="Wingdings"/>
                </a:rPr>
                <a:t>Інформатика. Профільне навчання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Скругленный прямоугольник 35">
              <a:hlinkClick r:id="" action="ppaction://hlinkshowjump?jump=endshow"/>
            </p:cNvPr>
            <p:cNvSpPr/>
            <p:nvPr/>
          </p:nvSpPr>
          <p:spPr>
            <a:xfrm>
              <a:off x="8614092" y="72737"/>
              <a:ext cx="428628" cy="357166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28000">
                  <a:srgbClr val="FF9393"/>
                </a:gs>
                <a:gs pos="63000">
                  <a:srgbClr val="800000"/>
                </a:gs>
              </a:gsLst>
              <a:lin ang="5400000" scaled="0"/>
            </a:gra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Умножение 36">
              <a:hlinkClick r:id="" action="ppaction://hlinkshowjump?jump=endshow"/>
            </p:cNvPr>
            <p:cNvSpPr/>
            <p:nvPr/>
          </p:nvSpPr>
          <p:spPr>
            <a:xfrm>
              <a:off x="8685530" y="111679"/>
              <a:ext cx="285752" cy="285752"/>
            </a:xfrm>
            <a:prstGeom prst="mathMultipl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5400000">
              <a:off x="4500562" y="1714520"/>
              <a:ext cx="142876" cy="9144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</p:grpSp>
      <p:sp>
        <p:nvSpPr>
          <p:cNvPr id="59" name="Дата 39"/>
          <p:cNvSpPr txBox="1">
            <a:spLocks/>
          </p:cNvSpPr>
          <p:nvPr/>
        </p:nvSpPr>
        <p:spPr>
          <a:xfrm>
            <a:off x="8072462" y="6429396"/>
            <a:ext cx="1000100" cy="3571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F11E8-3913-42F5-9E4D-A7C4755C89AF}" type="datetime10">
              <a:rPr kumimoji="0" lang="ru-RU" sz="2400" b="1" i="0" u="none" strike="noStrike" kern="1200" cap="none" spc="0" normalizeH="0" baseline="0" noProof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Wingding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13:52</a:t>
            </a:fld>
            <a:endParaRPr kumimoji="0" lang="ru-RU" sz="2400" b="1" i="0" u="none" strike="noStrike" kern="1200" cap="none" spc="0" normalizeH="0" baseline="0" noProof="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Wingdings"/>
            </a:endParaRPr>
          </a:p>
        </p:txBody>
      </p:sp>
      <p:sp>
        <p:nvSpPr>
          <p:cNvPr id="40" name="Заголовок 24"/>
          <p:cNvSpPr txBox="1">
            <a:spLocks/>
          </p:cNvSpPr>
          <p:nvPr/>
        </p:nvSpPr>
        <p:spPr>
          <a:xfrm>
            <a:off x="539552" y="548680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Вікно програми</a:t>
            </a:r>
            <a:endParaRPr kumimoji="0" lang="ru-RU" sz="4400" b="1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2" name="Содержимое 37"/>
          <p:cNvSpPr txBox="1">
            <a:spLocks/>
          </p:cNvSpPr>
          <p:nvPr/>
        </p:nvSpPr>
        <p:spPr>
          <a:xfrm>
            <a:off x="285720" y="1124745"/>
            <a:ext cx="8572560" cy="18001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uk-UA" sz="2000" dirty="0" smtClean="0"/>
              <a:t>Вікно програми </a:t>
            </a:r>
            <a:r>
              <a:rPr lang="en-US" sz="2000" dirty="0" smtClean="0"/>
              <a:t>FrontPage</a:t>
            </a:r>
            <a:r>
              <a:rPr lang="ru-RU" sz="2000" dirty="0" smtClean="0"/>
              <a:t> 2003</a:t>
            </a:r>
            <a:r>
              <a:rPr lang="uk-UA" sz="2000" dirty="0" smtClean="0"/>
              <a:t> оформлене в єдиному для всіх програм </a:t>
            </a:r>
            <a:r>
              <a:rPr lang="en-US" sz="2000" dirty="0" smtClean="0"/>
              <a:t>Microsoft Office</a:t>
            </a:r>
            <a:r>
              <a:rPr lang="ru-RU" sz="2000" dirty="0" smtClean="0"/>
              <a:t> 2003 </a:t>
            </a:r>
            <a:r>
              <a:rPr lang="uk-UA" sz="2000" dirty="0" smtClean="0"/>
              <a:t>стилі. У верхній частині вікна міститься рядок меню і дві панелі інструментів </a:t>
            </a:r>
            <a:r>
              <a:rPr lang="ru-RU" sz="2000" dirty="0" smtClean="0"/>
              <a:t>— </a:t>
            </a:r>
            <a:r>
              <a:rPr lang="uk-UA" sz="2000" dirty="0" smtClean="0"/>
              <a:t>Стандартна та Форматування. Основна частина вікна відведена під робочу область, в якій можна відкрити один або кілька документів. Внизу розташований рядок стану, що містить довідкову інформацію.</a:t>
            </a:r>
            <a:endParaRPr lang="ru-RU" sz="2000" dirty="0" smtClean="0"/>
          </a:p>
          <a:p>
            <a:r>
              <a:rPr lang="uk-UA" sz="2000" dirty="0" smtClean="0"/>
              <a:t>Програма </a:t>
            </a:r>
            <a:r>
              <a:rPr lang="en-US" sz="2000" dirty="0" smtClean="0"/>
              <a:t>FrontPage </a:t>
            </a:r>
            <a:r>
              <a:rPr lang="uk-UA" sz="2000" dirty="0" smtClean="0"/>
              <a:t>пропонує сім режимів для роботи з </a:t>
            </a:r>
            <a:r>
              <a:rPr lang="uk-UA" sz="2000" dirty="0" err="1" smtClean="0"/>
              <a:t>веб-документами</a:t>
            </a:r>
            <a:r>
              <a:rPr lang="uk-UA" sz="2000" dirty="0" smtClean="0"/>
              <a:t>. Для переходу у потрібний режим використовують команди меню Вид (Вигляд). Поки що для роботи нам буде достатньо лише режиму </a:t>
            </a:r>
            <a:r>
              <a:rPr lang="ru-RU" sz="2000" dirty="0" smtClean="0"/>
              <a:t>Страница </a:t>
            </a:r>
            <a:r>
              <a:rPr lang="uk-UA" sz="2000" dirty="0" smtClean="0"/>
              <a:t>(Сторінка).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71604" y="6387832"/>
            <a:ext cx="2568348" cy="42860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sym typeface="Wingdings"/>
              </a:rPr>
              <a:t> 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Основи</a:t>
            </a:r>
            <a:r>
              <a:rPr lang="uk-UA" dirty="0" smtClean="0">
                <a:solidFill>
                  <a:schemeClr val="bg1"/>
                </a:solidFill>
                <a:sym typeface="Wingdings"/>
              </a:rPr>
              <a:t> в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еб-дизайну</a:t>
            </a:r>
            <a:endParaRPr lang="ru-RU" b="1" dirty="0">
              <a:solidFill>
                <a:schemeClr val="bg1"/>
              </a:solidFill>
              <a:sym typeface="Wingding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068960"/>
            <a:ext cx="5689451" cy="298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753920"/>
            <a:ext cx="1368152" cy="293873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6409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Збереження файлу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5498829" cy="41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421522"/>
            <a:ext cx="4902696" cy="29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1484784"/>
            <a:ext cx="21439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Овал 10"/>
          <p:cNvSpPr/>
          <p:nvPr/>
        </p:nvSpPr>
        <p:spPr>
          <a:xfrm>
            <a:off x="1547664" y="1412776"/>
            <a:ext cx="504056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716016" y="3501008"/>
            <a:ext cx="144016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7"/>
          <p:cNvGrpSpPr/>
          <p:nvPr/>
        </p:nvGrpSpPr>
        <p:grpSpPr>
          <a:xfrm>
            <a:off x="0" y="6357958"/>
            <a:ext cx="9144000" cy="500042"/>
            <a:chOff x="0" y="6357958"/>
            <a:chExt cx="9144000" cy="500042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7858148" y="6357958"/>
              <a:ext cx="1285852" cy="500042"/>
            </a:xfrm>
            <a:prstGeom prst="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0" y="6357958"/>
              <a:ext cx="7858148" cy="500042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с одним скругленным углом 31"/>
            <p:cNvSpPr/>
            <p:nvPr/>
          </p:nvSpPr>
          <p:spPr>
            <a:xfrm>
              <a:off x="0" y="6357958"/>
              <a:ext cx="1547664" cy="500042"/>
            </a:xfrm>
            <a:prstGeom prst="round1Rect">
              <a:avLst/>
            </a:prstGeom>
            <a:gradFill>
              <a:gsLst>
                <a:gs pos="0">
                  <a:srgbClr val="33CC33"/>
                </a:gs>
                <a:gs pos="20000">
                  <a:srgbClr val="006600"/>
                </a:gs>
                <a:gs pos="76000">
                  <a:srgbClr val="33CC33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 w="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</a:t>
              </a:r>
              <a:r>
                <a:rPr lang="uk-UA" sz="24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 </a:t>
              </a:r>
              <a:r>
                <a:rPr lang="uk-UA" sz="2000" b="1" dirty="0" smtClean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sym typeface="Wingdings"/>
                </a:rPr>
                <a:t>Розділ 4</a:t>
              </a:r>
              <a:endPara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3" name="Группа 46"/>
          <p:cNvGrpSpPr/>
          <p:nvPr/>
        </p:nvGrpSpPr>
        <p:grpSpPr>
          <a:xfrm>
            <a:off x="7725663" y="6460569"/>
            <a:ext cx="285752" cy="285728"/>
            <a:chOff x="7725663" y="6460569"/>
            <a:chExt cx="285752" cy="285728"/>
          </a:xfrm>
        </p:grpSpPr>
        <p:sp>
          <p:nvSpPr>
            <p:cNvPr id="34" name="Овал 33"/>
            <p:cNvSpPr/>
            <p:nvPr/>
          </p:nvSpPr>
          <p:spPr>
            <a:xfrm>
              <a:off x="7725663" y="6460569"/>
              <a:ext cx="285752" cy="285728"/>
            </a:xfrm>
            <a:prstGeom prst="ellipse">
              <a:avLst/>
            </a:prstGeom>
            <a:gradFill>
              <a:gsLst>
                <a:gs pos="15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  <a:gs pos="63000">
                  <a:srgbClr val="FFFFFF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Фигура, имеющая форму буквы L 34"/>
            <p:cNvSpPr/>
            <p:nvPr/>
          </p:nvSpPr>
          <p:spPr>
            <a:xfrm rot="2556258">
              <a:off x="7811449" y="6535099"/>
              <a:ext cx="142876" cy="142876"/>
            </a:xfrm>
            <a:prstGeom prst="corner">
              <a:avLst>
                <a:gd name="adj1" fmla="val 40383"/>
                <a:gd name="adj2" fmla="val 37733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Скругленный прямоугольник 43">
            <a:hlinkClick r:id="" action="ppaction://hlinkshowjump?jump=nextslide"/>
          </p:cNvPr>
          <p:cNvSpPr/>
          <p:nvPr/>
        </p:nvSpPr>
        <p:spPr>
          <a:xfrm>
            <a:off x="7572396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sym typeface="Wingdings"/>
              </a:rPr>
              <a:t>Вперед </a:t>
            </a:r>
            <a:r>
              <a:rPr lang="en-US" dirty="0">
                <a:solidFill>
                  <a:schemeClr val="bg1"/>
                </a:solidFill>
                <a:sym typeface="Wingdings"/>
              </a:rPr>
              <a:t>&gt;&gt;</a:t>
            </a:r>
            <a:endParaRPr lang="ru-RU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45" name="Скругленный прямоугольник 44">
            <a:hlinkClick r:id="" action="ppaction://hlinkshowjump?jump=previousslide"/>
          </p:cNvPr>
          <p:cNvSpPr/>
          <p:nvPr/>
        </p:nvSpPr>
        <p:spPr>
          <a:xfrm>
            <a:off x="6215074" y="5765672"/>
            <a:ext cx="1285884" cy="3571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sym typeface="Wingdings"/>
              </a:rPr>
              <a:t>&lt;&lt; </a:t>
            </a:r>
            <a:r>
              <a:rPr lang="ru-RU" dirty="0">
                <a:solidFill>
                  <a:schemeClr val="bg1"/>
                </a:solidFill>
                <a:sym typeface="Wingdings"/>
              </a:rPr>
              <a:t>Назад</a:t>
            </a:r>
          </a:p>
        </p:txBody>
      </p:sp>
      <p:grpSp>
        <p:nvGrpSpPr>
          <p:cNvPr id="4" name="Группа 45"/>
          <p:cNvGrpSpPr/>
          <p:nvPr/>
        </p:nvGrpSpPr>
        <p:grpSpPr>
          <a:xfrm>
            <a:off x="0" y="0"/>
            <a:ext cx="9144000" cy="6357958"/>
            <a:chOff x="0" y="0"/>
            <a:chExt cx="9144000" cy="6357958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0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9001156" y="500042"/>
              <a:ext cx="142844" cy="5715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>
              <a:off x="0" y="0"/>
              <a:ext cx="9144000" cy="500066"/>
            </a:xfrm>
            <a:prstGeom prst="round2Same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bg1"/>
                  </a:solidFill>
                  <a:sym typeface="Wingdings"/>
                </a:rPr>
                <a:t> </a:t>
              </a:r>
              <a:r>
                <a:rPr lang="uk-UA" dirty="0" smtClean="0">
                  <a:solidFill>
                    <a:schemeClr val="bg1"/>
                  </a:solidFill>
                  <a:sym typeface="Wingdings"/>
                </a:rPr>
                <a:t>Інформатика. Профільне навчання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Скругленный прямоугольник 35">
              <a:hlinkClick r:id="" action="ppaction://hlinkshowjump?jump=endshow"/>
            </p:cNvPr>
            <p:cNvSpPr/>
            <p:nvPr/>
          </p:nvSpPr>
          <p:spPr>
            <a:xfrm>
              <a:off x="8614092" y="72737"/>
              <a:ext cx="428628" cy="357166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28000">
                  <a:srgbClr val="FF9393"/>
                </a:gs>
                <a:gs pos="63000">
                  <a:srgbClr val="800000"/>
                </a:gs>
              </a:gsLst>
              <a:lin ang="5400000" scaled="0"/>
            </a:gra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Умножение 36">
              <a:hlinkClick r:id="" action="ppaction://hlinkshowjump?jump=endshow"/>
            </p:cNvPr>
            <p:cNvSpPr/>
            <p:nvPr/>
          </p:nvSpPr>
          <p:spPr>
            <a:xfrm>
              <a:off x="8685530" y="111679"/>
              <a:ext cx="285752" cy="285752"/>
            </a:xfrm>
            <a:prstGeom prst="mathMultipl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5400000">
              <a:off x="4500562" y="1714520"/>
              <a:ext cx="142876" cy="9144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23000">
                  <a:schemeClr val="tx1">
                    <a:lumMod val="65000"/>
                    <a:lumOff val="35000"/>
                  </a:schemeClr>
                </a:gs>
                <a:gs pos="71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50800" dir="5400000" algn="ctr" rotWithShape="0">
                <a:schemeClr val="tx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bg1"/>
                </a:solidFill>
                <a:sym typeface="Wingdings"/>
              </a:endParaRPr>
            </a:p>
          </p:txBody>
        </p:sp>
      </p:grpSp>
      <p:sp>
        <p:nvSpPr>
          <p:cNvPr id="59" name="Дата 39"/>
          <p:cNvSpPr txBox="1">
            <a:spLocks/>
          </p:cNvSpPr>
          <p:nvPr/>
        </p:nvSpPr>
        <p:spPr>
          <a:xfrm>
            <a:off x="8072462" y="6429396"/>
            <a:ext cx="1000100" cy="3571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F11E8-3913-42F5-9E4D-A7C4755C89AF}" type="datetime10">
              <a:rPr kumimoji="0" lang="ru-RU" sz="2400" b="1" i="0" u="none" strike="noStrike" kern="1200" cap="none" spc="0" normalizeH="0" baseline="0" noProof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Wingding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13:52</a:t>
            </a:fld>
            <a:endParaRPr kumimoji="0" lang="ru-RU" sz="2400" b="1" i="0" u="none" strike="noStrike" kern="1200" cap="none" spc="0" normalizeH="0" baseline="0" noProof="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Wingdings"/>
            </a:endParaRPr>
          </a:p>
        </p:txBody>
      </p:sp>
      <p:sp>
        <p:nvSpPr>
          <p:cNvPr id="40" name="Заголовок 24"/>
          <p:cNvSpPr txBox="1">
            <a:spLocks/>
          </p:cNvSpPr>
          <p:nvPr/>
        </p:nvSpPr>
        <p:spPr>
          <a:xfrm>
            <a:off x="500034" y="642918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Режими перегляду </a:t>
            </a:r>
            <a:r>
              <a:rPr lang="uk-UA" sz="4400" b="1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веб-документа</a:t>
            </a:r>
            <a:endParaRPr kumimoji="0" lang="ru-RU" sz="4400" b="1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2" name="Содержимое 37"/>
          <p:cNvSpPr txBox="1">
            <a:spLocks/>
          </p:cNvSpPr>
          <p:nvPr/>
        </p:nvSpPr>
        <p:spPr>
          <a:xfrm>
            <a:off x="251520" y="1340768"/>
            <a:ext cx="8640960" cy="315182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uk-UA" sz="2000" dirty="0" smtClean="0"/>
              <a:t>У режимі </a:t>
            </a:r>
            <a:r>
              <a:rPr lang="ru-RU" sz="2000" dirty="0" smtClean="0"/>
              <a:t>Страница </a:t>
            </a:r>
            <a:r>
              <a:rPr lang="uk-UA" sz="2000" dirty="0" smtClean="0"/>
              <a:t>(Сторінка) в нижній частині робочої області є чотири вкладки, які дають змогу переглядати </a:t>
            </a:r>
            <a:r>
              <a:rPr lang="uk-UA" sz="2000" dirty="0" err="1" smtClean="0"/>
              <a:t>веб-сторінку</a:t>
            </a:r>
            <a:r>
              <a:rPr lang="uk-UA" sz="2000" dirty="0" smtClean="0"/>
              <a:t> в різних режимах.</a:t>
            </a:r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uk-UA" sz="2000" b="1" dirty="0" smtClean="0">
                <a:solidFill>
                  <a:srgbClr val="FF0000"/>
                </a:solidFill>
              </a:rPr>
              <a:t>Конструктор (</a:t>
            </a:r>
            <a:r>
              <a:rPr lang="uk-UA" sz="2000" b="1" dirty="0" err="1" smtClean="0">
                <a:solidFill>
                  <a:srgbClr val="FF0000"/>
                </a:solidFill>
              </a:rPr>
              <a:t>Конструктор</a:t>
            </a:r>
            <a:r>
              <a:rPr lang="uk-UA" sz="2000" b="1" dirty="0" smtClean="0">
                <a:solidFill>
                  <a:srgbClr val="FF0000"/>
                </a:solidFill>
              </a:rPr>
              <a:t>) </a:t>
            </a:r>
            <a:r>
              <a:rPr lang="ru-RU" sz="2000" dirty="0" smtClean="0"/>
              <a:t>— </a:t>
            </a:r>
            <a:r>
              <a:rPr lang="uk-UA" sz="2000" dirty="0" smtClean="0"/>
              <a:t>звичайний режим роботи, в якому створюють або редагують сторінку за допомогою візуальних засобів, розміщуючи на ній текст, лінії, кнопки, посилання та інші об'єкти.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Код (Код) </a:t>
            </a:r>
            <a:r>
              <a:rPr lang="ru-RU" sz="2000" dirty="0" smtClean="0"/>
              <a:t>— режим перегляду </a:t>
            </a:r>
            <a:r>
              <a:rPr lang="uk-UA" sz="2000" dirty="0" smtClean="0"/>
              <a:t>і створення сторінки в </a:t>
            </a:r>
            <a:r>
              <a:rPr lang="en-US" sz="2000" dirty="0" smtClean="0"/>
              <a:t>HTML</a:t>
            </a:r>
            <a:r>
              <a:rPr lang="ru-RU" sz="2000" dirty="0" smtClean="0"/>
              <a:t>-кодах. </a:t>
            </a:r>
            <a:r>
              <a:rPr lang="uk-UA" sz="2000" dirty="0" smtClean="0"/>
              <a:t>Його можна використовувати як для формування сторінки через уведення </a:t>
            </a:r>
            <a:r>
              <a:rPr lang="en-US" sz="2000" dirty="0" smtClean="0"/>
              <a:t>HTML</a:t>
            </a:r>
            <a:r>
              <a:rPr lang="uk-UA" sz="2000" dirty="0" err="1" smtClean="0"/>
              <a:t>-кодів</a:t>
            </a:r>
            <a:r>
              <a:rPr lang="uk-UA" sz="2000" dirty="0" smtClean="0"/>
              <a:t> у </a:t>
            </a:r>
            <a:r>
              <a:rPr lang="uk-UA" sz="2000" dirty="0" err="1" smtClean="0"/>
              <a:t>веб-документ</a:t>
            </a:r>
            <a:r>
              <a:rPr lang="uk-UA" sz="2000" dirty="0" smtClean="0"/>
              <a:t>, так і для перегляду, редагування та доповнення кодів сторінки, створеної у звичайному режимі роботи.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С разделением (З </a:t>
            </a:r>
            <a:r>
              <a:rPr lang="uk-UA" sz="2000" b="1" dirty="0" smtClean="0">
                <a:solidFill>
                  <a:srgbClr val="FF0000"/>
                </a:solidFill>
              </a:rPr>
              <a:t>розподілом) </a:t>
            </a:r>
            <a:r>
              <a:rPr lang="ru-RU" sz="2000" dirty="0" smtClean="0"/>
              <a:t>— </a:t>
            </a:r>
            <a:r>
              <a:rPr lang="uk-UA" sz="2000" dirty="0" smtClean="0"/>
              <a:t>комбінований режим, у якому робоча область поділена на дві частини: </a:t>
            </a:r>
            <a:r>
              <a:rPr lang="uk-UA" sz="2000" b="1" dirty="0" smtClean="0"/>
              <a:t>у верхній відображені </a:t>
            </a:r>
            <a:r>
              <a:rPr lang="en-US" sz="2000" b="1" dirty="0" smtClean="0"/>
              <a:t>HTML</a:t>
            </a:r>
            <a:r>
              <a:rPr lang="uk-UA" sz="2000" b="1" dirty="0" smtClean="0"/>
              <a:t>- коди сторінки, а в нижній </a:t>
            </a:r>
            <a:r>
              <a:rPr lang="ru-RU" sz="2000" b="1" dirty="0" smtClean="0"/>
              <a:t>— </a:t>
            </a:r>
            <a:r>
              <a:rPr lang="uk-UA" sz="2000" b="1" dirty="0" smtClean="0"/>
              <a:t>її вигляд у режимі конструктора.</a:t>
            </a:r>
            <a:endParaRPr lang="ru-RU" sz="2000" b="1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Просмотр </a:t>
            </a:r>
            <a:r>
              <a:rPr lang="uk-UA" sz="2000" b="1" dirty="0" smtClean="0">
                <a:solidFill>
                  <a:srgbClr val="FF0000"/>
                </a:solidFill>
              </a:rPr>
              <a:t>(Перегляд) </a:t>
            </a:r>
            <a:r>
              <a:rPr lang="ru-RU" sz="2000" dirty="0" smtClean="0"/>
              <a:t>— </a:t>
            </a:r>
            <a:r>
              <a:rPr lang="uk-UA" sz="2000" dirty="0" smtClean="0"/>
              <a:t>попередній перегляд сторінки у тому вигляді, в якому вона відображається у вікні </a:t>
            </a:r>
            <a:r>
              <a:rPr lang="ru-RU" sz="2000" dirty="0" smtClean="0"/>
              <a:t>браузера.</a:t>
            </a:r>
          </a:p>
          <a:p>
            <a:pPr indent="355600"/>
            <a:endParaRPr lang="uk-UA" sz="2000" dirty="0" smtClean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71604" y="6387832"/>
            <a:ext cx="2568348" cy="42860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3000">
                <a:schemeClr val="tx1">
                  <a:lumMod val="65000"/>
                  <a:lumOff val="35000"/>
                </a:schemeClr>
              </a:gs>
              <a:gs pos="71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sym typeface="Wingdings"/>
              </a:rPr>
              <a:t> 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Основи</a:t>
            </a:r>
            <a:r>
              <a:rPr lang="uk-UA" dirty="0" smtClean="0">
                <a:solidFill>
                  <a:schemeClr val="bg1"/>
                </a:solidFill>
                <a:sym typeface="Wingdings"/>
              </a:rPr>
              <a:t> в</a:t>
            </a:r>
            <a:r>
              <a:rPr lang="uk-UA" b="1" dirty="0" smtClean="0">
                <a:solidFill>
                  <a:schemeClr val="bg1"/>
                </a:solidFill>
                <a:sym typeface="Wingdings"/>
              </a:rPr>
              <a:t>еб-дизайну</a:t>
            </a:r>
            <a:endParaRPr lang="ru-RU" b="1" dirty="0">
              <a:solidFill>
                <a:schemeClr val="bg1"/>
              </a:solidFill>
              <a:sym typeface="Wingding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653136"/>
            <a:ext cx="642532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Режими перегляду </a:t>
            </a:r>
            <a:r>
              <a:rPr lang="uk-UA" sz="4400" b="1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веб-документа</a:t>
            </a:r>
            <a:endParaRPr kumimoji="0" lang="ru-RU" sz="4400" b="1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З розподілом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7702" y="2174875"/>
            <a:ext cx="3879184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Конструктор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5025" y="2227114"/>
            <a:ext cx="4041775" cy="384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B01E-690B-4E88-A9F8-0AE59970C68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(16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3902763-B9BB-4B32-A1E1-BEBC8B34D6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CSC(16)</Template>
  <TotalTime>1140</TotalTime>
  <Words>693</Words>
  <Application>Microsoft Office PowerPoint</Application>
  <PresentationFormat>Экран (4:3)</PresentationFormat>
  <Paragraphs>73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CSC(16)</vt:lpstr>
      <vt:lpstr>Спецкурс “Основи веб-дизайну”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Збереження файлу</vt:lpstr>
      <vt:lpstr>Презентация PowerPoint</vt:lpstr>
      <vt:lpstr>Режими перегляду веб-документа</vt:lpstr>
      <vt:lpstr>Режими перегляду веб-документа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XP</dc:title>
  <dc:creator>KEK$</dc:creator>
  <cp:lastModifiedBy>Admin</cp:lastModifiedBy>
  <cp:revision>203</cp:revision>
  <dcterms:created xsi:type="dcterms:W3CDTF">2011-07-22T15:43:55Z</dcterms:created>
  <dcterms:modified xsi:type="dcterms:W3CDTF">2013-11-18T11:52:29Z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TC030009156</vt:lpwstr>
  </property>
</Properties>
</file>