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3"/>
  </p:notesMasterIdLst>
  <p:handoutMasterIdLst>
    <p:handoutMasterId r:id="rId34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A2A9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Помірний стиль 2 –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456" autoAdjust="0"/>
    <p:restoredTop sz="94660"/>
  </p:normalViewPr>
  <p:slideViewPr>
    <p:cSldViewPr>
      <p:cViewPr varScale="1">
        <p:scale>
          <a:sx n="74" d="100"/>
          <a:sy n="74" d="100"/>
        </p:scale>
        <p:origin x="31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-2748" y="-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C58EA12-77A0-45F8-B559-84BF989D3CE3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6B033BE5-AC8A-4640-B6A0-7D40CC1DC9E6}">
      <dgm:prSet phldrT="[Текст]"/>
      <dgm:spPr/>
      <dgm:t>
        <a:bodyPr/>
        <a:lstStyle/>
        <a:p>
          <a:r>
            <a:rPr lang="en-US" u="sng" dirty="0" err="1" smtClean="0"/>
            <a:t>Trect</a:t>
          </a:r>
          <a:endParaRPr lang="en-US" u="sng" dirty="0" smtClean="0"/>
        </a:p>
        <a:p>
          <a:r>
            <a:rPr lang="en-US" dirty="0" smtClean="0"/>
            <a:t>a, b, s</a:t>
          </a:r>
          <a:endParaRPr lang="uk-UA" dirty="0"/>
        </a:p>
      </dgm:t>
    </dgm:pt>
    <dgm:pt modelId="{4B55B89E-3357-4CC6-AD41-434EBD224DFC}" type="parTrans" cxnId="{3BA86D9A-AF7B-4618-BE4F-908CA3683BED}">
      <dgm:prSet/>
      <dgm:spPr/>
      <dgm:t>
        <a:bodyPr/>
        <a:lstStyle/>
        <a:p>
          <a:endParaRPr lang="uk-UA"/>
        </a:p>
      </dgm:t>
    </dgm:pt>
    <dgm:pt modelId="{117CEC2B-E1C8-43A9-ABE2-C143872BFD95}" type="sibTrans" cxnId="{3BA86D9A-AF7B-4618-BE4F-908CA3683BED}">
      <dgm:prSet/>
      <dgm:spPr/>
      <dgm:t>
        <a:bodyPr/>
        <a:lstStyle/>
        <a:p>
          <a:endParaRPr lang="uk-UA"/>
        </a:p>
      </dgm:t>
    </dgm:pt>
    <dgm:pt modelId="{DD4C9C63-AD75-4725-BF2A-B571A97D637D}">
      <dgm:prSet phldrT="[Текст]"/>
      <dgm:spPr>
        <a:solidFill>
          <a:srgbClr val="EA2A98"/>
        </a:solidFill>
      </dgm:spPr>
      <dgm:t>
        <a:bodyPr/>
        <a:lstStyle/>
        <a:p>
          <a:r>
            <a:rPr lang="en-US" u="sng" dirty="0" err="1" smtClean="0"/>
            <a:t>TRectB</a:t>
          </a:r>
          <a:endParaRPr lang="uk-UA" u="sng" dirty="0"/>
        </a:p>
      </dgm:t>
    </dgm:pt>
    <dgm:pt modelId="{A2FA50BD-48AE-4557-B7D7-B9B5DEC0FB41}" type="parTrans" cxnId="{0925CAF7-9D90-49D3-9A58-88A7686B25DD}">
      <dgm:prSet/>
      <dgm:spPr/>
      <dgm:t>
        <a:bodyPr/>
        <a:lstStyle/>
        <a:p>
          <a:endParaRPr lang="uk-UA"/>
        </a:p>
      </dgm:t>
    </dgm:pt>
    <dgm:pt modelId="{86E5AD76-415F-4FF0-9C05-6AFD6106DB90}" type="sibTrans" cxnId="{0925CAF7-9D90-49D3-9A58-88A7686B25DD}">
      <dgm:prSet/>
      <dgm:spPr/>
      <dgm:t>
        <a:bodyPr/>
        <a:lstStyle/>
        <a:p>
          <a:endParaRPr lang="uk-UA"/>
        </a:p>
      </dgm:t>
    </dgm:pt>
    <dgm:pt modelId="{04372F40-C3D5-4B3A-A349-12E5093393B2}">
      <dgm:prSet phldrT="[Текст]"/>
      <dgm:spPr>
        <a:solidFill>
          <a:srgbClr val="EA2A98"/>
        </a:solidFill>
      </dgm:spPr>
      <dgm:t>
        <a:bodyPr/>
        <a:lstStyle/>
        <a:p>
          <a:r>
            <a:rPr lang="en-US" dirty="0" err="1" smtClean="0"/>
            <a:t>TSquare</a:t>
          </a:r>
          <a:endParaRPr lang="uk-UA" dirty="0"/>
        </a:p>
      </dgm:t>
    </dgm:pt>
    <dgm:pt modelId="{96D27351-1B2E-41C8-92C0-4F51D6688C70}" type="parTrans" cxnId="{A9D5E028-015C-405B-BAE0-04AEBD692FFB}">
      <dgm:prSet/>
      <dgm:spPr/>
      <dgm:t>
        <a:bodyPr/>
        <a:lstStyle/>
        <a:p>
          <a:endParaRPr lang="uk-UA"/>
        </a:p>
      </dgm:t>
    </dgm:pt>
    <dgm:pt modelId="{8EE41914-3E8F-4187-B09F-27E4708F894D}" type="sibTrans" cxnId="{A9D5E028-015C-405B-BAE0-04AEBD692FFB}">
      <dgm:prSet/>
      <dgm:spPr/>
      <dgm:t>
        <a:bodyPr/>
        <a:lstStyle/>
        <a:p>
          <a:endParaRPr lang="uk-UA"/>
        </a:p>
      </dgm:t>
    </dgm:pt>
    <dgm:pt modelId="{47F65544-35D4-4537-B561-E00371BE3348}" type="pres">
      <dgm:prSet presAssocID="{7C58EA12-77A0-45F8-B559-84BF989D3CE3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F5A20C0F-B78D-4F2F-8C47-2850EF24FA5A}" type="pres">
      <dgm:prSet presAssocID="{6B033BE5-AC8A-4640-B6A0-7D40CC1DC9E6}" presName="hierRoot1" presStyleCnt="0">
        <dgm:presLayoutVars>
          <dgm:hierBranch val="init"/>
        </dgm:presLayoutVars>
      </dgm:prSet>
      <dgm:spPr/>
    </dgm:pt>
    <dgm:pt modelId="{77B3EC3A-DD73-435C-8F71-515A02559642}" type="pres">
      <dgm:prSet presAssocID="{6B033BE5-AC8A-4640-B6A0-7D40CC1DC9E6}" presName="rootComposite1" presStyleCnt="0"/>
      <dgm:spPr/>
    </dgm:pt>
    <dgm:pt modelId="{F4D7DB6E-1F59-437E-B625-260B69062885}" type="pres">
      <dgm:prSet presAssocID="{6B033BE5-AC8A-4640-B6A0-7D40CC1DC9E6}" presName="rootText1" presStyleLbl="node0" presStyleIdx="0" presStyleCnt="1" custScaleY="91578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C2C1D980-2F25-4F85-88E1-70C4745183F5}" type="pres">
      <dgm:prSet presAssocID="{6B033BE5-AC8A-4640-B6A0-7D40CC1DC9E6}" presName="rootConnector1" presStyleLbl="node1" presStyleIdx="0" presStyleCnt="0"/>
      <dgm:spPr/>
      <dgm:t>
        <a:bodyPr/>
        <a:lstStyle/>
        <a:p>
          <a:endParaRPr lang="ru-RU"/>
        </a:p>
      </dgm:t>
    </dgm:pt>
    <dgm:pt modelId="{B3D39444-0FE6-4128-8617-87B60CE2C6C5}" type="pres">
      <dgm:prSet presAssocID="{6B033BE5-AC8A-4640-B6A0-7D40CC1DC9E6}" presName="hierChild2" presStyleCnt="0"/>
      <dgm:spPr/>
    </dgm:pt>
    <dgm:pt modelId="{15DC392F-28B2-418B-A5BF-FB6B92E7B7BD}" type="pres">
      <dgm:prSet presAssocID="{A2FA50BD-48AE-4557-B7D7-B9B5DEC0FB41}" presName="Name37" presStyleLbl="parChTrans1D2" presStyleIdx="0" presStyleCnt="2"/>
      <dgm:spPr/>
      <dgm:t>
        <a:bodyPr/>
        <a:lstStyle/>
        <a:p>
          <a:endParaRPr lang="ru-RU"/>
        </a:p>
      </dgm:t>
    </dgm:pt>
    <dgm:pt modelId="{88FCCD4B-BC43-4E20-8511-2AD00C281072}" type="pres">
      <dgm:prSet presAssocID="{DD4C9C63-AD75-4725-BF2A-B571A97D637D}" presName="hierRoot2" presStyleCnt="0">
        <dgm:presLayoutVars>
          <dgm:hierBranch val="init"/>
        </dgm:presLayoutVars>
      </dgm:prSet>
      <dgm:spPr/>
    </dgm:pt>
    <dgm:pt modelId="{FC2954C7-F67C-47C8-B3C5-2AB19F13F239}" type="pres">
      <dgm:prSet presAssocID="{DD4C9C63-AD75-4725-BF2A-B571A97D637D}" presName="rootComposite" presStyleCnt="0"/>
      <dgm:spPr/>
    </dgm:pt>
    <dgm:pt modelId="{50D7D0E8-689E-444D-A994-B23FF781E92A}" type="pres">
      <dgm:prSet presAssocID="{DD4C9C63-AD75-4725-BF2A-B571A97D637D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C01E83F-EBC4-4B09-961D-6487DB8A78E0}" type="pres">
      <dgm:prSet presAssocID="{DD4C9C63-AD75-4725-BF2A-B571A97D637D}" presName="rootConnector" presStyleLbl="node2" presStyleIdx="0" presStyleCnt="2"/>
      <dgm:spPr/>
      <dgm:t>
        <a:bodyPr/>
        <a:lstStyle/>
        <a:p>
          <a:endParaRPr lang="ru-RU"/>
        </a:p>
      </dgm:t>
    </dgm:pt>
    <dgm:pt modelId="{0F4CD7DB-5DEF-4014-916F-4C9A720F29C8}" type="pres">
      <dgm:prSet presAssocID="{DD4C9C63-AD75-4725-BF2A-B571A97D637D}" presName="hierChild4" presStyleCnt="0"/>
      <dgm:spPr/>
    </dgm:pt>
    <dgm:pt modelId="{18DA20FC-BF90-46E0-91ED-9072004C166E}" type="pres">
      <dgm:prSet presAssocID="{DD4C9C63-AD75-4725-BF2A-B571A97D637D}" presName="hierChild5" presStyleCnt="0"/>
      <dgm:spPr/>
    </dgm:pt>
    <dgm:pt modelId="{0AAC97C8-823C-43A7-8F69-93BBA5DE2BFA}" type="pres">
      <dgm:prSet presAssocID="{96D27351-1B2E-41C8-92C0-4F51D6688C70}" presName="Name37" presStyleLbl="parChTrans1D2" presStyleIdx="1" presStyleCnt="2"/>
      <dgm:spPr/>
      <dgm:t>
        <a:bodyPr/>
        <a:lstStyle/>
        <a:p>
          <a:endParaRPr lang="ru-RU"/>
        </a:p>
      </dgm:t>
    </dgm:pt>
    <dgm:pt modelId="{767B5340-988A-4027-9ECA-96DF587E02C6}" type="pres">
      <dgm:prSet presAssocID="{04372F40-C3D5-4B3A-A349-12E5093393B2}" presName="hierRoot2" presStyleCnt="0">
        <dgm:presLayoutVars>
          <dgm:hierBranch val="init"/>
        </dgm:presLayoutVars>
      </dgm:prSet>
      <dgm:spPr/>
    </dgm:pt>
    <dgm:pt modelId="{3F714D51-0797-47AD-89F3-6573B0ED5FBE}" type="pres">
      <dgm:prSet presAssocID="{04372F40-C3D5-4B3A-A349-12E5093393B2}" presName="rootComposite" presStyleCnt="0"/>
      <dgm:spPr/>
    </dgm:pt>
    <dgm:pt modelId="{E06D254E-B931-4105-8ABA-631BD55F9B1E}" type="pres">
      <dgm:prSet presAssocID="{04372F40-C3D5-4B3A-A349-12E5093393B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C030E0C-9A88-4CED-8591-A115284052E6}" type="pres">
      <dgm:prSet presAssocID="{04372F40-C3D5-4B3A-A349-12E5093393B2}" presName="rootConnector" presStyleLbl="node2" presStyleIdx="1" presStyleCnt="2"/>
      <dgm:spPr/>
      <dgm:t>
        <a:bodyPr/>
        <a:lstStyle/>
        <a:p>
          <a:endParaRPr lang="ru-RU"/>
        </a:p>
      </dgm:t>
    </dgm:pt>
    <dgm:pt modelId="{32801314-F124-4D83-9848-B7A80D34A21B}" type="pres">
      <dgm:prSet presAssocID="{04372F40-C3D5-4B3A-A349-12E5093393B2}" presName="hierChild4" presStyleCnt="0"/>
      <dgm:spPr/>
    </dgm:pt>
    <dgm:pt modelId="{BC3A8BED-B985-4D7D-AC02-3259C3889555}" type="pres">
      <dgm:prSet presAssocID="{04372F40-C3D5-4B3A-A349-12E5093393B2}" presName="hierChild5" presStyleCnt="0"/>
      <dgm:spPr/>
    </dgm:pt>
    <dgm:pt modelId="{02165F68-0FA1-4EC4-8C5F-32A49378EE4F}" type="pres">
      <dgm:prSet presAssocID="{6B033BE5-AC8A-4640-B6A0-7D40CC1DC9E6}" presName="hierChild3" presStyleCnt="0"/>
      <dgm:spPr/>
    </dgm:pt>
  </dgm:ptLst>
  <dgm:cxnLst>
    <dgm:cxn modelId="{2A5CBC38-8513-470E-A2AB-35C228E7CADA}" type="presOf" srcId="{DD4C9C63-AD75-4725-BF2A-B571A97D637D}" destId="{4C01E83F-EBC4-4B09-961D-6487DB8A78E0}" srcOrd="1" destOrd="0" presId="urn:microsoft.com/office/officeart/2005/8/layout/orgChart1"/>
    <dgm:cxn modelId="{0925CAF7-9D90-49D3-9A58-88A7686B25DD}" srcId="{6B033BE5-AC8A-4640-B6A0-7D40CC1DC9E6}" destId="{DD4C9C63-AD75-4725-BF2A-B571A97D637D}" srcOrd="0" destOrd="0" parTransId="{A2FA50BD-48AE-4557-B7D7-B9B5DEC0FB41}" sibTransId="{86E5AD76-415F-4FF0-9C05-6AFD6106DB90}"/>
    <dgm:cxn modelId="{B9AD078A-9589-452E-AEE1-FB6991D742CA}" type="presOf" srcId="{7C58EA12-77A0-45F8-B559-84BF989D3CE3}" destId="{47F65544-35D4-4537-B561-E00371BE3348}" srcOrd="0" destOrd="0" presId="urn:microsoft.com/office/officeart/2005/8/layout/orgChart1"/>
    <dgm:cxn modelId="{4BC8CD9E-82E7-4A1B-87D3-F5362EDA5E92}" type="presOf" srcId="{6B033BE5-AC8A-4640-B6A0-7D40CC1DC9E6}" destId="{F4D7DB6E-1F59-437E-B625-260B69062885}" srcOrd="0" destOrd="0" presId="urn:microsoft.com/office/officeart/2005/8/layout/orgChart1"/>
    <dgm:cxn modelId="{FEA8A50A-3965-4204-91FE-55242B3DD565}" type="presOf" srcId="{A2FA50BD-48AE-4557-B7D7-B9B5DEC0FB41}" destId="{15DC392F-28B2-418B-A5BF-FB6B92E7B7BD}" srcOrd="0" destOrd="0" presId="urn:microsoft.com/office/officeart/2005/8/layout/orgChart1"/>
    <dgm:cxn modelId="{BD618EFE-1CA6-4EE0-8F08-16DB3337E990}" type="presOf" srcId="{96D27351-1B2E-41C8-92C0-4F51D6688C70}" destId="{0AAC97C8-823C-43A7-8F69-93BBA5DE2BFA}" srcOrd="0" destOrd="0" presId="urn:microsoft.com/office/officeart/2005/8/layout/orgChart1"/>
    <dgm:cxn modelId="{CF4D0C2F-8E9B-438D-BD12-2DDABFA3A41A}" type="presOf" srcId="{6B033BE5-AC8A-4640-B6A0-7D40CC1DC9E6}" destId="{C2C1D980-2F25-4F85-88E1-70C4745183F5}" srcOrd="1" destOrd="0" presId="urn:microsoft.com/office/officeart/2005/8/layout/orgChart1"/>
    <dgm:cxn modelId="{3BA86D9A-AF7B-4618-BE4F-908CA3683BED}" srcId="{7C58EA12-77A0-45F8-B559-84BF989D3CE3}" destId="{6B033BE5-AC8A-4640-B6A0-7D40CC1DC9E6}" srcOrd="0" destOrd="0" parTransId="{4B55B89E-3357-4CC6-AD41-434EBD224DFC}" sibTransId="{117CEC2B-E1C8-43A9-ABE2-C143872BFD95}"/>
    <dgm:cxn modelId="{D6588AA7-5141-4C01-AEB7-76C5C323A8B4}" type="presOf" srcId="{04372F40-C3D5-4B3A-A349-12E5093393B2}" destId="{3C030E0C-9A88-4CED-8591-A115284052E6}" srcOrd="1" destOrd="0" presId="urn:microsoft.com/office/officeart/2005/8/layout/orgChart1"/>
    <dgm:cxn modelId="{A9D5E028-015C-405B-BAE0-04AEBD692FFB}" srcId="{6B033BE5-AC8A-4640-B6A0-7D40CC1DC9E6}" destId="{04372F40-C3D5-4B3A-A349-12E5093393B2}" srcOrd="1" destOrd="0" parTransId="{96D27351-1B2E-41C8-92C0-4F51D6688C70}" sibTransId="{8EE41914-3E8F-4187-B09F-27E4708F894D}"/>
    <dgm:cxn modelId="{A5FD4D93-6A65-46DD-89F5-82D0A211EF2C}" type="presOf" srcId="{04372F40-C3D5-4B3A-A349-12E5093393B2}" destId="{E06D254E-B931-4105-8ABA-631BD55F9B1E}" srcOrd="0" destOrd="0" presId="urn:microsoft.com/office/officeart/2005/8/layout/orgChart1"/>
    <dgm:cxn modelId="{14D9C105-59C7-45BA-8C4F-22CCA02E68CB}" type="presOf" srcId="{DD4C9C63-AD75-4725-BF2A-B571A97D637D}" destId="{50D7D0E8-689E-444D-A994-B23FF781E92A}" srcOrd="0" destOrd="0" presId="urn:microsoft.com/office/officeart/2005/8/layout/orgChart1"/>
    <dgm:cxn modelId="{CD0F1EDD-3968-4243-B3EA-55A3E16186EC}" type="presParOf" srcId="{47F65544-35D4-4537-B561-E00371BE3348}" destId="{F5A20C0F-B78D-4F2F-8C47-2850EF24FA5A}" srcOrd="0" destOrd="0" presId="urn:microsoft.com/office/officeart/2005/8/layout/orgChart1"/>
    <dgm:cxn modelId="{57687E9D-D6C6-4CA4-9AE6-C3E84B31736A}" type="presParOf" srcId="{F5A20C0F-B78D-4F2F-8C47-2850EF24FA5A}" destId="{77B3EC3A-DD73-435C-8F71-515A02559642}" srcOrd="0" destOrd="0" presId="urn:microsoft.com/office/officeart/2005/8/layout/orgChart1"/>
    <dgm:cxn modelId="{0E14D040-4489-4CED-9441-B7B5D0D009A7}" type="presParOf" srcId="{77B3EC3A-DD73-435C-8F71-515A02559642}" destId="{F4D7DB6E-1F59-437E-B625-260B69062885}" srcOrd="0" destOrd="0" presId="urn:microsoft.com/office/officeart/2005/8/layout/orgChart1"/>
    <dgm:cxn modelId="{1094FAE3-67E6-4E53-8454-F0FB89C827BB}" type="presParOf" srcId="{77B3EC3A-DD73-435C-8F71-515A02559642}" destId="{C2C1D980-2F25-4F85-88E1-70C4745183F5}" srcOrd="1" destOrd="0" presId="urn:microsoft.com/office/officeart/2005/8/layout/orgChart1"/>
    <dgm:cxn modelId="{896DCCFE-1A31-43D0-8C05-6B5702CFA799}" type="presParOf" srcId="{F5A20C0F-B78D-4F2F-8C47-2850EF24FA5A}" destId="{B3D39444-0FE6-4128-8617-87B60CE2C6C5}" srcOrd="1" destOrd="0" presId="urn:microsoft.com/office/officeart/2005/8/layout/orgChart1"/>
    <dgm:cxn modelId="{B4188DE3-A17F-4EDA-848D-DDB2C4ADA582}" type="presParOf" srcId="{B3D39444-0FE6-4128-8617-87B60CE2C6C5}" destId="{15DC392F-28B2-418B-A5BF-FB6B92E7B7BD}" srcOrd="0" destOrd="0" presId="urn:microsoft.com/office/officeart/2005/8/layout/orgChart1"/>
    <dgm:cxn modelId="{31A812FA-EAC8-4BE9-AD91-7F75A83871C8}" type="presParOf" srcId="{B3D39444-0FE6-4128-8617-87B60CE2C6C5}" destId="{88FCCD4B-BC43-4E20-8511-2AD00C281072}" srcOrd="1" destOrd="0" presId="urn:microsoft.com/office/officeart/2005/8/layout/orgChart1"/>
    <dgm:cxn modelId="{ABF95538-7D61-4B4C-9E01-330BC059A551}" type="presParOf" srcId="{88FCCD4B-BC43-4E20-8511-2AD00C281072}" destId="{FC2954C7-F67C-47C8-B3C5-2AB19F13F239}" srcOrd="0" destOrd="0" presId="urn:microsoft.com/office/officeart/2005/8/layout/orgChart1"/>
    <dgm:cxn modelId="{0EDCAF94-8C7A-4803-BAA0-218A5C16D0FF}" type="presParOf" srcId="{FC2954C7-F67C-47C8-B3C5-2AB19F13F239}" destId="{50D7D0E8-689E-444D-A994-B23FF781E92A}" srcOrd="0" destOrd="0" presId="urn:microsoft.com/office/officeart/2005/8/layout/orgChart1"/>
    <dgm:cxn modelId="{35E522E0-E194-4E50-81D1-951234CD9AF0}" type="presParOf" srcId="{FC2954C7-F67C-47C8-B3C5-2AB19F13F239}" destId="{4C01E83F-EBC4-4B09-961D-6487DB8A78E0}" srcOrd="1" destOrd="0" presId="urn:microsoft.com/office/officeart/2005/8/layout/orgChart1"/>
    <dgm:cxn modelId="{E4B8A816-FA09-4AFA-AB76-0F819A62E2B2}" type="presParOf" srcId="{88FCCD4B-BC43-4E20-8511-2AD00C281072}" destId="{0F4CD7DB-5DEF-4014-916F-4C9A720F29C8}" srcOrd="1" destOrd="0" presId="urn:microsoft.com/office/officeart/2005/8/layout/orgChart1"/>
    <dgm:cxn modelId="{BABA1E8E-C070-4186-BE1C-BAFD621C893E}" type="presParOf" srcId="{88FCCD4B-BC43-4E20-8511-2AD00C281072}" destId="{18DA20FC-BF90-46E0-91ED-9072004C166E}" srcOrd="2" destOrd="0" presId="urn:microsoft.com/office/officeart/2005/8/layout/orgChart1"/>
    <dgm:cxn modelId="{0036707D-1E29-482A-AF6F-B78AA67177E7}" type="presParOf" srcId="{B3D39444-0FE6-4128-8617-87B60CE2C6C5}" destId="{0AAC97C8-823C-43A7-8F69-93BBA5DE2BFA}" srcOrd="2" destOrd="0" presId="urn:microsoft.com/office/officeart/2005/8/layout/orgChart1"/>
    <dgm:cxn modelId="{F4D4E68C-8A82-4B41-85CB-C37578AD7A3B}" type="presParOf" srcId="{B3D39444-0FE6-4128-8617-87B60CE2C6C5}" destId="{767B5340-988A-4027-9ECA-96DF587E02C6}" srcOrd="3" destOrd="0" presId="urn:microsoft.com/office/officeart/2005/8/layout/orgChart1"/>
    <dgm:cxn modelId="{A03B094D-B134-4775-9F78-5D289095630E}" type="presParOf" srcId="{767B5340-988A-4027-9ECA-96DF587E02C6}" destId="{3F714D51-0797-47AD-89F3-6573B0ED5FBE}" srcOrd="0" destOrd="0" presId="urn:microsoft.com/office/officeart/2005/8/layout/orgChart1"/>
    <dgm:cxn modelId="{7287F218-9A7A-4948-94A5-EF0496F8BD60}" type="presParOf" srcId="{3F714D51-0797-47AD-89F3-6573B0ED5FBE}" destId="{E06D254E-B931-4105-8ABA-631BD55F9B1E}" srcOrd="0" destOrd="0" presId="urn:microsoft.com/office/officeart/2005/8/layout/orgChart1"/>
    <dgm:cxn modelId="{54C91DDE-44A0-41DE-B403-82F12B11675B}" type="presParOf" srcId="{3F714D51-0797-47AD-89F3-6573B0ED5FBE}" destId="{3C030E0C-9A88-4CED-8591-A115284052E6}" srcOrd="1" destOrd="0" presId="urn:microsoft.com/office/officeart/2005/8/layout/orgChart1"/>
    <dgm:cxn modelId="{2AFCDEE0-A6BC-42A2-A239-CBFE0A882433}" type="presParOf" srcId="{767B5340-988A-4027-9ECA-96DF587E02C6}" destId="{32801314-F124-4D83-9848-B7A80D34A21B}" srcOrd="1" destOrd="0" presId="urn:microsoft.com/office/officeart/2005/8/layout/orgChart1"/>
    <dgm:cxn modelId="{75E327FC-CB74-4EF3-BEF7-AD24CE76B8FD}" type="presParOf" srcId="{767B5340-988A-4027-9ECA-96DF587E02C6}" destId="{BC3A8BED-B985-4D7D-AC02-3259C3889555}" srcOrd="2" destOrd="0" presId="urn:microsoft.com/office/officeart/2005/8/layout/orgChart1"/>
    <dgm:cxn modelId="{EAF57928-35E8-4966-AE37-9FFF8331F634}" type="presParOf" srcId="{F5A20C0F-B78D-4F2F-8C47-2850EF24FA5A}" destId="{02165F68-0FA1-4EC4-8C5F-32A49378EE4F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AC97C8-823C-43A7-8F69-93BBA5DE2BFA}">
      <dsp:nvSpPr>
        <dsp:cNvPr id="0" name=""/>
        <dsp:cNvSpPr/>
      </dsp:nvSpPr>
      <dsp:spPr>
        <a:xfrm>
          <a:off x="2903983" y="818902"/>
          <a:ext cx="1080911" cy="37519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7596"/>
              </a:lnTo>
              <a:lnTo>
                <a:pt x="1080911" y="187596"/>
              </a:lnTo>
              <a:lnTo>
                <a:pt x="1080911" y="375192"/>
              </a:lnTo>
            </a:path>
          </a:pathLst>
        </a:custGeom>
        <a:noFill/>
        <a:ln w="285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5DC392F-28B2-418B-A5BF-FB6B92E7B7BD}">
      <dsp:nvSpPr>
        <dsp:cNvPr id="0" name=""/>
        <dsp:cNvSpPr/>
      </dsp:nvSpPr>
      <dsp:spPr>
        <a:xfrm>
          <a:off x="1823072" y="818902"/>
          <a:ext cx="1080911" cy="375192"/>
        </a:xfrm>
        <a:custGeom>
          <a:avLst/>
          <a:gdLst/>
          <a:ahLst/>
          <a:cxnLst/>
          <a:rect l="0" t="0" r="0" b="0"/>
          <a:pathLst>
            <a:path>
              <a:moveTo>
                <a:pt x="1080911" y="0"/>
              </a:moveTo>
              <a:lnTo>
                <a:pt x="1080911" y="187596"/>
              </a:lnTo>
              <a:lnTo>
                <a:pt x="0" y="187596"/>
              </a:lnTo>
              <a:lnTo>
                <a:pt x="0" y="375192"/>
              </a:lnTo>
            </a:path>
          </a:pathLst>
        </a:custGeom>
        <a:noFill/>
        <a:ln w="285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4D7DB6E-1F59-437E-B625-260B69062885}">
      <dsp:nvSpPr>
        <dsp:cNvPr id="0" name=""/>
        <dsp:cNvSpPr/>
      </dsp:nvSpPr>
      <dsp:spPr>
        <a:xfrm>
          <a:off x="2010668" y="821"/>
          <a:ext cx="1786630" cy="8180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u="sng" kern="1200" dirty="0" err="1" smtClean="0"/>
            <a:t>Trect</a:t>
          </a:r>
          <a:endParaRPr lang="en-US" sz="2100" u="sng" kern="1200" dirty="0" smtClean="0"/>
        </a:p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a, b, s</a:t>
          </a:r>
          <a:endParaRPr lang="uk-UA" sz="2100" kern="1200" dirty="0"/>
        </a:p>
      </dsp:txBody>
      <dsp:txXfrm>
        <a:off x="2010668" y="821"/>
        <a:ext cx="1786630" cy="818080"/>
      </dsp:txXfrm>
    </dsp:sp>
    <dsp:sp modelId="{50D7D0E8-689E-444D-A994-B23FF781E92A}">
      <dsp:nvSpPr>
        <dsp:cNvPr id="0" name=""/>
        <dsp:cNvSpPr/>
      </dsp:nvSpPr>
      <dsp:spPr>
        <a:xfrm>
          <a:off x="929756" y="1194094"/>
          <a:ext cx="1786630" cy="893315"/>
        </a:xfrm>
        <a:prstGeom prst="rect">
          <a:avLst/>
        </a:prstGeom>
        <a:solidFill>
          <a:srgbClr val="EA2A98"/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u="sng" kern="1200" dirty="0" err="1" smtClean="0"/>
            <a:t>TRectB</a:t>
          </a:r>
          <a:endParaRPr lang="uk-UA" sz="2100" u="sng" kern="1200" dirty="0"/>
        </a:p>
      </dsp:txBody>
      <dsp:txXfrm>
        <a:off x="929756" y="1194094"/>
        <a:ext cx="1786630" cy="893315"/>
      </dsp:txXfrm>
    </dsp:sp>
    <dsp:sp modelId="{E06D254E-B931-4105-8ABA-631BD55F9B1E}">
      <dsp:nvSpPr>
        <dsp:cNvPr id="0" name=""/>
        <dsp:cNvSpPr/>
      </dsp:nvSpPr>
      <dsp:spPr>
        <a:xfrm>
          <a:off x="3091580" y="1194094"/>
          <a:ext cx="1786630" cy="893315"/>
        </a:xfrm>
        <a:prstGeom prst="rect">
          <a:avLst/>
        </a:prstGeom>
        <a:solidFill>
          <a:srgbClr val="EA2A98"/>
        </a:solidFill>
        <a:ln w="285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err="1" smtClean="0"/>
            <a:t>TSquare</a:t>
          </a:r>
          <a:endParaRPr lang="uk-UA" sz="2100" kern="1200" dirty="0"/>
        </a:p>
      </dsp:txBody>
      <dsp:txXfrm>
        <a:off x="3091580" y="1194094"/>
        <a:ext cx="1786630" cy="89331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5341C6-262F-441C-B788-066DB1ECF24D}" type="datetimeFigureOut">
              <a:rPr lang="ru-RU" smtClean="0"/>
              <a:pPr/>
              <a:t>18.02.2015</a:t>
            </a:fld>
            <a:endParaRPr lang="ru-RU" dirty="0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F225F9-E1BA-4C0B-A11D-66A34A9B0E99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998657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2FE8C6-8353-44F8-9C9B-43E425677EED}" type="datetimeFigureOut">
              <a:rPr lang="ru-RU" smtClean="0"/>
              <a:pPr/>
              <a:t>18.02.2015</a:t>
            </a:fld>
            <a:endParaRPr lang="ru-RU" dirty="0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ru-RU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E2510F-E820-4FD0-9F7A-EC555D005141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879398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E2510F-E820-4FD0-9F7A-EC555D005141}" type="slidenum">
              <a:rPr lang="ru-RU" smtClean="0"/>
              <a:pPr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209882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E2510F-E820-4FD0-9F7A-EC555D005141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23325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 smtClean="0"/>
              <a:t>Зразок підзаголовка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pPr/>
              <a:t>18.02.2015</a:t>
            </a:fld>
            <a:endParaRPr lang="uk-UA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pPr/>
              <a:t>‹#›</a:t>
            </a:fld>
            <a:endParaRPr lang="uk-UA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uk-UA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pPr/>
              <a:t>18.02.2015</a:t>
            </a:fld>
            <a:endParaRPr lang="uk-U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pPr/>
              <a:t>18.02.2015</a:t>
            </a:fld>
            <a:endParaRPr lang="uk-U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pPr/>
              <a:t>18.02.2015</a:t>
            </a:fld>
            <a:endParaRPr lang="uk-U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pPr/>
              <a:t>18.02.2015</a:t>
            </a:fld>
            <a:endParaRPr lang="uk-U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pPr/>
              <a:t>‹#›</a:t>
            </a:fld>
            <a:endParaRPr lang="uk-UA" dirty="0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pPr/>
              <a:t>18.02.2015</a:t>
            </a:fld>
            <a:endParaRPr lang="uk-U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pPr/>
              <a:t>‹#›</a:t>
            </a:fld>
            <a:endParaRPr lang="uk-UA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pPr/>
              <a:t>18.02.2015</a:t>
            </a:fld>
            <a:endParaRPr lang="uk-UA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pPr/>
              <a:t>‹#›</a:t>
            </a:fld>
            <a:endParaRPr lang="uk-UA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pPr/>
              <a:t>18.02.2015</a:t>
            </a:fld>
            <a:endParaRPr lang="uk-U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pPr/>
              <a:t>18.02.2015</a:t>
            </a:fld>
            <a:endParaRPr lang="uk-UA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pPr/>
              <a:t>18.02.2015</a:t>
            </a:fld>
            <a:endParaRPr lang="uk-U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uk-UA" dirty="0" smtClean="0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pPr/>
              <a:t>18.02.2015</a:t>
            </a:fld>
            <a:endParaRPr lang="uk-U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C90A66AE-81F5-474A-B74B-EE41E9320F19}" type="datetimeFigureOut">
              <a:rPr lang="uk-UA" smtClean="0"/>
              <a:pPr/>
              <a:t>18.02.2015</a:t>
            </a:fld>
            <a:endParaRPr lang="uk-U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uk-U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764F593F-0D5B-4CF0-BEE2-6583C73E7271}" type="slidenum">
              <a:rPr lang="uk-UA" smtClean="0"/>
              <a:pPr/>
              <a:t>‹#›</a:t>
            </a:fld>
            <a:endParaRPr lang="uk-UA" dirty="0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Класи в </a:t>
            </a:r>
            <a:r>
              <a:rPr lang="en-US" dirty="0" smtClean="0"/>
              <a:t>Pascal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983279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Program p_1;</a:t>
            </a:r>
          </a:p>
          <a:p>
            <a:pPr>
              <a:buNone/>
            </a:pPr>
            <a:r>
              <a:rPr lang="en-US" dirty="0" smtClean="0"/>
              <a:t>	uses Shape_1;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var</a:t>
            </a:r>
            <a:r>
              <a:rPr lang="en-US" dirty="0" smtClean="0"/>
              <a:t> 		s:array [1…100] of </a:t>
            </a:r>
            <a:r>
              <a:rPr lang="en-US" dirty="0" err="1" smtClean="0"/>
              <a:t>TRect</a:t>
            </a:r>
            <a:r>
              <a:rPr lang="en-US" dirty="0" smtClean="0"/>
              <a:t>;</a:t>
            </a:r>
          </a:p>
          <a:p>
            <a:pPr>
              <a:buNone/>
            </a:pPr>
            <a:r>
              <a:rPr lang="en-US" dirty="0" smtClean="0"/>
              <a:t>			i:integer;</a:t>
            </a:r>
          </a:p>
          <a:p>
            <a:pPr>
              <a:buNone/>
            </a:pPr>
            <a:r>
              <a:rPr lang="en-US" dirty="0" smtClean="0"/>
              <a:t>			m:real;</a:t>
            </a:r>
          </a:p>
          <a:p>
            <a:pPr>
              <a:buNone/>
            </a:pPr>
            <a:r>
              <a:rPr lang="en-US" dirty="0" smtClean="0"/>
              <a:t>	begin</a:t>
            </a:r>
          </a:p>
          <a:p>
            <a:pPr>
              <a:buNone/>
            </a:pPr>
            <a:r>
              <a:rPr lang="en-US" dirty="0" smtClean="0"/>
              <a:t>		…</a:t>
            </a:r>
          </a:p>
          <a:p>
            <a:pPr>
              <a:buNone/>
            </a:pPr>
            <a:r>
              <a:rPr lang="en-US" dirty="0" smtClean="0"/>
              <a:t>		m:=s[1].Square;</a:t>
            </a:r>
          </a:p>
          <a:p>
            <a:pPr>
              <a:buNone/>
            </a:pPr>
            <a:r>
              <a:rPr lang="en-US" dirty="0" smtClean="0"/>
              <a:t>		for   </a:t>
            </a:r>
            <a:r>
              <a:rPr lang="en-US" dirty="0" err="1" smtClean="0"/>
              <a:t>i</a:t>
            </a:r>
            <a:r>
              <a:rPr lang="en-US" dirty="0" smtClean="0"/>
              <a:t>:=2 to 100 do</a:t>
            </a:r>
          </a:p>
          <a:p>
            <a:pPr>
              <a:buNone/>
            </a:pPr>
            <a:r>
              <a:rPr lang="en-US" dirty="0" smtClean="0"/>
              <a:t>		if s[</a:t>
            </a:r>
            <a:r>
              <a:rPr lang="en-US" dirty="0" err="1" smtClean="0"/>
              <a:t>i</a:t>
            </a:r>
            <a:r>
              <a:rPr lang="en-US" dirty="0" smtClean="0"/>
              <a:t>].Square&gt;m then</a:t>
            </a:r>
          </a:p>
          <a:p>
            <a:pPr>
              <a:buNone/>
            </a:pPr>
            <a:r>
              <a:rPr lang="en-US" dirty="0" smtClean="0"/>
              <a:t>			m:=s[</a:t>
            </a:r>
            <a:r>
              <a:rPr lang="en-US" dirty="0" err="1" smtClean="0"/>
              <a:t>i</a:t>
            </a:r>
            <a:r>
              <a:rPr lang="en-US" dirty="0" smtClean="0"/>
              <a:t>].Square</a:t>
            </a:r>
          </a:p>
          <a:p>
            <a:pPr>
              <a:buNone/>
            </a:pPr>
            <a:r>
              <a:rPr lang="en-US" dirty="0" smtClean="0"/>
              <a:t>		…</a:t>
            </a:r>
          </a:p>
          <a:p>
            <a:pPr>
              <a:buNone/>
            </a:pPr>
            <a:r>
              <a:rPr lang="en-US" dirty="0" smtClean="0"/>
              <a:t>	end.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5286380" y="2714620"/>
            <a:ext cx="3214710" cy="923330"/>
          </a:xfrm>
          <a:prstGeom prst="rect">
            <a:avLst/>
          </a:prstGeom>
          <a:noFill/>
          <a:ln cmpd="sng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uk-UA" dirty="0" smtClean="0"/>
              <a:t>Якщо частина коду написана двічі, виносимо її в окремий метод.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457200" y="357167"/>
            <a:ext cx="8229600" cy="2786081"/>
          </a:xfrm>
        </p:spPr>
        <p:txBody>
          <a:bodyPr/>
          <a:lstStyle/>
          <a:p>
            <a:pPr>
              <a:buNone/>
            </a:pPr>
            <a:r>
              <a:rPr lang="en-US" dirty="0" err="1" smtClean="0"/>
              <a:t>TrectB</a:t>
            </a:r>
            <a:r>
              <a:rPr lang="en-US" dirty="0" smtClean="0"/>
              <a:t>: </a:t>
            </a:r>
            <a:r>
              <a:rPr lang="en-US" dirty="0" err="1" smtClean="0"/>
              <a:t>Trect</a:t>
            </a:r>
            <a:r>
              <a:rPr lang="en-US" dirty="0" smtClean="0"/>
              <a:t> + </a:t>
            </a:r>
            <a:r>
              <a:rPr lang="en-US" dirty="0" err="1" smtClean="0"/>
              <a:t>getB</a:t>
            </a:r>
            <a:r>
              <a:rPr lang="en-US" dirty="0" smtClean="0"/>
              <a:t>, </a:t>
            </a:r>
            <a:r>
              <a:rPr lang="en-US" dirty="0" err="1" smtClean="0"/>
              <a:t>setB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unit shape_2</a:t>
            </a:r>
          </a:p>
          <a:p>
            <a:pPr>
              <a:buNone/>
            </a:pPr>
            <a:r>
              <a:rPr lang="en-US" dirty="0" smtClean="0"/>
              <a:t>		interface</a:t>
            </a:r>
          </a:p>
          <a:p>
            <a:pPr>
              <a:buNone/>
            </a:pPr>
            <a:r>
              <a:rPr lang="en-US" dirty="0" smtClean="0"/>
              <a:t>			uses shape_1</a:t>
            </a:r>
          </a:p>
          <a:p>
            <a:pPr>
              <a:buNone/>
            </a:pPr>
            <a:r>
              <a:rPr lang="en-US" dirty="0" smtClean="0"/>
              <a:t>		type</a:t>
            </a:r>
          </a:p>
          <a:p>
            <a:pPr>
              <a:buNone/>
            </a:pPr>
            <a:r>
              <a:rPr lang="en-US" dirty="0" smtClean="0"/>
              <a:t>			</a:t>
            </a:r>
            <a:r>
              <a:rPr lang="en-US" dirty="0" err="1" smtClean="0"/>
              <a:t>TRectB</a:t>
            </a:r>
            <a:r>
              <a:rPr lang="en-US" dirty="0" smtClean="0"/>
              <a:t> = class(</a:t>
            </a:r>
            <a:r>
              <a:rPr lang="en-US" dirty="0" err="1" smtClean="0"/>
              <a:t>TRect</a:t>
            </a:r>
            <a:r>
              <a:rPr lang="en-US" dirty="0" smtClean="0"/>
              <a:t>);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428596" y="3214686"/>
            <a:ext cx="85725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 smtClean="0"/>
              <a:t>Клас отримує (успадковує)  від </a:t>
            </a:r>
            <a:r>
              <a:rPr lang="uk-UA" dirty="0" err="1" smtClean="0"/>
              <a:t>поперднього</a:t>
            </a:r>
            <a:r>
              <a:rPr lang="uk-UA" dirty="0" smtClean="0"/>
              <a:t> класу всі поля і наслідує їх функціональність.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2714612" y="4071942"/>
            <a:ext cx="5643602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public</a:t>
            </a:r>
          </a:p>
          <a:p>
            <a:r>
              <a:rPr lang="en-US" sz="1600" dirty="0" smtClean="0"/>
              <a:t>	function </a:t>
            </a:r>
            <a:r>
              <a:rPr lang="en-US" sz="1600" dirty="0" err="1" smtClean="0"/>
              <a:t>getB:real</a:t>
            </a:r>
            <a:r>
              <a:rPr lang="en-US" sz="1600" dirty="0" smtClean="0"/>
              <a:t>;</a:t>
            </a:r>
          </a:p>
          <a:p>
            <a:r>
              <a:rPr lang="en-US" sz="1600" dirty="0" smtClean="0"/>
              <a:t>	procedure </a:t>
            </a:r>
            <a:r>
              <a:rPr lang="en-US" sz="1600" dirty="0" err="1" smtClean="0"/>
              <a:t>setB</a:t>
            </a:r>
            <a:r>
              <a:rPr lang="en-US" sz="1600" dirty="0" smtClean="0"/>
              <a:t>(y; real);</a:t>
            </a:r>
          </a:p>
          <a:p>
            <a:r>
              <a:rPr lang="en-US" sz="1600" dirty="0" smtClean="0"/>
              <a:t>	procedure </a:t>
            </a:r>
            <a:r>
              <a:rPr lang="en-US" sz="1600" dirty="0" err="1" smtClean="0"/>
              <a:t>writeOut</a:t>
            </a:r>
            <a:r>
              <a:rPr lang="en-US" sz="1600" dirty="0" smtClean="0"/>
              <a:t>(t:textfile);</a:t>
            </a:r>
          </a:p>
          <a:p>
            <a:r>
              <a:rPr lang="en-US" sz="1600" dirty="0" smtClean="0"/>
              <a:t>end;</a:t>
            </a:r>
          </a:p>
          <a:p>
            <a:r>
              <a:rPr lang="en-US" sz="1600" dirty="0" smtClean="0"/>
              <a:t>implementation</a:t>
            </a:r>
          </a:p>
          <a:p>
            <a:r>
              <a:rPr lang="en-US" sz="1600" dirty="0" smtClean="0"/>
              <a:t>	function </a:t>
            </a:r>
            <a:r>
              <a:rPr lang="en-US" sz="1600" dirty="0" err="1" smtClean="0"/>
              <a:t>TRectB.getB:real</a:t>
            </a:r>
            <a:r>
              <a:rPr lang="en-US" sz="1600" dirty="0" smtClean="0"/>
              <a:t>;</a:t>
            </a:r>
          </a:p>
          <a:p>
            <a:r>
              <a:rPr lang="en-US" sz="1600" dirty="0" smtClean="0"/>
              <a:t>		begin</a:t>
            </a:r>
          </a:p>
          <a:p>
            <a:r>
              <a:rPr lang="en-US" sz="1600" dirty="0" smtClean="0"/>
              <a:t>		result:=b;</a:t>
            </a:r>
          </a:p>
          <a:p>
            <a:r>
              <a:rPr lang="en-US" sz="1600" dirty="0" smtClean="0"/>
              <a:t>		end;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457200" y="642919"/>
            <a:ext cx="8229600" cy="3714775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procedure </a:t>
            </a:r>
            <a:r>
              <a:rPr lang="en-US" dirty="0" err="1" smtClean="0"/>
              <a:t>TRuctB.setB</a:t>
            </a:r>
            <a:r>
              <a:rPr lang="en-US" dirty="0" smtClean="0"/>
              <a:t>(y:real);</a:t>
            </a:r>
          </a:p>
          <a:p>
            <a:pPr>
              <a:buNone/>
            </a:pPr>
            <a:r>
              <a:rPr lang="en-US" dirty="0" smtClean="0"/>
              <a:t>	begin</a:t>
            </a:r>
          </a:p>
          <a:p>
            <a:pPr>
              <a:buNone/>
            </a:pPr>
            <a:r>
              <a:rPr lang="en-US" dirty="0" smtClean="0"/>
              <a:t>		b:=y; calls;</a:t>
            </a:r>
          </a:p>
          <a:p>
            <a:pPr>
              <a:buNone/>
            </a:pPr>
            <a:r>
              <a:rPr lang="en-US" dirty="0" smtClean="0"/>
              <a:t>	end;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procedure </a:t>
            </a:r>
            <a:r>
              <a:rPr lang="en-US" dirty="0" err="1" smtClean="0"/>
              <a:t>writeOut</a:t>
            </a:r>
            <a:r>
              <a:rPr lang="en-US" dirty="0" smtClean="0"/>
              <a:t>(t:textfile);</a:t>
            </a:r>
          </a:p>
          <a:p>
            <a:pPr>
              <a:buNone/>
            </a:pPr>
            <a:r>
              <a:rPr lang="en-US" dirty="0" smtClean="0"/>
              <a:t>	begin</a:t>
            </a:r>
          </a:p>
          <a:p>
            <a:pPr>
              <a:buNone/>
            </a:pPr>
            <a:r>
              <a:rPr lang="en-US" dirty="0" smtClean="0"/>
              <a:t>		</a:t>
            </a:r>
            <a:r>
              <a:rPr lang="en-US" dirty="0" err="1" smtClean="0"/>
              <a:t>writeln</a:t>
            </a:r>
            <a:r>
              <a:rPr lang="en-US" dirty="0" smtClean="0"/>
              <a:t>(t, ‘Advanced </a:t>
            </a:r>
            <a:r>
              <a:rPr lang="en-US" dirty="0" err="1" smtClean="0"/>
              <a:t>Rect</a:t>
            </a:r>
            <a:r>
              <a:rPr lang="en-US" dirty="0" smtClean="0"/>
              <a:t>’, a, ‘x’, b);</a:t>
            </a:r>
          </a:p>
          <a:p>
            <a:pPr>
              <a:buNone/>
            </a:pPr>
            <a:r>
              <a:rPr lang="en-US" dirty="0" smtClean="0"/>
              <a:t>	end;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785786" y="4572008"/>
            <a:ext cx="764386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 smtClean="0"/>
              <a:t>private</a:t>
            </a:r>
            <a:r>
              <a:rPr lang="uk-UA" dirty="0" smtClean="0"/>
              <a:t> діє разом з поділом на </a:t>
            </a:r>
            <a:r>
              <a:rPr lang="en-US" dirty="0" smtClean="0"/>
              <a:t>unit</a:t>
            </a:r>
            <a:r>
              <a:rPr lang="uk-UA" dirty="0" smtClean="0"/>
              <a:t>.</a:t>
            </a:r>
            <a:r>
              <a:rPr lang="en-US" dirty="0" smtClean="0"/>
              <a:t> </a:t>
            </a:r>
            <a:r>
              <a:rPr lang="uk-UA" dirty="0" smtClean="0"/>
              <a:t>Доступ ззовні</a:t>
            </a:r>
            <a:r>
              <a:rPr lang="ru-RU" dirty="0" smtClean="0"/>
              <a:t> </a:t>
            </a:r>
            <a:r>
              <a:rPr lang="uk-UA" dirty="0" smtClean="0"/>
              <a:t>модуля заборонено всім без винятку, всередині модуля дозволено підкласам. Для того, щоб підкласи базового класу мали доступ до окремих полів даних, їх розташовують в області доступу </a:t>
            </a:r>
            <a:r>
              <a:rPr lang="en-US" dirty="0" smtClean="0"/>
              <a:t>protected.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90465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Program p2;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uses shape_1; shape_2;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 smtClean="0"/>
              <a:t>var</a:t>
            </a:r>
            <a:r>
              <a:rPr lang="en-US" dirty="0"/>
              <a:t>	</a:t>
            </a:r>
            <a:r>
              <a:rPr lang="en-US" dirty="0" smtClean="0"/>
              <a:t>p:Trect;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q:TRectB;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begin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p.TRect.Create</a:t>
            </a:r>
            <a:r>
              <a:rPr lang="en-US" dirty="0" smtClean="0"/>
              <a:t>;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q:=Trect.	Create(7, 12);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q.setB</a:t>
            </a:r>
            <a:r>
              <a:rPr lang="en-US" dirty="0" smtClean="0"/>
              <a:t>(0.5)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if </a:t>
            </a:r>
            <a:r>
              <a:rPr lang="en-US" dirty="0" err="1" smtClean="0"/>
              <a:t>p.square</a:t>
            </a:r>
            <a:r>
              <a:rPr lang="en-US" dirty="0" smtClean="0"/>
              <a:t>&lt;</a:t>
            </a:r>
            <a:r>
              <a:rPr lang="en-US" dirty="0" err="1" smtClean="0"/>
              <a:t>q.square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then </a:t>
            </a:r>
            <a:r>
              <a:rPr lang="en-US" dirty="0" err="1" smtClean="0"/>
              <a:t>p.writeOut</a:t>
            </a:r>
            <a:r>
              <a:rPr lang="en-US" dirty="0" smtClean="0"/>
              <a:t>(output)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else </a:t>
            </a:r>
            <a:r>
              <a:rPr lang="en-US" dirty="0" err="1" smtClean="0"/>
              <a:t>q.writeOut</a:t>
            </a:r>
            <a:r>
              <a:rPr lang="en-US" dirty="0" smtClean="0"/>
              <a:t>(output)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p.Free</a:t>
            </a:r>
            <a:r>
              <a:rPr lang="en-US" dirty="0" smtClean="0"/>
              <a:t>;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q.Free</a:t>
            </a:r>
            <a:r>
              <a:rPr lang="en-US" dirty="0" smtClean="0"/>
              <a:t>;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end.</a:t>
            </a:r>
          </a:p>
        </p:txBody>
      </p:sp>
      <p:cxnSp>
        <p:nvCxnSpPr>
          <p:cNvPr id="7" name="Сполучна лінія уступом 6"/>
          <p:cNvCxnSpPr/>
          <p:nvPr/>
        </p:nvCxnSpPr>
        <p:spPr>
          <a:xfrm rot="10800000" flipV="1">
            <a:off x="4896036" y="1771075"/>
            <a:ext cx="1656184" cy="1008112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Прямокутник 7"/>
          <p:cNvSpPr/>
          <p:nvPr/>
        </p:nvSpPr>
        <p:spPr>
          <a:xfrm>
            <a:off x="6552220" y="1628800"/>
            <a:ext cx="1803666" cy="646331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uk-UA" dirty="0"/>
              <a:t>прямокутник розміром 3×4</a:t>
            </a:r>
          </a:p>
        </p:txBody>
      </p:sp>
    </p:spTree>
    <p:extLst>
      <p:ext uri="{BB962C8B-B14F-4D97-AF65-F5344CB8AC3E}">
        <p14:creationId xmlns:p14="http://schemas.microsoft.com/office/powerpoint/2010/main" val="3511551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/>
          <a:lstStyle/>
          <a:p>
            <a:pPr marL="0" indent="0" algn="just">
              <a:buNone/>
            </a:pPr>
            <a:r>
              <a:rPr lang="en-US" dirty="0"/>
              <a:t>	</a:t>
            </a:r>
            <a:r>
              <a:rPr lang="uk-UA" dirty="0" smtClean="0"/>
              <a:t>Метод </a:t>
            </a:r>
            <a:r>
              <a:rPr lang="en-US" dirty="0" err="1"/>
              <a:t>W</a:t>
            </a:r>
            <a:r>
              <a:rPr lang="en-US" dirty="0" err="1" smtClean="0"/>
              <a:t>riteOut</a:t>
            </a:r>
            <a:r>
              <a:rPr lang="en-US" dirty="0" smtClean="0"/>
              <a:t> </a:t>
            </a:r>
            <a:r>
              <a:rPr lang="uk-UA" dirty="0" smtClean="0"/>
              <a:t>у класі </a:t>
            </a:r>
            <a:r>
              <a:rPr lang="en-US" dirty="0" err="1" smtClean="0"/>
              <a:t>TRect</a:t>
            </a:r>
            <a:r>
              <a:rPr lang="en-US" dirty="0" smtClean="0"/>
              <a:t> </a:t>
            </a:r>
            <a:r>
              <a:rPr lang="uk-UA" dirty="0" smtClean="0"/>
              <a:t>оголошено звичайним чином як статичний метод такий, як </a:t>
            </a:r>
            <a:r>
              <a:rPr lang="en-US" dirty="0" smtClean="0"/>
              <a:t>square, </a:t>
            </a:r>
            <a:r>
              <a:rPr lang="en-US" dirty="0" err="1" smtClean="0"/>
              <a:t>perym</a:t>
            </a:r>
            <a:r>
              <a:rPr lang="en-US" dirty="0" smtClean="0"/>
              <a:t>,…</a:t>
            </a:r>
            <a:r>
              <a:rPr lang="uk-UA" dirty="0" smtClean="0"/>
              <a:t>тому в коді деструктора виклик </a:t>
            </a:r>
            <a:r>
              <a:rPr lang="en-US" dirty="0" err="1"/>
              <a:t>W</a:t>
            </a:r>
            <a:r>
              <a:rPr lang="en-US" dirty="0" err="1" smtClean="0"/>
              <a:t>riteOut</a:t>
            </a:r>
            <a:r>
              <a:rPr lang="en-US" dirty="0" smtClean="0"/>
              <a:t> </a:t>
            </a:r>
            <a:r>
              <a:rPr lang="uk-UA" dirty="0" err="1" smtClean="0"/>
              <a:t>прив</a:t>
            </a:r>
            <a:r>
              <a:rPr lang="en-US" dirty="0" smtClean="0"/>
              <a:t>’</a:t>
            </a:r>
            <a:r>
              <a:rPr lang="uk-UA" dirty="0" err="1" smtClean="0"/>
              <a:t>язується</a:t>
            </a:r>
            <a:r>
              <a:rPr lang="uk-UA" dirty="0" smtClean="0"/>
              <a:t> на етапі </a:t>
            </a:r>
            <a:r>
              <a:rPr lang="uk-UA" dirty="0"/>
              <a:t>к</a:t>
            </a:r>
            <a:r>
              <a:rPr lang="uk-UA" dirty="0" smtClean="0"/>
              <a:t>омпіляції до методу </a:t>
            </a:r>
            <a:r>
              <a:rPr lang="en-US" dirty="0" err="1" smtClean="0"/>
              <a:t>TRect.WriteOut</a:t>
            </a:r>
            <a:r>
              <a:rPr lang="en-US" dirty="0" smtClean="0"/>
              <a:t>, </a:t>
            </a:r>
            <a:r>
              <a:rPr lang="uk-UA" dirty="0" smtClean="0"/>
              <a:t>це називають </a:t>
            </a:r>
            <a:r>
              <a:rPr lang="uk-UA" u="sng" dirty="0" smtClean="0"/>
              <a:t>раннім </a:t>
            </a:r>
            <a:r>
              <a:rPr lang="uk-UA" u="sng" dirty="0" err="1" smtClean="0"/>
              <a:t>зв</a:t>
            </a:r>
            <a:r>
              <a:rPr lang="en-US" u="sng" dirty="0" smtClean="0"/>
              <a:t>’</a:t>
            </a:r>
            <a:r>
              <a:rPr lang="uk-UA" u="sng" dirty="0" err="1" smtClean="0"/>
              <a:t>язуванням</a:t>
            </a:r>
            <a:r>
              <a:rPr lang="uk-UA" u="sng" dirty="0" smtClean="0"/>
              <a:t>.</a:t>
            </a:r>
          </a:p>
          <a:p>
            <a:pPr marL="0" indent="0" algn="just">
              <a:buNone/>
            </a:pPr>
            <a:r>
              <a:rPr lang="uk-UA" dirty="0" smtClean="0"/>
              <a:t>	Для того, щоб деструктор викликав метод </a:t>
            </a:r>
            <a:r>
              <a:rPr lang="en-US" dirty="0" err="1" smtClean="0"/>
              <a:t>WriteOut</a:t>
            </a:r>
            <a:r>
              <a:rPr lang="uk-UA" dirty="0" smtClean="0"/>
              <a:t> потрібного класу, його оголошують віртуальним.</a:t>
            </a:r>
            <a:endParaRPr lang="en-US" dirty="0" smtClean="0"/>
          </a:p>
          <a:p>
            <a:pPr marL="0" indent="0" algn="just">
              <a:buNone/>
            </a:pPr>
            <a:r>
              <a:rPr lang="en-US" dirty="0"/>
              <a:t>	</a:t>
            </a:r>
            <a:r>
              <a:rPr lang="uk-UA" dirty="0" smtClean="0">
                <a:solidFill>
                  <a:schemeClr val="bg1">
                    <a:lumMod val="50000"/>
                  </a:schemeClr>
                </a:solidFill>
              </a:rPr>
              <a:t>Виклики віртуальних методів виконують за допомогою </a:t>
            </a:r>
            <a:r>
              <a:rPr lang="uk-UA" u="sng" dirty="0" smtClean="0"/>
              <a:t>пізнього зв'язування</a:t>
            </a:r>
            <a:r>
              <a:rPr lang="uk-UA" dirty="0" smtClean="0"/>
              <a:t>, що відбувається на етапі виконання програми.</a:t>
            </a:r>
          </a:p>
          <a:p>
            <a:pPr marL="0" indent="0" algn="just">
              <a:buNone/>
            </a:pPr>
            <a:r>
              <a:rPr lang="uk-UA" dirty="0"/>
              <a:t>	</a:t>
            </a:r>
            <a:r>
              <a:rPr lang="uk-UA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Клас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Tobject</a:t>
            </a:r>
            <a:r>
              <a:rPr lang="uk-UA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uk-UA" dirty="0" smtClean="0"/>
              <a:t>є базовим. Усі інші класи є його нащадками. 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Free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– </a:t>
            </a:r>
            <a:r>
              <a:rPr lang="uk-UA" dirty="0" smtClean="0">
                <a:solidFill>
                  <a:schemeClr val="bg1">
                    <a:lumMod val="50000"/>
                  </a:schemeClr>
                </a:solidFill>
              </a:rPr>
              <a:t>метод, який звільняє динамічну пам'ять. 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Destroy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– </a:t>
            </a:r>
            <a:r>
              <a:rPr lang="uk-UA" dirty="0" smtClean="0">
                <a:solidFill>
                  <a:schemeClr val="bg1">
                    <a:lumMod val="50000"/>
                  </a:schemeClr>
                </a:solidFill>
              </a:rPr>
              <a:t>деструктор.</a:t>
            </a:r>
          </a:p>
        </p:txBody>
      </p:sp>
    </p:spTree>
    <p:extLst>
      <p:ext uri="{BB962C8B-B14F-4D97-AF65-F5344CB8AC3E}">
        <p14:creationId xmlns:p14="http://schemas.microsoft.com/office/powerpoint/2010/main" val="1793737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497363"/>
          </a:xfrm>
        </p:spPr>
        <p:txBody>
          <a:bodyPr/>
          <a:lstStyle/>
          <a:p>
            <a:pPr marL="0" indent="0">
              <a:buNone/>
            </a:pPr>
            <a:r>
              <a:rPr lang="uk-UA" dirty="0" smtClean="0"/>
              <a:t>	Підклас успадковує від базового класу усі без винятку поля класу і наслідує його поведінку, це означає, що екземпляри підкласу здатні опрацьовувати такі ж повідомлення, як і екземпляри базового. Підкласові доступні усі </a:t>
            </a:r>
            <a:r>
              <a:rPr lang="en-US" dirty="0" smtClean="0"/>
              <a:t>public </a:t>
            </a:r>
            <a:r>
              <a:rPr lang="uk-UA" dirty="0" smtClean="0"/>
              <a:t>і </a:t>
            </a:r>
            <a:r>
              <a:rPr lang="en-US" dirty="0" smtClean="0"/>
              <a:t>protected</a:t>
            </a:r>
            <a:r>
              <a:rPr lang="uk-UA" dirty="0" smtClean="0"/>
              <a:t> методи базового класу, тому екземпляри підкласу можуть без перешкод і без змін використовувати методи базового класу. Дуже часто підклас змінює поведінку базового (</a:t>
            </a:r>
            <a:r>
              <a:rPr lang="uk-UA" dirty="0" err="1" smtClean="0"/>
              <a:t>перевизначає</a:t>
            </a:r>
            <a:r>
              <a:rPr lang="uk-UA" dirty="0" smtClean="0"/>
              <a:t> окремі методи) і/або доповнює (додає нові методи).</a:t>
            </a:r>
          </a:p>
          <a:p>
            <a:pPr marL="0" indent="0">
              <a:buNone/>
            </a:pPr>
            <a:r>
              <a:rPr lang="uk-UA" dirty="0"/>
              <a:t>	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55576" y="548680"/>
            <a:ext cx="777686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800" dirty="0" err="1" smtClean="0">
                <a:solidFill>
                  <a:srgbClr val="00B050"/>
                </a:solidFill>
                <a:latin typeface="+mj-lt"/>
              </a:rPr>
              <a:t>Взаємозвязки</a:t>
            </a:r>
            <a:r>
              <a:rPr lang="uk-UA" sz="2800" dirty="0" smtClean="0">
                <a:solidFill>
                  <a:srgbClr val="00B050"/>
                </a:solidFill>
                <a:latin typeface="+mj-lt"/>
              </a:rPr>
              <a:t> між базовим і похідними класами</a:t>
            </a:r>
            <a:endParaRPr lang="uk-UA" sz="2800" dirty="0">
              <a:solidFill>
                <a:srgbClr val="00B05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796439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835496"/>
          </a:xfrm>
        </p:spPr>
        <p:txBody>
          <a:bodyPr/>
          <a:lstStyle/>
          <a:p>
            <a:r>
              <a:rPr lang="uk-UA" sz="4000" dirty="0"/>
              <a:t>Для </a:t>
            </a:r>
            <a:r>
              <a:rPr lang="uk-UA" sz="4000" dirty="0" err="1"/>
              <a:t>перевизначення</a:t>
            </a:r>
            <a:r>
              <a:rPr lang="uk-UA" sz="4000" dirty="0"/>
              <a:t> методів є дві можливості</a:t>
            </a:r>
            <a:r>
              <a:rPr lang="uk-UA" sz="4000" dirty="0" smtClean="0"/>
              <a:t>: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395536" y="1600200"/>
            <a:ext cx="8229600" cy="5069160"/>
          </a:xfrm>
        </p:spPr>
        <p:txBody>
          <a:bodyPr>
            <a:normAutofit fontScale="85000" lnSpcReduction="20000"/>
          </a:bodyPr>
          <a:lstStyle/>
          <a:p>
            <a:r>
              <a:rPr lang="uk-UA" dirty="0" smtClean="0"/>
              <a:t>для звичайних (статичних) методів дозволено використовувати довільну сигнатуру, тобто, метод з тим самим іменем у підкласі може мати інший набір параметрів;</a:t>
            </a:r>
          </a:p>
          <a:p>
            <a:r>
              <a:rPr lang="uk-UA" dirty="0" err="1" smtClean="0"/>
              <a:t>Віртуадбні</a:t>
            </a:r>
            <a:r>
              <a:rPr lang="uk-UA" dirty="0" smtClean="0"/>
              <a:t> методи </a:t>
            </a:r>
            <a:r>
              <a:rPr lang="uk-UA" dirty="0" err="1" smtClean="0"/>
              <a:t>перевизначають</a:t>
            </a:r>
            <a:r>
              <a:rPr lang="uk-UA" dirty="0" smtClean="0"/>
              <a:t> завжди з </a:t>
            </a:r>
            <a:r>
              <a:rPr lang="uk-UA" dirty="0" err="1" smtClean="0"/>
              <a:t>ттою</a:t>
            </a:r>
            <a:r>
              <a:rPr lang="uk-UA" dirty="0" smtClean="0"/>
              <a:t> самою сигнатурою.</a:t>
            </a:r>
          </a:p>
          <a:p>
            <a:pPr marL="0" indent="0">
              <a:buNone/>
            </a:pPr>
            <a:r>
              <a:rPr lang="en-US" dirty="0" err="1"/>
              <a:t>v</a:t>
            </a:r>
            <a:r>
              <a:rPr lang="en-US" dirty="0" err="1" smtClean="0"/>
              <a:t>ar</a:t>
            </a:r>
            <a:r>
              <a:rPr lang="en-US" dirty="0" smtClean="0"/>
              <a:t> c, a, b: </a:t>
            </a:r>
            <a:r>
              <a:rPr lang="en-US" dirty="0" err="1" smtClean="0"/>
              <a:t>Trect</a:t>
            </a:r>
            <a:r>
              <a:rPr lang="en-US" dirty="0" smtClean="0"/>
              <a:t>;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begin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a:=TRect.Create(3, 4);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b:=TRect.Create(4, 3);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if </a:t>
            </a:r>
            <a:r>
              <a:rPr lang="en-US" dirty="0" err="1" smtClean="0"/>
              <a:t>a.Square</a:t>
            </a:r>
            <a:r>
              <a:rPr lang="en-US" dirty="0" smtClean="0"/>
              <a:t> &gt; </a:t>
            </a:r>
            <a:r>
              <a:rPr lang="en-US" dirty="0" err="1" smtClean="0"/>
              <a:t>b.Square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   then c:=a</a:t>
            </a:r>
            <a:endParaRPr lang="uk-UA" dirty="0" smtClean="0"/>
          </a:p>
          <a:p>
            <a:pPr marL="0" indent="0">
              <a:buNone/>
            </a:pPr>
            <a:r>
              <a:rPr lang="uk-UA" dirty="0"/>
              <a:t>	</a:t>
            </a:r>
            <a:r>
              <a:rPr lang="uk-UA" dirty="0" smtClean="0"/>
              <a:t>	   </a:t>
            </a:r>
            <a:r>
              <a:rPr lang="en-US" dirty="0" smtClean="0"/>
              <a:t>else c:-b</a:t>
            </a:r>
          </a:p>
          <a:p>
            <a:pPr marL="0" indent="0">
              <a:buNone/>
            </a:pPr>
            <a:r>
              <a:rPr lang="en-US" dirty="0" smtClean="0"/>
              <a:t>		</a:t>
            </a:r>
            <a:r>
              <a:rPr lang="en-US" dirty="0" err="1" smtClean="0"/>
              <a:t>c.WriteOut</a:t>
            </a:r>
            <a:r>
              <a:rPr lang="en-US" dirty="0" smtClean="0"/>
              <a:t>(output);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…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end.</a:t>
            </a:r>
            <a:endParaRPr lang="uk-UA" dirty="0"/>
          </a:p>
        </p:txBody>
      </p:sp>
      <p:sp>
        <p:nvSpPr>
          <p:cNvPr id="4" name="Стрілка вліво 3"/>
          <p:cNvSpPr/>
          <p:nvPr/>
        </p:nvSpPr>
        <p:spPr>
          <a:xfrm>
            <a:off x="3851920" y="4797152"/>
            <a:ext cx="1728192" cy="14401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5" name="TextBox 4"/>
          <p:cNvSpPr txBox="1"/>
          <p:nvPr/>
        </p:nvSpPr>
        <p:spPr>
          <a:xfrm>
            <a:off x="5580112" y="4509120"/>
            <a:ext cx="1512168" cy="646331"/>
          </a:xfrm>
          <a:prstGeom prst="rect">
            <a:avLst/>
          </a:prstGeom>
          <a:noFill/>
          <a:ln cmpd="sng">
            <a:solidFill>
              <a:schemeClr val="tx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uk-UA" dirty="0">
                <a:solidFill>
                  <a:srgbClr val="00B050"/>
                </a:solidFill>
              </a:rPr>
              <a:t>к</a:t>
            </a:r>
            <a:r>
              <a:rPr lang="uk-UA" dirty="0" smtClean="0">
                <a:solidFill>
                  <a:srgbClr val="00B050"/>
                </a:solidFill>
              </a:rPr>
              <a:t>опіювання  вказівника</a:t>
            </a:r>
            <a:endParaRPr lang="uk-UA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4964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76672"/>
            <a:ext cx="8229600" cy="1600200"/>
          </a:xfrm>
        </p:spPr>
        <p:txBody>
          <a:bodyPr/>
          <a:lstStyle/>
          <a:p>
            <a:r>
              <a:rPr lang="uk-UA" dirty="0" smtClean="0"/>
              <a:t>Отримання копії об'єкта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457200" y="2824336"/>
            <a:ext cx="8229600" cy="2260848"/>
          </a:xfrm>
        </p:spPr>
        <p:txBody>
          <a:bodyPr/>
          <a:lstStyle/>
          <a:p>
            <a:pPr marL="0" indent="0">
              <a:buNone/>
            </a:pPr>
            <a:r>
              <a:rPr lang="uk-UA" dirty="0" smtClean="0"/>
              <a:t>	Щоб отримати копію об'єкта, необхідно створити додатковий конструктор, який прийматиме параметром об'єкт того ж класу:</a:t>
            </a:r>
          </a:p>
          <a:p>
            <a:pPr marL="0" indent="0" algn="ctr">
              <a:buNone/>
            </a:pPr>
            <a:r>
              <a:rPr lang="en-US" dirty="0">
                <a:solidFill>
                  <a:srgbClr val="00B050"/>
                </a:solidFill>
              </a:rPr>
              <a:t>d</a:t>
            </a:r>
            <a:r>
              <a:rPr lang="en-US" dirty="0" smtClean="0">
                <a:solidFill>
                  <a:srgbClr val="00B050"/>
                </a:solidFill>
              </a:rPr>
              <a:t>:=TRect.CopyCreate(a)</a:t>
            </a:r>
          </a:p>
          <a:p>
            <a:pPr marL="0" indent="0" algn="ctr">
              <a:buNone/>
            </a:pPr>
            <a:endParaRPr lang="en-US" dirty="0">
              <a:solidFill>
                <a:srgbClr val="00B050"/>
              </a:solidFill>
            </a:endParaRPr>
          </a:p>
          <a:p>
            <a:pPr marL="0" indent="0" algn="ctr">
              <a:buNone/>
            </a:pPr>
            <a:endParaRPr lang="en-US" dirty="0" smtClean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798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solidFill>
                  <a:schemeClr val="tx2">
                    <a:lumMod val="75000"/>
                  </a:schemeClr>
                </a:solidFill>
              </a:rPr>
              <a:t>Раннє і пізнє зв'язування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uk-UA" dirty="0" smtClean="0">
                <a:solidFill>
                  <a:srgbClr val="00B050"/>
                </a:solidFill>
              </a:rPr>
              <a:t>Приклад: купівля кілограму апельсинів.</a:t>
            </a:r>
          </a:p>
          <a:p>
            <a:pPr marL="457200" indent="-457200">
              <a:buFont typeface="+mj-lt"/>
              <a:buAutoNum type="arabicPeriod"/>
            </a:pPr>
            <a:r>
              <a:rPr lang="uk-UA" dirty="0"/>
              <a:t>М</a:t>
            </a:r>
            <a:r>
              <a:rPr lang="uk-UA" dirty="0" smtClean="0"/>
              <a:t>и </a:t>
            </a:r>
            <a:r>
              <a:rPr lang="uk-UA" dirty="0"/>
              <a:t>заздалегідь знаємо, що нам потрібно купити 1 кг апельсинів</a:t>
            </a:r>
            <a:r>
              <a:rPr lang="uk-UA" dirty="0" smtClean="0"/>
              <a:t>. Тому </a:t>
            </a:r>
            <a:r>
              <a:rPr lang="uk-UA" dirty="0"/>
              <a:t>ми беремо невеликий пакет, </a:t>
            </a:r>
            <a:r>
              <a:rPr lang="uk-UA" dirty="0" smtClean="0"/>
              <a:t>небагато</a:t>
            </a:r>
            <a:r>
              <a:rPr lang="uk-UA" dirty="0"/>
              <a:t>, але </a:t>
            </a:r>
            <a:r>
              <a:rPr lang="uk-UA" dirty="0" smtClean="0"/>
              <a:t>достатньо </a:t>
            </a:r>
            <a:r>
              <a:rPr lang="uk-UA" dirty="0"/>
              <a:t>грошей, щоб вистачило на цей кілограм</a:t>
            </a:r>
            <a:r>
              <a:rPr lang="uk-UA" dirty="0" smtClean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uk-UA" dirty="0" smtClean="0"/>
              <a:t>Виходячи </a:t>
            </a:r>
            <a:r>
              <a:rPr lang="uk-UA" dirty="0"/>
              <a:t>з будинку, </a:t>
            </a:r>
            <a:r>
              <a:rPr lang="uk-UA" dirty="0" smtClean="0"/>
              <a:t>ми не </a:t>
            </a:r>
            <a:r>
              <a:rPr lang="uk-UA" dirty="0"/>
              <a:t>знаємо </a:t>
            </a:r>
            <a:r>
              <a:rPr lang="uk-UA" dirty="0" smtClean="0"/>
              <a:t>чого </a:t>
            </a:r>
            <a:r>
              <a:rPr lang="uk-UA" dirty="0"/>
              <a:t>і </a:t>
            </a:r>
            <a:r>
              <a:rPr lang="uk-UA" dirty="0" smtClean="0"/>
              <a:t>скільки нам </a:t>
            </a:r>
            <a:r>
              <a:rPr lang="uk-UA" dirty="0"/>
              <a:t>потрібно купити. Тому ми беремо машину(а раптом буде багато всього і </a:t>
            </a:r>
            <a:r>
              <a:rPr lang="uk-UA" dirty="0" smtClean="0"/>
              <a:t>важко нести?), </a:t>
            </a:r>
            <a:r>
              <a:rPr lang="uk-UA" dirty="0"/>
              <a:t>запасаємося пакетами великих і малих розмірів і беремо якомога більше грошей. Їдемо на ринок і з'ясовується, що потрібно купити тільки 1 кг апельсинів.</a:t>
            </a:r>
            <a:endParaRPr lang="uk-UA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9702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 fontScale="92500" lnSpcReduction="20000"/>
          </a:bodyPr>
          <a:lstStyle/>
          <a:p>
            <a:pPr marL="0" lvl="0" indent="0" algn="just">
              <a:buNone/>
            </a:pPr>
            <a:r>
              <a:rPr lang="uk-UA" dirty="0" smtClean="0"/>
              <a:t>	При </a:t>
            </a:r>
            <a:r>
              <a:rPr lang="uk-UA" dirty="0"/>
              <a:t>застосуванні раннього зв'язування, ми </a:t>
            </a:r>
            <a:r>
              <a:rPr lang="uk-UA" dirty="0" smtClean="0"/>
              <a:t>ніби </a:t>
            </a:r>
            <a:r>
              <a:rPr lang="uk-UA" dirty="0"/>
              <a:t>говоримо компілятору: "Я точно знаю, чого я хочу. Тому жорстко(статично) зв'язуй усі виклики функцій". При застосуванні механізму пізнього зв'язування ми </a:t>
            </a:r>
            <a:r>
              <a:rPr lang="uk-UA" dirty="0" smtClean="0"/>
              <a:t>говоримо </a:t>
            </a:r>
            <a:r>
              <a:rPr lang="uk-UA" dirty="0"/>
              <a:t>компілятору: "Я доки не </a:t>
            </a:r>
            <a:r>
              <a:rPr lang="uk-UA" dirty="0" smtClean="0"/>
              <a:t>знаю, </a:t>
            </a:r>
            <a:r>
              <a:rPr lang="uk-UA" dirty="0"/>
              <a:t>чого я хочу. Коли прийде час, я </a:t>
            </a:r>
            <a:r>
              <a:rPr lang="uk-UA" dirty="0" smtClean="0"/>
              <a:t>повідомлю, </a:t>
            </a:r>
            <a:r>
              <a:rPr lang="uk-UA" dirty="0"/>
              <a:t>що і як я хочу</a:t>
            </a:r>
            <a:r>
              <a:rPr lang="uk-UA" dirty="0" smtClean="0"/>
              <a:t>".</a:t>
            </a:r>
          </a:p>
          <a:p>
            <a:pPr marL="0" lvl="0" indent="0" algn="just">
              <a:buNone/>
            </a:pPr>
            <a:endParaRPr lang="uk-UA" dirty="0"/>
          </a:p>
          <a:p>
            <a:pPr marL="0" lvl="0" indent="0" algn="ctr">
              <a:buNone/>
            </a:pPr>
            <a:r>
              <a:rPr lang="uk-UA" dirty="0" smtClean="0">
                <a:solidFill>
                  <a:srgbClr val="00B050"/>
                </a:solidFill>
              </a:rPr>
              <a:t>Висновки: </a:t>
            </a:r>
          </a:p>
          <a:p>
            <a:pPr lvl="0"/>
            <a:r>
              <a:rPr lang="uk-UA" dirty="0" smtClean="0"/>
              <a:t>	Таким </a:t>
            </a:r>
            <a:r>
              <a:rPr lang="uk-UA" dirty="0"/>
              <a:t>чином, під час раннього </a:t>
            </a:r>
            <a:r>
              <a:rPr lang="uk-UA" dirty="0" smtClean="0"/>
              <a:t>зв'язування </a:t>
            </a:r>
            <a:r>
              <a:rPr lang="uk-UA" dirty="0"/>
              <a:t>методи зв'язуються при першій слушній </a:t>
            </a:r>
            <a:r>
              <a:rPr lang="uk-UA" dirty="0" smtClean="0"/>
              <a:t>нагоді. </a:t>
            </a:r>
            <a:r>
              <a:rPr lang="uk-UA" dirty="0"/>
              <a:t>У</a:t>
            </a:r>
            <a:r>
              <a:rPr lang="uk-UA" dirty="0" smtClean="0"/>
              <a:t> </a:t>
            </a:r>
            <a:r>
              <a:rPr lang="uk-UA" dirty="0"/>
              <a:t>пізньому </a:t>
            </a:r>
            <a:r>
              <a:rPr lang="uk-UA" dirty="0" smtClean="0"/>
              <a:t>зв'язуванні </a:t>
            </a:r>
            <a:r>
              <a:rPr lang="uk-UA" dirty="0"/>
              <a:t>реалізований спеціальний механізм, який </a:t>
            </a:r>
            <a:r>
              <a:rPr lang="uk-UA" dirty="0" smtClean="0"/>
              <a:t>визначає, </a:t>
            </a:r>
            <a:r>
              <a:rPr lang="uk-UA" dirty="0"/>
              <a:t>як відбуватиметься </a:t>
            </a:r>
            <a:r>
              <a:rPr lang="uk-UA" dirty="0" smtClean="0"/>
              <a:t>зв'язування, </a:t>
            </a:r>
            <a:r>
              <a:rPr lang="uk-UA" dirty="0"/>
              <a:t>що викликається і викликає </a:t>
            </a:r>
            <a:r>
              <a:rPr lang="uk-UA" dirty="0" smtClean="0"/>
              <a:t>методи, </a:t>
            </a:r>
            <a:r>
              <a:rPr lang="uk-UA" dirty="0"/>
              <a:t>коли виклик буде зроблений фактично.</a:t>
            </a:r>
          </a:p>
          <a:p>
            <a:pPr lvl="0"/>
            <a:r>
              <a:rPr lang="uk-UA" dirty="0"/>
              <a:t>Очевидно, що швидкість і ефективність при ранньому зв'язуванні вищі, ніж при використанні пізнього зв'язування. </a:t>
            </a:r>
            <a:r>
              <a:rPr lang="uk-UA" dirty="0" smtClean="0"/>
              <a:t>У </a:t>
            </a:r>
            <a:r>
              <a:rPr lang="uk-UA" dirty="0"/>
              <a:t>той же час, пізнє зв'язування забезпечує деяку універсальність зв'язування.</a:t>
            </a:r>
          </a:p>
          <a:p>
            <a:pPr marL="0" lvl="0" indent="0" algn="just">
              <a:buNone/>
            </a:pPr>
            <a:endParaRPr lang="uk-UA" dirty="0">
              <a:solidFill>
                <a:srgbClr val="00B050"/>
              </a:solidFill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161310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2808311"/>
          </a:xfrm>
        </p:spPr>
        <p:txBody>
          <a:bodyPr/>
          <a:lstStyle/>
          <a:p>
            <a:pPr marL="0" indent="0">
              <a:buNone/>
            </a:pPr>
            <a:r>
              <a:rPr lang="uk-UA" dirty="0" smtClean="0"/>
              <a:t>	Об</a:t>
            </a:r>
            <a:r>
              <a:rPr lang="en-US" dirty="0" smtClean="0"/>
              <a:t>’</a:t>
            </a:r>
            <a:r>
              <a:rPr lang="uk-UA" dirty="0" err="1" smtClean="0"/>
              <a:t>єкти</a:t>
            </a:r>
            <a:r>
              <a:rPr lang="uk-UA" dirty="0" smtClean="0"/>
              <a:t> реального світу можна описати за допомогою величин, що характеризують стан об</a:t>
            </a:r>
            <a:r>
              <a:rPr lang="en-US" dirty="0" smtClean="0"/>
              <a:t>’</a:t>
            </a:r>
            <a:r>
              <a:rPr lang="uk-UA" dirty="0" err="1" smtClean="0"/>
              <a:t>єкта</a:t>
            </a:r>
            <a:r>
              <a:rPr lang="uk-UA" dirty="0" smtClean="0"/>
              <a:t> та його поведінку (що робить об</a:t>
            </a:r>
            <a:r>
              <a:rPr lang="en-US" dirty="0" smtClean="0"/>
              <a:t>’</a:t>
            </a:r>
            <a:r>
              <a:rPr lang="uk-UA" dirty="0" err="1" smtClean="0"/>
              <a:t>єкт</a:t>
            </a:r>
            <a:r>
              <a:rPr lang="uk-UA" dirty="0" smtClean="0"/>
              <a:t> або що з ним можна робити), поведінка змінює стан об</a:t>
            </a:r>
            <a:r>
              <a:rPr lang="en-US" dirty="0" smtClean="0"/>
              <a:t>’</a:t>
            </a:r>
            <a:r>
              <a:rPr lang="uk-UA" dirty="0" err="1" smtClean="0"/>
              <a:t>єкта</a:t>
            </a:r>
            <a:r>
              <a:rPr lang="uk-UA" dirty="0" smtClean="0"/>
              <a:t>. Для адекватного моделювання реального світу в програмах, потрібно мати сутність, яка поєднує дані та алгоритм.</a:t>
            </a:r>
          </a:p>
        </p:txBody>
      </p:sp>
      <p:graphicFrame>
        <p:nvGraphicFramePr>
          <p:cNvPr id="4" name="Таблиця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6247807"/>
              </p:ext>
            </p:extLst>
          </p:nvPr>
        </p:nvGraphicFramePr>
        <p:xfrm>
          <a:off x="2267744" y="3212977"/>
          <a:ext cx="2304256" cy="32789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04256"/>
              </a:tblGrid>
              <a:tr h="1973066">
                <a:tc>
                  <a:txBody>
                    <a:bodyPr/>
                    <a:lstStyle/>
                    <a:p>
                      <a:pPr algn="ctr"/>
                      <a:r>
                        <a:rPr lang="uk-UA" u="sng" dirty="0" smtClean="0"/>
                        <a:t>Ручка</a:t>
                      </a:r>
                    </a:p>
                    <a:p>
                      <a:pPr algn="ctr"/>
                      <a:r>
                        <a:rPr lang="uk-UA" b="0" u="none" dirty="0" smtClean="0"/>
                        <a:t>Готовність</a:t>
                      </a:r>
                    </a:p>
                    <a:p>
                      <a:pPr algn="ctr"/>
                      <a:r>
                        <a:rPr lang="uk-UA" b="0" u="none" dirty="0" smtClean="0"/>
                        <a:t>Розмір</a:t>
                      </a:r>
                    </a:p>
                    <a:p>
                      <a:pPr algn="ctr"/>
                      <a:r>
                        <a:rPr lang="uk-UA" b="0" u="none" dirty="0" smtClean="0"/>
                        <a:t>Ціна</a:t>
                      </a:r>
                    </a:p>
                    <a:p>
                      <a:pPr algn="ctr"/>
                      <a:r>
                        <a:rPr lang="uk-UA" b="0" u="none" dirty="0" smtClean="0"/>
                        <a:t>Колір</a:t>
                      </a:r>
                    </a:p>
                    <a:p>
                      <a:pPr algn="ctr"/>
                      <a:r>
                        <a:rPr lang="uk-UA" b="0" u="none" dirty="0" smtClean="0"/>
                        <a:t>Колір чорнила</a:t>
                      </a:r>
                    </a:p>
                    <a:p>
                      <a:pPr algn="ctr"/>
                      <a:r>
                        <a:rPr lang="uk-UA" b="0" i="0" u="none" dirty="0" smtClean="0"/>
                        <a:t>Запас чорнила</a:t>
                      </a:r>
                    </a:p>
                  </a:txBody>
                  <a:tcPr/>
                </a:tc>
              </a:tr>
              <a:tr h="1267293">
                <a:tc>
                  <a:txBody>
                    <a:bodyPr/>
                    <a:lstStyle/>
                    <a:p>
                      <a:pPr algn="ctr"/>
                      <a:r>
                        <a:rPr lang="uk-UA" b="0" i="0" u="none" dirty="0" smtClean="0"/>
                        <a:t>Увімкнути</a:t>
                      </a:r>
                    </a:p>
                    <a:p>
                      <a:pPr algn="ctr"/>
                      <a:r>
                        <a:rPr lang="uk-UA" b="0" i="0" u="none" dirty="0" smtClean="0"/>
                        <a:t>Вимкнути</a:t>
                      </a:r>
                    </a:p>
                    <a:p>
                      <a:pPr algn="ctr"/>
                      <a:r>
                        <a:rPr lang="uk-UA" b="0" i="0" u="none" dirty="0" smtClean="0"/>
                        <a:t>Записати</a:t>
                      </a:r>
                    </a:p>
                    <a:p>
                      <a:pPr algn="ctr"/>
                      <a:r>
                        <a:rPr lang="uk-UA" b="0" i="0" u="none" dirty="0" smtClean="0"/>
                        <a:t>Змінити</a:t>
                      </a:r>
                      <a:r>
                        <a:rPr lang="uk-UA" b="0" i="0" u="none" baseline="0" dirty="0" smtClean="0"/>
                        <a:t> чорнило</a:t>
                      </a:r>
                      <a:endParaRPr lang="uk-UA" b="0" i="0" u="none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572000" y="3501008"/>
            <a:ext cx="201622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b</a:t>
            </a:r>
            <a:r>
              <a:rPr lang="en-US" dirty="0" err="1" smtClean="0"/>
              <a:t>oolean</a:t>
            </a:r>
            <a:endParaRPr lang="en-US" dirty="0" smtClean="0"/>
          </a:p>
          <a:p>
            <a:r>
              <a:rPr lang="en-US" dirty="0" smtClean="0"/>
              <a:t>integer (</a:t>
            </a:r>
            <a:r>
              <a:rPr lang="en-US" dirty="0" err="1" smtClean="0"/>
              <a:t>const</a:t>
            </a:r>
            <a:r>
              <a:rPr lang="en-US" dirty="0" smtClean="0"/>
              <a:t>)</a:t>
            </a:r>
          </a:p>
          <a:p>
            <a:r>
              <a:rPr lang="en-US" dirty="0"/>
              <a:t>r</a:t>
            </a:r>
            <a:r>
              <a:rPr lang="en-US" dirty="0" smtClean="0"/>
              <a:t>eal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real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/>
              <a:t> </a:t>
            </a:r>
            <a:r>
              <a:rPr lang="en-US" dirty="0" smtClean="0"/>
              <a:t>   procedure</a:t>
            </a:r>
          </a:p>
          <a:p>
            <a:r>
              <a:rPr lang="en-US" dirty="0" smtClean="0"/>
              <a:t>    function</a:t>
            </a:r>
            <a:endParaRPr lang="uk-UA" dirty="0"/>
          </a:p>
        </p:txBody>
      </p:sp>
      <p:sp>
        <p:nvSpPr>
          <p:cNvPr id="10" name="Права кругла дужка 9"/>
          <p:cNvSpPr/>
          <p:nvPr/>
        </p:nvSpPr>
        <p:spPr>
          <a:xfrm>
            <a:off x="4644008" y="5301208"/>
            <a:ext cx="130872" cy="1198002"/>
          </a:xfrm>
          <a:prstGeom prst="righ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6" name="Вигнута вліво стрілка 15"/>
          <p:cNvSpPr/>
          <p:nvPr/>
        </p:nvSpPr>
        <p:spPr>
          <a:xfrm flipH="1" flipV="1">
            <a:off x="6156176" y="3708033"/>
            <a:ext cx="576064" cy="2448272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6863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/>
          <a:lstStyle/>
          <a:p>
            <a:pPr marL="0" indent="0">
              <a:buNone/>
            </a:pPr>
            <a:r>
              <a:rPr lang="uk-UA" dirty="0" smtClean="0"/>
              <a:t>	Адресу динамічного методу міститиме таблиця того класу, де він визначений</a:t>
            </a:r>
          </a:p>
          <a:p>
            <a:pPr marL="0" indent="0">
              <a:buNone/>
            </a:pPr>
            <a:r>
              <a:rPr lang="uk-UA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TSquare</a:t>
            </a:r>
            <a:r>
              <a:rPr lang="en-US" dirty="0" smtClean="0"/>
              <a:t> = class(</a:t>
            </a:r>
            <a:r>
              <a:rPr lang="en-US" dirty="0" err="1" smtClean="0"/>
              <a:t>TRect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r>
              <a:rPr lang="en-US" dirty="0" smtClean="0"/>
              <a:t>		constructor 	Create(x: real);</a:t>
            </a:r>
          </a:p>
          <a:p>
            <a:pPr marL="0" indent="0">
              <a:buNone/>
            </a:pPr>
            <a:r>
              <a:rPr lang="en-US" dirty="0" smtClean="0"/>
              <a:t>		procedure </a:t>
            </a:r>
            <a:r>
              <a:rPr lang="en-US" dirty="0" err="1" smtClean="0"/>
              <a:t>WriteOut</a:t>
            </a:r>
            <a:r>
              <a:rPr lang="en-US" dirty="0" smtClean="0"/>
              <a:t>(</a:t>
            </a:r>
            <a:r>
              <a:rPr lang="en-US" dirty="0" err="1" smtClean="0"/>
              <a:t>var</a:t>
            </a:r>
            <a:r>
              <a:rPr lang="en-US" dirty="0" smtClean="0"/>
              <a:t> t:textfile);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end;</a:t>
            </a:r>
          </a:p>
          <a:p>
            <a:pPr marL="0" indent="0">
              <a:buNone/>
            </a:pPr>
            <a:r>
              <a:rPr lang="en-US" dirty="0" smtClean="0"/>
              <a:t>//public</a:t>
            </a:r>
            <a:r>
              <a:rPr lang="ru-RU" dirty="0" smtClean="0"/>
              <a:t> </a:t>
            </a:r>
            <a:r>
              <a:rPr lang="uk-UA" dirty="0" smtClean="0"/>
              <a:t>можна упустити.</a:t>
            </a:r>
          </a:p>
          <a:p>
            <a:pPr marL="0" indent="0">
              <a:buNone/>
            </a:pPr>
            <a:r>
              <a:rPr lang="uk-UA" dirty="0"/>
              <a:t>		</a:t>
            </a:r>
            <a:r>
              <a:rPr lang="en-US" dirty="0" smtClean="0"/>
              <a:t>constructor </a:t>
            </a:r>
            <a:r>
              <a:rPr lang="en-US" dirty="0" err="1" smtClean="0"/>
              <a:t>TSquare.Create</a:t>
            </a:r>
            <a:r>
              <a:rPr lang="en-US" dirty="0" smtClean="0"/>
              <a:t>(x: real );</a:t>
            </a:r>
          </a:p>
          <a:p>
            <a:pPr marL="0" indent="0">
              <a:buNone/>
            </a:pPr>
            <a:r>
              <a:rPr lang="en-US" dirty="0" smtClean="0"/>
              <a:t>			begin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		inherited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		Create(x, x);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	end;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884368" y="2349860"/>
            <a:ext cx="11156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override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139874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solidFill>
                  <a:srgbClr val="00B050"/>
                </a:solidFill>
              </a:rPr>
              <a:t>Name() </a:t>
            </a:r>
            <a:r>
              <a:rPr lang="en-US" dirty="0" smtClean="0"/>
              <a:t>– overload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B050"/>
                </a:solidFill>
              </a:rPr>
              <a:t>Name(x</a:t>
            </a:r>
            <a:r>
              <a:rPr lang="en-US" dirty="0" smtClean="0"/>
              <a:t>) – override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	</a:t>
            </a:r>
            <a:r>
              <a:rPr lang="en-US" u="sng" dirty="0" err="1" smtClean="0"/>
              <a:t>Tshape</a:t>
            </a:r>
            <a:endParaRPr lang="en-US" u="sng" dirty="0" smtClean="0"/>
          </a:p>
          <a:p>
            <a:pPr marL="0" indent="0">
              <a:buNone/>
            </a:pPr>
            <a:endParaRPr lang="en-US" u="sng" dirty="0"/>
          </a:p>
          <a:p>
            <a:pPr marL="0" indent="0">
              <a:buNone/>
            </a:pPr>
            <a:r>
              <a:rPr lang="en-US" dirty="0" smtClean="0"/>
              <a:t>		</a:t>
            </a:r>
            <a:r>
              <a:rPr lang="en-US" u="sng" dirty="0" err="1" smtClean="0"/>
              <a:t>TRect</a:t>
            </a:r>
            <a:r>
              <a:rPr lang="en-US" dirty="0" smtClean="0"/>
              <a:t>		</a:t>
            </a:r>
            <a:r>
              <a:rPr lang="en-US" u="sng" dirty="0" err="1" smtClean="0"/>
              <a:t>TCircle</a:t>
            </a:r>
            <a:endParaRPr lang="en-US" u="sng" dirty="0" smtClean="0"/>
          </a:p>
          <a:p>
            <a:pPr marL="0" indent="0">
              <a:buNone/>
            </a:pPr>
            <a:endParaRPr lang="en-US" u="sng" dirty="0"/>
          </a:p>
          <a:p>
            <a:pPr marL="0" indent="0">
              <a:buNone/>
            </a:pPr>
            <a:endParaRPr lang="en-US" u="sng" dirty="0" smtClean="0"/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u="sng" dirty="0" err="1" smtClean="0"/>
              <a:t>TRectB</a:t>
            </a:r>
            <a:r>
              <a:rPr lang="en-US" dirty="0"/>
              <a:t>	</a:t>
            </a:r>
            <a:r>
              <a:rPr lang="en-US" u="sng" dirty="0" err="1" smtClean="0"/>
              <a:t>TSquare</a:t>
            </a:r>
            <a:endParaRPr lang="en-US" u="sng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2201261259"/>
              </p:ext>
            </p:extLst>
          </p:nvPr>
        </p:nvGraphicFramePr>
        <p:xfrm>
          <a:off x="2483768" y="620688"/>
          <a:ext cx="5807968" cy="20882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796136" y="2348880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a, s</a:t>
            </a:r>
            <a:endParaRPr lang="uk-UA" dirty="0"/>
          </a:p>
        </p:txBody>
      </p:sp>
      <p:sp>
        <p:nvSpPr>
          <p:cNvPr id="6" name="TextBox 5"/>
          <p:cNvSpPr txBox="1"/>
          <p:nvPr/>
        </p:nvSpPr>
        <p:spPr>
          <a:xfrm>
            <a:off x="7452320" y="2025714"/>
            <a:ext cx="7920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dirty="0" smtClean="0"/>
              <a:t>P-4a</a:t>
            </a:r>
          </a:p>
          <a:p>
            <a:pPr lvl="0"/>
            <a:r>
              <a:rPr lang="en-US" dirty="0" smtClean="0"/>
              <a:t>S=a</a:t>
            </a:r>
            <a:r>
              <a:rPr lang="uk-UA" baseline="30000" dirty="0"/>
              <a:t>2</a:t>
            </a:r>
            <a:endParaRPr lang="en-US" baseline="30000" dirty="0"/>
          </a:p>
        </p:txBody>
      </p:sp>
      <p:sp>
        <p:nvSpPr>
          <p:cNvPr id="7" name="Стрілка вгору 6"/>
          <p:cNvSpPr/>
          <p:nvPr/>
        </p:nvSpPr>
        <p:spPr>
          <a:xfrm>
            <a:off x="6516216" y="2813073"/>
            <a:ext cx="198022" cy="71078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8" name="TextBox 7"/>
          <p:cNvSpPr txBox="1"/>
          <p:nvPr/>
        </p:nvSpPr>
        <p:spPr>
          <a:xfrm>
            <a:off x="6012160" y="3558891"/>
            <a:ext cx="14041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u="sng" dirty="0" err="1" smtClean="0"/>
              <a:t>TRect</a:t>
            </a:r>
            <a:endParaRPr lang="en-US" u="sng" dirty="0" smtClean="0"/>
          </a:p>
          <a:p>
            <a:pPr algn="ctr"/>
            <a:r>
              <a:rPr lang="en-US" dirty="0"/>
              <a:t>b</a:t>
            </a:r>
            <a:endParaRPr lang="uk-UA" dirty="0"/>
          </a:p>
        </p:txBody>
      </p:sp>
      <p:sp>
        <p:nvSpPr>
          <p:cNvPr id="10" name="TextBox 9"/>
          <p:cNvSpPr txBox="1"/>
          <p:nvPr/>
        </p:nvSpPr>
        <p:spPr>
          <a:xfrm>
            <a:off x="6084168" y="4149080"/>
            <a:ext cx="14773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dirty="0" smtClean="0"/>
              <a:t>P=2(</a:t>
            </a:r>
            <a:r>
              <a:rPr lang="en-US" dirty="0" err="1" smtClean="0"/>
              <a:t>a+b</a:t>
            </a:r>
            <a:r>
              <a:rPr lang="en-US" dirty="0" smtClean="0"/>
              <a:t>)</a:t>
            </a:r>
          </a:p>
          <a:p>
            <a:pPr lvl="0"/>
            <a:r>
              <a:rPr lang="en-US" dirty="0" smtClean="0"/>
              <a:t>S=</a:t>
            </a:r>
            <a:r>
              <a:rPr lang="en-US" dirty="0" err="1" smtClean="0"/>
              <a:t>ab</a:t>
            </a:r>
            <a:endParaRPr lang="en-US" baseline="30000" dirty="0"/>
          </a:p>
        </p:txBody>
      </p:sp>
      <p:sp>
        <p:nvSpPr>
          <p:cNvPr id="11" name="Стрілка вгору 10"/>
          <p:cNvSpPr/>
          <p:nvPr/>
        </p:nvSpPr>
        <p:spPr>
          <a:xfrm>
            <a:off x="6588224" y="4795411"/>
            <a:ext cx="198022" cy="71078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2" name="TextBox 11"/>
          <p:cNvSpPr txBox="1"/>
          <p:nvPr/>
        </p:nvSpPr>
        <p:spPr>
          <a:xfrm>
            <a:off x="6084168" y="5544740"/>
            <a:ext cx="14041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u="sng" dirty="0" err="1" smtClean="0"/>
              <a:t>TRectB</a:t>
            </a:r>
            <a:endParaRPr lang="en-US" u="sng" dirty="0" smtClean="0"/>
          </a:p>
        </p:txBody>
      </p:sp>
      <p:cxnSp>
        <p:nvCxnSpPr>
          <p:cNvPr id="14" name="Пряма зі стрілкою 13"/>
          <p:cNvCxnSpPr/>
          <p:nvPr/>
        </p:nvCxnSpPr>
        <p:spPr>
          <a:xfrm flipV="1">
            <a:off x="2915816" y="3882057"/>
            <a:ext cx="504056" cy="5901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 зі стрілкою 15"/>
          <p:cNvCxnSpPr/>
          <p:nvPr/>
        </p:nvCxnSpPr>
        <p:spPr>
          <a:xfrm flipH="1" flipV="1">
            <a:off x="4283968" y="3933056"/>
            <a:ext cx="432048" cy="53918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 зі стрілкою 26"/>
          <p:cNvCxnSpPr/>
          <p:nvPr/>
        </p:nvCxnSpPr>
        <p:spPr>
          <a:xfrm flipV="1">
            <a:off x="1979712" y="4855711"/>
            <a:ext cx="576064" cy="68902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 зі стрілкою 28"/>
          <p:cNvCxnSpPr/>
          <p:nvPr/>
        </p:nvCxnSpPr>
        <p:spPr>
          <a:xfrm flipH="1" flipV="1">
            <a:off x="3143468" y="4898853"/>
            <a:ext cx="564436" cy="76239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50850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err="1" smtClean="0"/>
              <a:t>Tshape</a:t>
            </a:r>
            <a:r>
              <a:rPr lang="en-US" dirty="0" smtClean="0"/>
              <a:t> = </a:t>
            </a:r>
            <a:r>
              <a:rPr lang="en-US" dirty="0" err="1" smtClean="0"/>
              <a:t>clas</a:t>
            </a:r>
            <a:r>
              <a:rPr lang="en-US" dirty="0" smtClean="0"/>
              <a:t>(</a:t>
            </a:r>
            <a:r>
              <a:rPr lang="en-US" dirty="0" err="1" smtClean="0"/>
              <a:t>TObject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r>
              <a:rPr lang="en-US" dirty="0" smtClean="0"/>
              <a:t>private</a:t>
            </a:r>
          </a:p>
          <a:p>
            <a:pPr marL="0" indent="0">
              <a:buNone/>
            </a:pPr>
            <a:r>
              <a:rPr lang="en-US" dirty="0" smtClean="0"/>
              <a:t>	s:real;</a:t>
            </a:r>
          </a:p>
          <a:p>
            <a:pPr marL="0" indent="0">
              <a:buNone/>
            </a:pPr>
            <a:r>
              <a:rPr lang="en-US" dirty="0"/>
              <a:t>p</a:t>
            </a:r>
            <a:r>
              <a:rPr lang="en-US" dirty="0" smtClean="0"/>
              <a:t>rotected procedure </a:t>
            </a:r>
            <a:r>
              <a:rPr lang="en-US" dirty="0" err="1" smtClean="0"/>
              <a:t>Calc</a:t>
            </a:r>
            <a:r>
              <a:rPr lang="en-US" dirty="0" smtClean="0"/>
              <a:t> S; virtual; abstract;</a:t>
            </a:r>
          </a:p>
          <a:p>
            <a:pPr marL="0" indent="0">
              <a:buNone/>
            </a:pPr>
            <a:r>
              <a:rPr lang="en-US" dirty="0" smtClean="0"/>
              <a:t>public</a:t>
            </a:r>
          </a:p>
          <a:p>
            <a:pPr marL="0" indent="0">
              <a:buNone/>
            </a:pPr>
            <a:r>
              <a:rPr lang="en-US" dirty="0" smtClean="0"/>
              <a:t>	function </a:t>
            </a:r>
            <a:r>
              <a:rPr lang="en-US" dirty="0" err="1" smtClean="0"/>
              <a:t>Perym</a:t>
            </a:r>
            <a:r>
              <a:rPr lang="en-US" dirty="0" smtClean="0"/>
              <a:t>: real; virtual; abstract;</a:t>
            </a:r>
          </a:p>
          <a:p>
            <a:pPr marL="0" indent="0">
              <a:buNone/>
            </a:pPr>
            <a:r>
              <a:rPr lang="en-US" dirty="0" smtClean="0"/>
              <a:t>	function </a:t>
            </a:r>
            <a:r>
              <a:rPr lang="en-US" dirty="0"/>
              <a:t>S</a:t>
            </a:r>
            <a:r>
              <a:rPr lang="en-US" dirty="0" smtClean="0"/>
              <a:t>quare: real;</a:t>
            </a:r>
          </a:p>
          <a:p>
            <a:pPr marL="0" indent="0">
              <a:buNone/>
            </a:pPr>
            <a:r>
              <a:rPr lang="en-US" dirty="0" smtClean="0"/>
              <a:t>	procedure </a:t>
            </a:r>
            <a:r>
              <a:rPr lang="en-US" dirty="0" err="1" smtClean="0"/>
              <a:t>WriteOut</a:t>
            </a:r>
            <a:r>
              <a:rPr lang="en-US" dirty="0" smtClean="0"/>
              <a:t>(</a:t>
            </a:r>
            <a:r>
              <a:rPr lang="en-US" dirty="0" err="1" smtClean="0"/>
              <a:t>var</a:t>
            </a:r>
            <a:r>
              <a:rPr lang="en-US" dirty="0" smtClean="0"/>
              <a:t> T: </a:t>
            </a:r>
            <a:r>
              <a:rPr lang="en-US" dirty="0" err="1" smtClean="0"/>
              <a:t>textfile</a:t>
            </a:r>
            <a:r>
              <a:rPr lang="en-US" dirty="0" smtClean="0"/>
              <a:t>); virtual; </a:t>
            </a:r>
            <a:r>
              <a:rPr lang="en-US" dirty="0" err="1" smtClean="0"/>
              <a:t>absract</a:t>
            </a:r>
            <a:r>
              <a:rPr lang="en-US" dirty="0" smtClean="0"/>
              <a:t>;</a:t>
            </a:r>
          </a:p>
          <a:p>
            <a:pPr marL="0" indent="0">
              <a:buNone/>
            </a:pPr>
            <a:r>
              <a:rPr lang="en-US" dirty="0" smtClean="0"/>
              <a:t>	destructor Destroy; override;</a:t>
            </a:r>
          </a:p>
          <a:p>
            <a:pPr marL="0" indent="0">
              <a:buNone/>
            </a:pPr>
            <a:r>
              <a:rPr lang="en-US" dirty="0" smtClean="0"/>
              <a:t>	end;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	function </a:t>
            </a:r>
            <a:r>
              <a:rPr lang="en-US" dirty="0" err="1" smtClean="0"/>
              <a:t>TShape</a:t>
            </a:r>
            <a:r>
              <a:rPr lang="en-US" dirty="0" smtClean="0"/>
              <a:t> </a:t>
            </a:r>
            <a:r>
              <a:rPr lang="en-US" dirty="0"/>
              <a:t>S</a:t>
            </a:r>
            <a:r>
              <a:rPr lang="en-US" dirty="0" smtClean="0"/>
              <a:t>quare: real;</a:t>
            </a:r>
          </a:p>
          <a:p>
            <a:pPr marL="0" indent="0">
              <a:buNone/>
            </a:pPr>
            <a:r>
              <a:rPr lang="en-US" dirty="0" smtClean="0"/>
              <a:t>		begin</a:t>
            </a:r>
          </a:p>
          <a:p>
            <a:pPr marL="0" indent="0">
              <a:buNone/>
            </a:pPr>
            <a:r>
              <a:rPr lang="en-US" dirty="0" smtClean="0"/>
              <a:t>			result:=s;</a:t>
            </a:r>
          </a:p>
          <a:p>
            <a:pPr marL="0" indent="0">
              <a:buNone/>
            </a:pPr>
            <a:r>
              <a:rPr lang="en-US" dirty="0" smtClean="0"/>
              <a:t>		end;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954498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457200" y="500043"/>
            <a:ext cx="8229600" cy="4071966"/>
          </a:xfrm>
        </p:spPr>
        <p:txBody>
          <a:bodyPr/>
          <a:lstStyle/>
          <a:p>
            <a:pPr algn="ctr">
              <a:buNone/>
            </a:pPr>
            <a:r>
              <a:rPr lang="en-US" dirty="0" err="1" smtClean="0"/>
              <a:t>Tshape</a:t>
            </a:r>
            <a:r>
              <a:rPr lang="en-US" dirty="0" smtClean="0"/>
              <a:t> 3d</a:t>
            </a:r>
          </a:p>
          <a:p>
            <a:pPr algn="ctr"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	    </a:t>
            </a:r>
            <a:r>
              <a:rPr lang="en-US" dirty="0" err="1" smtClean="0"/>
              <a:t>TPiramide</a:t>
            </a:r>
            <a:r>
              <a:rPr lang="en-US" dirty="0" smtClean="0"/>
              <a:t>     </a:t>
            </a:r>
            <a:r>
              <a:rPr lang="en-US" dirty="0" err="1" smtClean="0"/>
              <a:t>TConus</a:t>
            </a:r>
            <a:r>
              <a:rPr lang="en-US" dirty="0" smtClean="0"/>
              <a:t>  </a:t>
            </a:r>
            <a:r>
              <a:rPr lang="en-US" dirty="0" err="1" smtClean="0"/>
              <a:t>TCylindr</a:t>
            </a:r>
            <a:r>
              <a:rPr lang="en-US" dirty="0" smtClean="0"/>
              <a:t>   </a:t>
            </a:r>
            <a:r>
              <a:rPr lang="en-US" dirty="0" err="1" smtClean="0"/>
              <a:t>TParalelepiped</a:t>
            </a:r>
            <a:r>
              <a:rPr lang="en-US" dirty="0" smtClean="0"/>
              <a:t>  </a:t>
            </a:r>
          </a:p>
          <a:p>
            <a:pPr>
              <a:buNone/>
            </a:pPr>
            <a:r>
              <a:rPr lang="en-US" dirty="0" smtClean="0"/>
              <a:t>base: </a:t>
            </a:r>
            <a:r>
              <a:rPr lang="en-US" dirty="0" err="1" smtClean="0"/>
              <a:t>TShape</a:t>
            </a:r>
            <a:endParaRPr lang="en-US" dirty="0" smtClean="0"/>
          </a:p>
          <a:p>
            <a:pPr>
              <a:buNone/>
            </a:pPr>
            <a:r>
              <a:rPr lang="en-US" dirty="0" err="1" smtClean="0"/>
              <a:t>Tshape</a:t>
            </a:r>
            <a:r>
              <a:rPr lang="en-US" dirty="0" smtClean="0"/>
              <a:t> 3d = class(</a:t>
            </a:r>
            <a:r>
              <a:rPr lang="en-US" dirty="0" err="1" smtClean="0"/>
              <a:t>TObject</a:t>
            </a:r>
            <a:r>
              <a:rPr lang="en-US" dirty="0" smtClean="0"/>
              <a:t>)</a:t>
            </a:r>
          </a:p>
          <a:p>
            <a:pPr>
              <a:buNone/>
            </a:pPr>
            <a:r>
              <a:rPr lang="en-US" dirty="0" smtClean="0"/>
              <a:t>	private</a:t>
            </a:r>
          </a:p>
          <a:p>
            <a:pPr>
              <a:buNone/>
            </a:pPr>
            <a:r>
              <a:rPr lang="en-US" dirty="0" smtClean="0"/>
              <a:t>			base: </a:t>
            </a:r>
            <a:r>
              <a:rPr lang="en-US" dirty="0" err="1" smtClean="0"/>
              <a:t>Tshape</a:t>
            </a:r>
            <a:r>
              <a:rPr lang="en-US" dirty="0" smtClean="0"/>
              <a:t>;</a:t>
            </a:r>
          </a:p>
          <a:p>
            <a:pPr>
              <a:buNone/>
            </a:pPr>
            <a:r>
              <a:rPr lang="en-US" dirty="0" smtClean="0"/>
              <a:t>			        h: real;</a:t>
            </a:r>
          </a:p>
          <a:p>
            <a:pPr>
              <a:buNone/>
            </a:pPr>
            <a:r>
              <a:rPr lang="en-US" dirty="0" smtClean="0"/>
              <a:t>end;</a:t>
            </a:r>
          </a:p>
          <a:p>
            <a:pPr algn="ctr">
              <a:buNone/>
            </a:pPr>
            <a:endParaRPr lang="uk-UA" dirty="0"/>
          </a:p>
        </p:txBody>
      </p:sp>
      <p:cxnSp>
        <p:nvCxnSpPr>
          <p:cNvPr id="5" name="Пряма зі стрілкою 4"/>
          <p:cNvCxnSpPr/>
          <p:nvPr/>
        </p:nvCxnSpPr>
        <p:spPr>
          <a:xfrm flipV="1">
            <a:off x="2714612" y="857232"/>
            <a:ext cx="1000132" cy="5715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 зі стрілкою 6"/>
          <p:cNvCxnSpPr/>
          <p:nvPr/>
        </p:nvCxnSpPr>
        <p:spPr>
          <a:xfrm rot="16200000" flipV="1">
            <a:off x="4036215" y="1178703"/>
            <a:ext cx="571504" cy="714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 зі стрілкою 8"/>
          <p:cNvCxnSpPr/>
          <p:nvPr/>
        </p:nvCxnSpPr>
        <p:spPr>
          <a:xfrm rot="10800000">
            <a:off x="4786314" y="928670"/>
            <a:ext cx="857256" cy="64294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 зі стрілкою 10"/>
          <p:cNvCxnSpPr/>
          <p:nvPr/>
        </p:nvCxnSpPr>
        <p:spPr>
          <a:xfrm rot="10800000">
            <a:off x="5429256" y="857232"/>
            <a:ext cx="2286016" cy="5715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642910" y="4572008"/>
            <a:ext cx="78581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Циліндр	Конус		Піраміда	Паралелепіпед</a:t>
            </a:r>
          </a:p>
          <a:p>
            <a:r>
              <a:rPr lang="en-US" dirty="0" smtClean="0"/>
              <a:t>V=S</a:t>
            </a:r>
            <a:r>
              <a:rPr lang="uk-UA" baseline="-25000" dirty="0" err="1" smtClean="0"/>
              <a:t>осн</a:t>
            </a:r>
            <a:r>
              <a:rPr lang="uk-UA" baseline="-25000" dirty="0" smtClean="0"/>
              <a:t>.</a:t>
            </a:r>
            <a:r>
              <a:rPr lang="en-US" dirty="0" smtClean="0"/>
              <a:t>h		V =    S</a:t>
            </a:r>
            <a:r>
              <a:rPr lang="uk-UA" baseline="-25000" dirty="0" err="1" smtClean="0"/>
              <a:t>осн</a:t>
            </a:r>
            <a:r>
              <a:rPr lang="uk-UA" baseline="-25000" dirty="0" smtClean="0"/>
              <a:t>.</a:t>
            </a:r>
            <a:r>
              <a:rPr lang="en-US" dirty="0" smtClean="0"/>
              <a:t>h	V=    S</a:t>
            </a:r>
            <a:r>
              <a:rPr lang="uk-UA" baseline="-25000" dirty="0" err="1" smtClean="0"/>
              <a:t>осн</a:t>
            </a:r>
            <a:r>
              <a:rPr lang="uk-UA" baseline="-25000" dirty="0" smtClean="0"/>
              <a:t>.</a:t>
            </a:r>
            <a:r>
              <a:rPr lang="en-US" dirty="0" smtClean="0"/>
              <a:t>h	       V=S</a:t>
            </a:r>
            <a:r>
              <a:rPr lang="uk-UA" baseline="-25000" dirty="0" err="1" smtClean="0"/>
              <a:t>осн</a:t>
            </a:r>
            <a:r>
              <a:rPr lang="uk-UA" baseline="-25000" dirty="0" smtClean="0"/>
              <a:t>.</a:t>
            </a:r>
            <a:r>
              <a:rPr lang="en-US" dirty="0" smtClean="0"/>
              <a:t>h	</a:t>
            </a:r>
          </a:p>
          <a:p>
            <a:r>
              <a:rPr lang="en-US" dirty="0" smtClean="0"/>
              <a:t>…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928926" y="4929198"/>
            <a:ext cx="133946" cy="357190"/>
          </a:xfrm>
          <a:prstGeom prst="rect">
            <a:avLst/>
          </a:prstGeom>
          <a:noFill/>
        </p:spPr>
      </p:pic>
      <p:pic>
        <p:nvPicPr>
          <p:cNvPr id="22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714876" y="4857760"/>
            <a:ext cx="133946" cy="35719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96987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	</a:t>
            </a:r>
            <a:r>
              <a:rPr lang="uk-UA" dirty="0" smtClean="0"/>
              <a:t>Кожен клас повинен містити свій конструктор.</a:t>
            </a:r>
          </a:p>
          <a:p>
            <a:pPr>
              <a:buNone/>
            </a:pPr>
            <a:endParaRPr lang="uk-UA" u="sng" dirty="0" smtClean="0"/>
          </a:p>
          <a:p>
            <a:pPr>
              <a:buNone/>
            </a:pPr>
            <a:r>
              <a:rPr lang="en-US" u="sng" dirty="0" err="1" smtClean="0"/>
              <a:t>TShape</a:t>
            </a:r>
            <a:r>
              <a:rPr lang="en-US" u="sng" dirty="0" smtClean="0"/>
              <a:t> 3d</a:t>
            </a:r>
          </a:p>
          <a:p>
            <a:pPr>
              <a:buNone/>
            </a:pPr>
            <a:r>
              <a:rPr lang="en-US" dirty="0" smtClean="0"/>
              <a:t>	base: </a:t>
            </a:r>
            <a:r>
              <a:rPr lang="en-US" dirty="0" err="1" smtClean="0"/>
              <a:t>TShape</a:t>
            </a:r>
            <a:r>
              <a:rPr lang="en-US" dirty="0" smtClean="0"/>
              <a:t>;</a:t>
            </a:r>
          </a:p>
          <a:p>
            <a:pPr>
              <a:buNone/>
            </a:pPr>
            <a:r>
              <a:rPr lang="en-US" dirty="0" smtClean="0"/>
              <a:t>	h: real;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base.Square</a:t>
            </a:r>
            <a:r>
              <a:rPr lang="en-US" dirty="0" smtClean="0"/>
              <a:t>; v; a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side.Square</a:t>
            </a:r>
            <a:r>
              <a:rPr lang="en-US" dirty="0" smtClean="0"/>
              <a:t>; v; a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surf.Square</a:t>
            </a:r>
            <a:r>
              <a:rPr lang="en-US" dirty="0" smtClean="0"/>
              <a:t>; v; a</a:t>
            </a:r>
          </a:p>
          <a:p>
            <a:pPr>
              <a:buNone/>
            </a:pPr>
            <a:r>
              <a:rPr lang="en-US" dirty="0" smtClean="0"/>
              <a:t>	Volume; v; a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WriteOut</a:t>
            </a:r>
            <a:r>
              <a:rPr lang="en-US" dirty="0" smtClean="0"/>
              <a:t>; v; a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/>
              <a:t>f</a:t>
            </a:r>
            <a:r>
              <a:rPr lang="en-US" dirty="0" smtClean="0"/>
              <a:t>unction TShape3d.base.square: real;</a:t>
            </a:r>
          </a:p>
          <a:p>
            <a:pPr>
              <a:buNone/>
            </a:pPr>
            <a:r>
              <a:rPr lang="en-US" dirty="0" smtClean="0"/>
              <a:t>	begin</a:t>
            </a:r>
          </a:p>
          <a:p>
            <a:pPr>
              <a:buNone/>
            </a:pPr>
            <a:r>
              <a:rPr lang="en-US" dirty="0" smtClean="0"/>
              <a:t>		result:=</a:t>
            </a:r>
            <a:r>
              <a:rPr lang="en-US" dirty="0" err="1" smtClean="0"/>
              <a:t>base.Square</a:t>
            </a:r>
            <a:r>
              <a:rPr lang="en-US" dirty="0" smtClean="0"/>
              <a:t>();</a:t>
            </a:r>
          </a:p>
          <a:p>
            <a:pPr>
              <a:buNone/>
            </a:pPr>
            <a:r>
              <a:rPr lang="en-US" dirty="0" smtClean="0"/>
              <a:t>	end;</a:t>
            </a:r>
          </a:p>
          <a:p>
            <a:pPr>
              <a:buNone/>
            </a:pPr>
            <a:r>
              <a:rPr lang="en-US" dirty="0" smtClean="0"/>
              <a:t>	constructor     </a:t>
            </a:r>
            <a:r>
              <a:rPr lang="en-US" dirty="0" err="1" smtClean="0"/>
              <a:t>TCylindr.Create</a:t>
            </a:r>
            <a:r>
              <a:rPr lang="en-US" dirty="0" smtClean="0"/>
              <a:t>(a, b: real);</a:t>
            </a:r>
          </a:p>
          <a:p>
            <a:pPr>
              <a:buNone/>
            </a:pPr>
            <a:r>
              <a:rPr lang="en-US" dirty="0" smtClean="0"/>
              <a:t>		begin</a:t>
            </a:r>
          </a:p>
          <a:p>
            <a:pPr>
              <a:buNone/>
            </a:pPr>
            <a:r>
              <a:rPr lang="en-US" dirty="0" smtClean="0"/>
              <a:t>			base:=</a:t>
            </a:r>
            <a:r>
              <a:rPr lang="en-US" dirty="0" err="1" smtClean="0"/>
              <a:t>TCircle.Create</a:t>
            </a:r>
            <a:r>
              <a:rPr lang="en-US" dirty="0" smtClean="0"/>
              <a:t>(a);</a:t>
            </a:r>
          </a:p>
          <a:p>
            <a:pPr>
              <a:buNone/>
            </a:pPr>
            <a:r>
              <a:rPr lang="en-US" dirty="0" smtClean="0"/>
              <a:t>			h:=b;</a:t>
            </a:r>
          </a:p>
          <a:p>
            <a:pPr>
              <a:buNone/>
            </a:pPr>
            <a:r>
              <a:rPr lang="en-US" dirty="0" smtClean="0"/>
              <a:t>		end;</a:t>
            </a:r>
          </a:p>
          <a:p>
            <a:pPr>
              <a:buNone/>
            </a:pPr>
            <a:r>
              <a:rPr lang="en-US" dirty="0" smtClean="0"/>
              <a:t>	constructor  </a:t>
            </a:r>
            <a:r>
              <a:rPr lang="en-US" dirty="0" err="1" smtClean="0"/>
              <a:t>TParalelepiped.Create</a:t>
            </a:r>
            <a:r>
              <a:rPr lang="en-US" dirty="0" smtClean="0"/>
              <a:t>(x, y, z: real);</a:t>
            </a:r>
          </a:p>
          <a:p>
            <a:pPr>
              <a:buNone/>
            </a:pPr>
            <a:r>
              <a:rPr lang="en-US" dirty="0" smtClean="0"/>
              <a:t>		begin</a:t>
            </a:r>
          </a:p>
          <a:p>
            <a:pPr>
              <a:buNone/>
            </a:pPr>
            <a:r>
              <a:rPr lang="en-US" dirty="0" smtClean="0"/>
              <a:t>			base:=</a:t>
            </a:r>
            <a:r>
              <a:rPr lang="en-US" dirty="0" err="1" smtClean="0"/>
              <a:t>TRect.Create</a:t>
            </a:r>
            <a:r>
              <a:rPr lang="en-US" dirty="0" smtClean="0"/>
              <a:t>(x, y);</a:t>
            </a:r>
          </a:p>
          <a:p>
            <a:pPr>
              <a:buNone/>
            </a:pPr>
            <a:r>
              <a:rPr lang="en-US" dirty="0" smtClean="0"/>
              <a:t>			h:=z;</a:t>
            </a:r>
          </a:p>
          <a:p>
            <a:pPr>
              <a:buNone/>
            </a:pPr>
            <a:r>
              <a:rPr lang="en-US" dirty="0" smtClean="0"/>
              <a:t>		end;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:\Університет\Класи Pascal\9-150x15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9658" y="4340859"/>
            <a:ext cx="2352782" cy="23527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function </a:t>
            </a:r>
            <a:r>
              <a:rPr lang="en-US" dirty="0" err="1" smtClean="0"/>
              <a:t>TDirectShape.volume</a:t>
            </a:r>
            <a:r>
              <a:rPr lang="en-US" dirty="0" smtClean="0"/>
              <a:t>: real;</a:t>
            </a:r>
          </a:p>
          <a:p>
            <a:pPr marL="0" indent="0">
              <a:buNone/>
            </a:pPr>
            <a:r>
              <a:rPr lang="en-US" dirty="0" smtClean="0"/>
              <a:t>	begin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result:=</a:t>
            </a:r>
            <a:r>
              <a:rPr lang="en-US" dirty="0" err="1" smtClean="0"/>
              <a:t>base.square</a:t>
            </a:r>
            <a:r>
              <a:rPr lang="en-US" dirty="0" smtClean="0"/>
              <a:t>*h;</a:t>
            </a:r>
          </a:p>
          <a:p>
            <a:pPr marL="0" indent="0">
              <a:buNone/>
            </a:pPr>
            <a:r>
              <a:rPr lang="en-US" dirty="0" smtClean="0"/>
              <a:t>	end;</a:t>
            </a:r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uk-UA" dirty="0" smtClean="0">
                <a:solidFill>
                  <a:srgbClr val="FF0000"/>
                </a:solidFill>
              </a:rPr>
              <a:t>Завдання:</a:t>
            </a:r>
          </a:p>
          <a:p>
            <a:pPr marL="0" indent="0">
              <a:buNone/>
            </a:pPr>
            <a:endParaRPr lang="uk-UA" dirty="0"/>
          </a:p>
          <a:p>
            <a:pPr marL="0" indent="0">
              <a:buNone/>
            </a:pPr>
            <a:r>
              <a:rPr lang="uk-UA" dirty="0" smtClean="0"/>
              <a:t>	Задано виміри 12 різних об'ємних фігур, потрібно надрукувати інформацію про кожного з них, знайти фігуру з найбільшим</a:t>
            </a:r>
          </a:p>
          <a:p>
            <a:pPr marL="0" indent="0">
              <a:buNone/>
            </a:pPr>
            <a:r>
              <a:rPr lang="uk-UA" dirty="0" smtClean="0"/>
              <a:t>об'ємом і з найменшою повною</a:t>
            </a:r>
          </a:p>
          <a:p>
            <a:pPr marL="0" indent="0">
              <a:buNone/>
            </a:pPr>
            <a:r>
              <a:rPr lang="uk-UA" dirty="0" smtClean="0"/>
              <a:t>поверхнею.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1279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457200" y="476673"/>
            <a:ext cx="8229600" cy="3240360"/>
          </a:xfrm>
          <a:ln>
            <a:solidFill>
              <a:schemeClr val="accent1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US" dirty="0" err="1"/>
              <a:t>c</a:t>
            </a:r>
            <a:r>
              <a:rPr lang="en-US" dirty="0" err="1" smtClean="0"/>
              <a:t>onst</a:t>
            </a:r>
            <a:r>
              <a:rPr lang="en-US" dirty="0" smtClean="0"/>
              <a:t> n=12;</a:t>
            </a:r>
          </a:p>
          <a:p>
            <a:pPr marL="0" indent="0">
              <a:buNone/>
            </a:pPr>
            <a:r>
              <a:rPr lang="en-US" dirty="0" smtClean="0"/>
              <a:t>type mas=array[1…n] of TShape3d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dirty="0" err="1" smtClean="0"/>
              <a:t>var</a:t>
            </a:r>
            <a:r>
              <a:rPr lang="en-US" dirty="0" smtClean="0"/>
              <a:t> a: mas;</a:t>
            </a:r>
          </a:p>
          <a:p>
            <a:pPr marL="0" indent="0">
              <a:buNone/>
            </a:pPr>
            <a:r>
              <a:rPr lang="en-US" dirty="0"/>
              <a:t>k</a:t>
            </a:r>
            <a:r>
              <a:rPr lang="en-US" dirty="0" smtClean="0"/>
              <a:t>, i: integer;</a:t>
            </a:r>
          </a:p>
          <a:p>
            <a:pPr marL="0" indent="0">
              <a:buNone/>
            </a:pPr>
            <a:r>
              <a:rPr lang="en-US" dirty="0"/>
              <a:t>x</a:t>
            </a:r>
            <a:r>
              <a:rPr lang="en-US" dirty="0" smtClean="0"/>
              <a:t>, y, z: real;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for i:=1 to n do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A[</a:t>
            </a:r>
            <a:r>
              <a:rPr lang="en-US" dirty="0" err="1" smtClean="0"/>
              <a:t>i</a:t>
            </a:r>
            <a:r>
              <a:rPr lang="en-US" dirty="0" smtClean="0"/>
              <a:t>].</a:t>
            </a:r>
            <a:r>
              <a:rPr lang="en-US" dirty="0" err="1" smtClean="0"/>
              <a:t>writeOut</a:t>
            </a:r>
            <a:r>
              <a:rPr lang="en-US" dirty="0" smtClean="0"/>
              <a:t>;</a:t>
            </a:r>
            <a:endParaRPr lang="en-US" u="sng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467544" y="4149080"/>
            <a:ext cx="576064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begin</a:t>
            </a:r>
          </a:p>
          <a:p>
            <a:r>
              <a:rPr lang="en-US" dirty="0"/>
              <a:t>	</a:t>
            </a:r>
            <a:r>
              <a:rPr lang="en-US" dirty="0" smtClean="0"/>
              <a:t>for i:=1 to n do</a:t>
            </a:r>
          </a:p>
          <a:p>
            <a:r>
              <a:rPr lang="en-US" dirty="0"/>
              <a:t>	</a:t>
            </a:r>
            <a:r>
              <a:rPr lang="en-US" dirty="0" smtClean="0"/>
              <a:t>begin</a:t>
            </a:r>
          </a:p>
          <a:p>
            <a:r>
              <a:rPr lang="en-US" dirty="0"/>
              <a:t>	</a:t>
            </a:r>
            <a:r>
              <a:rPr lang="en-US" dirty="0" smtClean="0"/>
              <a:t>	read(k);</a:t>
            </a:r>
          </a:p>
          <a:p>
            <a:r>
              <a:rPr lang="en-US" dirty="0"/>
              <a:t>	</a:t>
            </a:r>
            <a:r>
              <a:rPr lang="en-US" dirty="0" smtClean="0"/>
              <a:t>	case k of</a:t>
            </a:r>
          </a:p>
          <a:p>
            <a:r>
              <a:rPr lang="en-US" dirty="0"/>
              <a:t>	</a:t>
            </a:r>
            <a:r>
              <a:rPr lang="en-US" dirty="0" err="1" smtClean="0"/>
              <a:t>Cylindr</a:t>
            </a:r>
            <a:r>
              <a:rPr lang="en-US" dirty="0" smtClean="0"/>
              <a:t>: begin</a:t>
            </a:r>
          </a:p>
          <a:p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readln</a:t>
            </a:r>
            <a:r>
              <a:rPr lang="en-US" dirty="0" smtClean="0"/>
              <a:t>(x, y);</a:t>
            </a:r>
          </a:p>
          <a:p>
            <a:r>
              <a:rPr lang="en-US" dirty="0"/>
              <a:t>	</a:t>
            </a:r>
            <a:r>
              <a:rPr lang="en-US" dirty="0" smtClean="0"/>
              <a:t>	A[</a:t>
            </a:r>
            <a:r>
              <a:rPr lang="en-US" dirty="0" err="1" smtClean="0"/>
              <a:t>i</a:t>
            </a:r>
            <a:r>
              <a:rPr lang="en-US" dirty="0" smtClean="0"/>
              <a:t>]:=</a:t>
            </a:r>
            <a:r>
              <a:rPr lang="en-US" dirty="0" err="1" smtClean="0"/>
              <a:t>Tcylindr.Create</a:t>
            </a:r>
            <a:r>
              <a:rPr lang="en-US" dirty="0" smtClean="0"/>
              <a:t>(x, y);</a:t>
            </a:r>
          </a:p>
        </p:txBody>
      </p:sp>
      <p:pic>
        <p:nvPicPr>
          <p:cNvPr id="2050" name="Picture 2" descr="F:\Університет\Класи Pascal\9-150x15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3717032"/>
            <a:ext cx="2952328" cy="2952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4421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457200" y="548681"/>
            <a:ext cx="8229600" cy="3096344"/>
          </a:xfrm>
          <a:ln>
            <a:solidFill>
              <a:schemeClr val="accent1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US" dirty="0" err="1" smtClean="0"/>
              <a:t>Paralelepiped</a:t>
            </a:r>
            <a:r>
              <a:rPr lang="en-US" dirty="0" smtClean="0"/>
              <a:t>: begin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      </a:t>
            </a:r>
            <a:r>
              <a:rPr lang="en-US" dirty="0" err="1" smtClean="0"/>
              <a:t>readln</a:t>
            </a:r>
            <a:r>
              <a:rPr lang="en-US" dirty="0" smtClean="0"/>
              <a:t>(x, y, z);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      A[</a:t>
            </a:r>
            <a:r>
              <a:rPr lang="en-US" dirty="0" err="1" smtClean="0"/>
              <a:t>i</a:t>
            </a:r>
            <a:r>
              <a:rPr lang="en-US" dirty="0" smtClean="0"/>
              <a:t>]:= </a:t>
            </a:r>
            <a:r>
              <a:rPr lang="en-US" dirty="0" err="1" smtClean="0"/>
              <a:t>Tparalelepiped.Create</a:t>
            </a:r>
            <a:r>
              <a:rPr lang="en-US" dirty="0" smtClean="0"/>
              <a:t>(x, y, z);</a:t>
            </a:r>
          </a:p>
          <a:p>
            <a:pPr marL="0" indent="0">
              <a:buNone/>
            </a:pPr>
            <a:r>
              <a:rPr lang="en-US" dirty="0" smtClean="0"/>
              <a:t>		      end;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…   end;</a:t>
            </a:r>
          </a:p>
          <a:p>
            <a:pPr marL="0" indent="0">
              <a:buNone/>
            </a:pPr>
            <a:r>
              <a:rPr lang="en-US" dirty="0" smtClean="0"/>
              <a:t>…</a:t>
            </a:r>
          </a:p>
          <a:p>
            <a:pPr marL="0" indent="0">
              <a:buNone/>
            </a:pPr>
            <a:r>
              <a:rPr lang="en-US" dirty="0" smtClean="0"/>
              <a:t>end.</a:t>
            </a:r>
          </a:p>
          <a:p>
            <a:pPr marL="0" indent="0">
              <a:buNone/>
            </a:pPr>
            <a:endParaRPr lang="uk-UA" dirty="0"/>
          </a:p>
        </p:txBody>
      </p:sp>
      <p:sp>
        <p:nvSpPr>
          <p:cNvPr id="4" name="TextBox 3"/>
          <p:cNvSpPr txBox="1"/>
          <p:nvPr/>
        </p:nvSpPr>
        <p:spPr>
          <a:xfrm>
            <a:off x="539552" y="4005064"/>
            <a:ext cx="835292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TRectAB</a:t>
            </a:r>
            <a:r>
              <a:rPr lang="en-US" dirty="0" smtClean="0"/>
              <a:t> = class;</a:t>
            </a:r>
          </a:p>
          <a:p>
            <a:r>
              <a:rPr lang="en-US" dirty="0" smtClean="0"/>
              <a:t>private </a:t>
            </a:r>
            <a:r>
              <a:rPr lang="en-US" dirty="0" err="1" smtClean="0"/>
              <a:t>a,b</a:t>
            </a:r>
            <a:r>
              <a:rPr lang="en-US" dirty="0" smtClean="0"/>
              <a:t>: real;</a:t>
            </a:r>
          </a:p>
          <a:p>
            <a:r>
              <a:rPr lang="en-US" dirty="0" smtClean="0"/>
              <a:t>public</a:t>
            </a:r>
          </a:p>
          <a:p>
            <a:r>
              <a:rPr lang="en-US" dirty="0" smtClean="0"/>
              <a:t>	function </a:t>
            </a:r>
            <a:r>
              <a:rPr lang="en-US" dirty="0" err="1" smtClean="0"/>
              <a:t>getB</a:t>
            </a:r>
            <a:r>
              <a:rPr lang="en-US" dirty="0" smtClean="0"/>
              <a:t>(): real;</a:t>
            </a:r>
          </a:p>
          <a:p>
            <a:r>
              <a:rPr lang="en-US" dirty="0"/>
              <a:t>	</a:t>
            </a:r>
            <a:r>
              <a:rPr lang="en-US" dirty="0" smtClean="0"/>
              <a:t>procedure </a:t>
            </a:r>
            <a:r>
              <a:rPr lang="en-US" dirty="0" err="1" smtClean="0"/>
              <a:t>setB</a:t>
            </a:r>
            <a:r>
              <a:rPr lang="en-US" dirty="0" smtClean="0"/>
              <a:t>(x: real);</a:t>
            </a:r>
          </a:p>
          <a:p>
            <a:r>
              <a:rPr lang="en-US" dirty="0"/>
              <a:t>	</a:t>
            </a:r>
            <a:r>
              <a:rPr lang="en-US" dirty="0" smtClean="0"/>
              <a:t>function Square(): real;</a:t>
            </a:r>
          </a:p>
          <a:p>
            <a:r>
              <a:rPr lang="en-US" dirty="0"/>
              <a:t>	</a:t>
            </a:r>
            <a:r>
              <a:rPr lang="en-US" dirty="0" smtClean="0"/>
              <a:t>procedure </a:t>
            </a:r>
            <a:r>
              <a:rPr lang="en-US" dirty="0" err="1" smtClean="0"/>
              <a:t>WriteOut</a:t>
            </a:r>
            <a:r>
              <a:rPr lang="en-US" dirty="0" smtClean="0"/>
              <a:t>();</a:t>
            </a:r>
            <a:endParaRPr lang="uk-UA" dirty="0"/>
          </a:p>
        </p:txBody>
      </p:sp>
      <p:pic>
        <p:nvPicPr>
          <p:cNvPr id="5" name="Picture 2" descr="F:\Університет\Класи Pascal\9-150x15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3717032"/>
            <a:ext cx="2952328" cy="2952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F:\Університет\Класи Pascal\9-150x15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3744833"/>
            <a:ext cx="2952328" cy="2952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54488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457200" y="548681"/>
            <a:ext cx="8229600" cy="3240360"/>
          </a:xfrm>
          <a:ln>
            <a:solidFill>
              <a:schemeClr val="accent1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constructor Create(x, y: real);</a:t>
            </a:r>
          </a:p>
          <a:p>
            <a:pPr marL="0" indent="0">
              <a:buNone/>
            </a:pPr>
            <a:r>
              <a:rPr lang="en-US" dirty="0"/>
              <a:t>e</a:t>
            </a:r>
            <a:r>
              <a:rPr lang="en-US" dirty="0" smtClean="0"/>
              <a:t>nd;</a:t>
            </a:r>
          </a:p>
          <a:p>
            <a:pPr marL="0" indent="0">
              <a:buNone/>
            </a:pPr>
            <a:r>
              <a:rPr lang="en-US" dirty="0" smtClean="0"/>
              <a:t>…</a:t>
            </a:r>
          </a:p>
          <a:p>
            <a:pPr marL="0" indent="0">
              <a:buNone/>
            </a:pPr>
            <a:r>
              <a:rPr lang="en-US" dirty="0" smtClean="0"/>
              <a:t>begin</a:t>
            </a:r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dirty="0" err="1" smtClean="0"/>
              <a:t>readln</a:t>
            </a:r>
            <a:r>
              <a:rPr lang="en-US" dirty="0" smtClean="0"/>
              <a:t>(size);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R:=TRectAB.Create(size, 7);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 smtClean="0"/>
              <a:t>R.setA</a:t>
            </a:r>
            <a:r>
              <a:rPr lang="en-US" dirty="0" smtClean="0"/>
              <a:t>(</a:t>
            </a:r>
            <a:r>
              <a:rPr lang="en-US" dirty="0" err="1" smtClean="0"/>
              <a:t>R.getA</a:t>
            </a:r>
            <a:r>
              <a:rPr lang="en-US" dirty="0" smtClean="0"/>
              <a:t> + z);</a:t>
            </a:r>
            <a:endParaRPr lang="uk-UA" dirty="0"/>
          </a:p>
        </p:txBody>
      </p:sp>
      <p:sp>
        <p:nvSpPr>
          <p:cNvPr id="4" name="TextBox 3"/>
          <p:cNvSpPr txBox="1"/>
          <p:nvPr/>
        </p:nvSpPr>
        <p:spPr>
          <a:xfrm>
            <a:off x="467544" y="3933056"/>
            <a:ext cx="633670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TRect_AB</a:t>
            </a:r>
            <a:r>
              <a:rPr lang="en-US" dirty="0" smtClean="0"/>
              <a:t> = class</a:t>
            </a:r>
          </a:p>
          <a:p>
            <a:r>
              <a:rPr lang="en-US" dirty="0"/>
              <a:t>	</a:t>
            </a:r>
            <a:r>
              <a:rPr lang="en-US" dirty="0" smtClean="0"/>
              <a:t>private</a:t>
            </a:r>
          </a:p>
          <a:p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Fa</a:t>
            </a:r>
            <a:r>
              <a:rPr lang="en-US" dirty="0" smtClean="0"/>
              <a:t>, </a:t>
            </a:r>
            <a:r>
              <a:rPr lang="en-US" dirty="0" err="1" smtClean="0"/>
              <a:t>Fb</a:t>
            </a:r>
            <a:r>
              <a:rPr lang="en-US" dirty="0" smtClean="0"/>
              <a:t>: real;	// field</a:t>
            </a:r>
          </a:p>
          <a:p>
            <a:r>
              <a:rPr lang="en-US" dirty="0"/>
              <a:t>	</a:t>
            </a:r>
            <a:r>
              <a:rPr lang="en-US" dirty="0" smtClean="0"/>
              <a:t>protected</a:t>
            </a:r>
          </a:p>
          <a:p>
            <a:r>
              <a:rPr lang="en-US" dirty="0"/>
              <a:t>	</a:t>
            </a:r>
            <a:r>
              <a:rPr lang="en-US" dirty="0" smtClean="0"/>
              <a:t>	function </a:t>
            </a:r>
            <a:r>
              <a:rPr lang="en-US" dirty="0" err="1" smtClean="0"/>
              <a:t>getA</a:t>
            </a:r>
            <a:r>
              <a:rPr lang="en-US" dirty="0" smtClean="0"/>
              <a:t>(): real;</a:t>
            </a:r>
          </a:p>
          <a:p>
            <a:r>
              <a:rPr lang="en-US" dirty="0"/>
              <a:t>	</a:t>
            </a:r>
            <a:r>
              <a:rPr lang="en-US" dirty="0" smtClean="0"/>
              <a:t>	function </a:t>
            </a:r>
            <a:r>
              <a:rPr lang="en-US" dirty="0" err="1" smtClean="0"/>
              <a:t>getB</a:t>
            </a:r>
            <a:r>
              <a:rPr lang="en-US" dirty="0" smtClean="0"/>
              <a:t>(): real;</a:t>
            </a:r>
          </a:p>
          <a:p>
            <a:r>
              <a:rPr lang="en-US" dirty="0"/>
              <a:t>	</a:t>
            </a:r>
            <a:r>
              <a:rPr lang="en-US" dirty="0" smtClean="0"/>
              <a:t>	procedure </a:t>
            </a:r>
            <a:r>
              <a:rPr lang="en-US" dirty="0" err="1" smtClean="0"/>
              <a:t>setA</a:t>
            </a:r>
            <a:r>
              <a:rPr lang="en-US" dirty="0" smtClean="0"/>
              <a:t>(x: real);</a:t>
            </a:r>
          </a:p>
          <a:p>
            <a:r>
              <a:rPr lang="en-US" dirty="0"/>
              <a:t>	</a:t>
            </a:r>
            <a:r>
              <a:rPr lang="en-US" dirty="0" smtClean="0"/>
              <a:t>	procedure </a:t>
            </a:r>
            <a:r>
              <a:rPr lang="en-US" dirty="0" err="1" smtClean="0"/>
              <a:t>setB</a:t>
            </a:r>
            <a:r>
              <a:rPr lang="en-US" dirty="0" smtClean="0"/>
              <a:t>(x</a:t>
            </a:r>
            <a:r>
              <a:rPr lang="en-US" dirty="0"/>
              <a:t>: real);</a:t>
            </a:r>
            <a:endParaRPr lang="uk-UA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3789040"/>
            <a:ext cx="2951163" cy="2957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85704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Unit Pen</a:t>
            </a:r>
            <a:r>
              <a:rPr lang="uk-UA" dirty="0" smtClean="0"/>
              <a:t>_</a:t>
            </a:r>
            <a:r>
              <a:rPr lang="en-US" dirty="0" smtClean="0"/>
              <a:t>unit;</a:t>
            </a:r>
          </a:p>
          <a:p>
            <a:pPr marL="0" indent="0">
              <a:buNone/>
            </a:pPr>
            <a:r>
              <a:rPr lang="en-US" dirty="0"/>
              <a:t>t</a:t>
            </a:r>
            <a:r>
              <a:rPr lang="en-US" dirty="0" smtClean="0"/>
              <a:t>ype </a:t>
            </a:r>
            <a:r>
              <a:rPr lang="en-US" dirty="0" err="1" smtClean="0"/>
              <a:t>Tpen</a:t>
            </a:r>
            <a:r>
              <a:rPr lang="en-US" dirty="0" smtClean="0"/>
              <a:t> = class</a:t>
            </a:r>
          </a:p>
          <a:p>
            <a:pPr marL="0" indent="0">
              <a:buNone/>
            </a:pPr>
            <a:r>
              <a:rPr lang="en-US" dirty="0" smtClean="0"/>
              <a:t>	private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ready: </a:t>
            </a:r>
            <a:r>
              <a:rPr lang="en-US" dirty="0" err="1" smtClean="0"/>
              <a:t>boolean</a:t>
            </a:r>
            <a:r>
              <a:rPr lang="en-US" dirty="0" smtClean="0"/>
              <a:t>;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price: real;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colour</a:t>
            </a:r>
            <a:r>
              <a:rPr lang="en-US" dirty="0" smtClean="0"/>
              <a:t>: </a:t>
            </a:r>
            <a:r>
              <a:rPr lang="en-US" dirty="0" err="1" smtClean="0"/>
              <a:t>TColor</a:t>
            </a:r>
            <a:r>
              <a:rPr lang="en-US" dirty="0" smtClean="0"/>
              <a:t>;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paintColour</a:t>
            </a:r>
            <a:r>
              <a:rPr lang="en-US" dirty="0" smtClean="0"/>
              <a:t>: </a:t>
            </a:r>
            <a:r>
              <a:rPr lang="en-US" dirty="0" err="1" smtClean="0"/>
              <a:t>TColor</a:t>
            </a:r>
            <a:r>
              <a:rPr lang="en-US" dirty="0" smtClean="0"/>
              <a:t>;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paintSupply</a:t>
            </a:r>
            <a:r>
              <a:rPr lang="en-US" dirty="0" smtClean="0"/>
              <a:t>: real;</a:t>
            </a:r>
          </a:p>
          <a:p>
            <a:pPr marL="0" indent="0">
              <a:buNone/>
            </a:pPr>
            <a:r>
              <a:rPr lang="en-US" dirty="0" smtClean="0"/>
              <a:t>	public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function </a:t>
            </a:r>
            <a:r>
              <a:rPr lang="en-US" dirty="0" err="1" smtClean="0"/>
              <a:t>isReady</a:t>
            </a:r>
            <a:r>
              <a:rPr lang="en-US" dirty="0" smtClean="0"/>
              <a:t>: </a:t>
            </a:r>
            <a:r>
              <a:rPr lang="en-US" dirty="0" err="1" smtClean="0"/>
              <a:t>boolean</a:t>
            </a:r>
            <a:r>
              <a:rPr lang="en-US" dirty="0" smtClean="0"/>
              <a:t>;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procedure </a:t>
            </a:r>
            <a:r>
              <a:rPr lang="en-US" dirty="0" err="1" smtClean="0"/>
              <a:t>SwitchOn</a:t>
            </a:r>
            <a:r>
              <a:rPr lang="en-US" dirty="0" smtClean="0"/>
              <a:t>;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procedure </a:t>
            </a:r>
            <a:r>
              <a:rPr lang="en-US" dirty="0" err="1"/>
              <a:t>S</a:t>
            </a:r>
            <a:r>
              <a:rPr lang="en-US" dirty="0" err="1" smtClean="0"/>
              <a:t>witchOff</a:t>
            </a:r>
            <a:r>
              <a:rPr lang="en-US" dirty="0" smtClean="0"/>
              <a:t>;</a:t>
            </a:r>
            <a:endParaRPr lang="en-US" dirty="0"/>
          </a:p>
        </p:txBody>
      </p:sp>
      <p:sp>
        <p:nvSpPr>
          <p:cNvPr id="4" name="Права кругла дужка 3"/>
          <p:cNvSpPr/>
          <p:nvPr/>
        </p:nvSpPr>
        <p:spPr>
          <a:xfrm>
            <a:off x="6012160" y="1844824"/>
            <a:ext cx="72008" cy="2232248"/>
          </a:xfrm>
          <a:prstGeom prst="righ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5" name="TextBox 4"/>
          <p:cNvSpPr txBox="1"/>
          <p:nvPr/>
        </p:nvSpPr>
        <p:spPr>
          <a:xfrm>
            <a:off x="6444208" y="2699628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дані</a:t>
            </a:r>
            <a:endParaRPr lang="uk-UA" dirty="0"/>
          </a:p>
        </p:txBody>
      </p:sp>
      <p:sp>
        <p:nvSpPr>
          <p:cNvPr id="6" name="Права кругла дужка 5"/>
          <p:cNvSpPr/>
          <p:nvPr/>
        </p:nvSpPr>
        <p:spPr>
          <a:xfrm>
            <a:off x="6614719" y="4509120"/>
            <a:ext cx="72008" cy="1443225"/>
          </a:xfrm>
          <a:prstGeom prst="righ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7" name="TextBox 6"/>
          <p:cNvSpPr txBox="1"/>
          <p:nvPr/>
        </p:nvSpPr>
        <p:spPr>
          <a:xfrm>
            <a:off x="6906490" y="5147900"/>
            <a:ext cx="11939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методи</a:t>
            </a:r>
            <a:endParaRPr lang="uk-UA" dirty="0"/>
          </a:p>
        </p:txBody>
      </p:sp>
      <p:sp>
        <p:nvSpPr>
          <p:cNvPr id="8" name="Ліва фігурна дужка 7"/>
          <p:cNvSpPr/>
          <p:nvPr/>
        </p:nvSpPr>
        <p:spPr>
          <a:xfrm>
            <a:off x="1907704" y="4509120"/>
            <a:ext cx="216024" cy="1443225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9" name="TextBox 8"/>
          <p:cNvSpPr txBox="1"/>
          <p:nvPr/>
        </p:nvSpPr>
        <p:spPr>
          <a:xfrm>
            <a:off x="395536" y="5003884"/>
            <a:ext cx="15121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оголошення</a:t>
            </a:r>
            <a:endParaRPr lang="uk-UA" dirty="0"/>
          </a:p>
        </p:txBody>
      </p:sp>
      <p:sp>
        <p:nvSpPr>
          <p:cNvPr id="10" name="TextBox 9"/>
          <p:cNvSpPr txBox="1"/>
          <p:nvPr/>
        </p:nvSpPr>
        <p:spPr>
          <a:xfrm>
            <a:off x="5508104" y="476672"/>
            <a:ext cx="3312368" cy="1200329"/>
          </a:xfrm>
          <a:prstGeom prst="rect">
            <a:avLst/>
          </a:prstGeom>
          <a:noFill/>
          <a:ln cmpd="sng">
            <a:solidFill>
              <a:schemeClr val="tx2">
                <a:lumMod val="60000"/>
                <a:lumOff val="40000"/>
              </a:schemeClr>
            </a:solidFill>
          </a:ln>
          <a:effectLst>
            <a:outerShdw blurRad="50800" dist="50800" dir="5400000" algn="ctr" rotWithShape="0">
              <a:schemeClr val="tx2">
                <a:lumMod val="60000"/>
                <a:lumOff val="40000"/>
              </a:scheme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uk-UA" dirty="0" smtClean="0"/>
              <a:t>Оголошення класу відбувається в модулі, але це можна робити і в головній програмі.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187962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public</a:t>
            </a:r>
          </a:p>
          <a:p>
            <a:pPr marL="0" indent="0">
              <a:buNone/>
            </a:pPr>
            <a:r>
              <a:rPr lang="en-US" dirty="0" smtClean="0"/>
              <a:t>	constructor Create(x; y: real);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function Square(): real;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property a: real:  read </a:t>
            </a:r>
            <a:r>
              <a:rPr lang="en-US" dirty="0" err="1" smtClean="0"/>
              <a:t>getA</a:t>
            </a:r>
            <a:r>
              <a:rPr lang="en-US" dirty="0" smtClean="0"/>
              <a:t> write </a:t>
            </a:r>
            <a:r>
              <a:rPr lang="en-US" dirty="0" err="1" smtClean="0"/>
              <a:t>setA</a:t>
            </a:r>
            <a:r>
              <a:rPr lang="en-US" dirty="0" smtClean="0"/>
              <a:t>;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property b: real:  read </a:t>
            </a:r>
            <a:r>
              <a:rPr lang="en-US" dirty="0" err="1" smtClean="0"/>
              <a:t>getB</a:t>
            </a:r>
            <a:r>
              <a:rPr lang="en-US" dirty="0" smtClean="0"/>
              <a:t>  write </a:t>
            </a:r>
            <a:r>
              <a:rPr lang="en-US" dirty="0" err="1" smtClean="0"/>
              <a:t>setB</a:t>
            </a:r>
            <a:r>
              <a:rPr lang="en-US" dirty="0" smtClean="0"/>
              <a:t>;</a:t>
            </a:r>
          </a:p>
          <a:p>
            <a:pPr marL="0" indent="0">
              <a:buNone/>
            </a:pPr>
            <a:r>
              <a:rPr lang="en-US" dirty="0"/>
              <a:t>e</a:t>
            </a:r>
            <a:r>
              <a:rPr lang="en-US" dirty="0" smtClean="0"/>
              <a:t>nd;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Property </a:t>
            </a:r>
            <a:r>
              <a:rPr lang="uk-UA" dirty="0" smtClean="0"/>
              <a:t>описує </a:t>
            </a:r>
            <a:r>
              <a:rPr lang="uk-UA" dirty="0" err="1" smtClean="0"/>
              <a:t>інтерфейсний</a:t>
            </a:r>
            <a:r>
              <a:rPr lang="uk-UA" dirty="0" smtClean="0"/>
              <a:t> елемент, його використовують для неявного виклику методів.</a:t>
            </a:r>
          </a:p>
          <a:p>
            <a:pPr marL="0" indent="0">
              <a:buNone/>
            </a:pPr>
            <a:endParaRPr lang="uk-UA" dirty="0"/>
          </a:p>
          <a:p>
            <a:pPr marL="0" indent="0">
              <a:buNone/>
            </a:pPr>
            <a:r>
              <a:rPr lang="en-US" dirty="0" smtClean="0"/>
              <a:t>begin</a:t>
            </a:r>
          </a:p>
          <a:p>
            <a:pPr marL="0" indent="0">
              <a:buNone/>
            </a:pPr>
            <a:r>
              <a:rPr lang="en-US" dirty="0" smtClean="0"/>
              <a:t>	R:=TRect_AB.Create(size, 7);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 smtClean="0"/>
              <a:t>R.a</a:t>
            </a:r>
            <a:r>
              <a:rPr lang="en-US" dirty="0" smtClean="0"/>
              <a:t>:=R.a+2;</a:t>
            </a:r>
          </a:p>
          <a:p>
            <a:pPr marL="0" indent="0">
              <a:buNone/>
            </a:pPr>
            <a:endParaRPr lang="uk-UA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4149080"/>
            <a:ext cx="2807147" cy="25974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606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	Property – </a:t>
            </a:r>
            <a:r>
              <a:rPr lang="uk-UA" dirty="0" smtClean="0"/>
              <a:t>новий спосіб доступу. Ключові слова </a:t>
            </a:r>
            <a:r>
              <a:rPr lang="en-US" dirty="0" smtClean="0"/>
              <a:t>read </a:t>
            </a:r>
            <a:r>
              <a:rPr lang="uk-UA" dirty="0" smtClean="0"/>
              <a:t>і </a:t>
            </a:r>
            <a:r>
              <a:rPr lang="en-US" dirty="0" smtClean="0"/>
              <a:t>write</a:t>
            </a:r>
            <a:r>
              <a:rPr lang="uk-UA" dirty="0" smtClean="0"/>
              <a:t> вказують чи буде для властивості доступ для читання і для запису відповідно. Кожна з </a:t>
            </a:r>
            <a:r>
              <a:rPr lang="uk-UA" dirty="0"/>
              <a:t>ц</a:t>
            </a:r>
            <a:r>
              <a:rPr lang="uk-UA" dirty="0" smtClean="0"/>
              <a:t>их частин може бути відсутня</a:t>
            </a:r>
            <a:endParaRPr lang="uk-UA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3068960"/>
            <a:ext cx="2807147" cy="25974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21010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539552" y="404664"/>
            <a:ext cx="8229600" cy="608153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	procedure Write (</a:t>
            </a:r>
            <a:r>
              <a:rPr lang="en-US" dirty="0" err="1" smtClean="0"/>
              <a:t>aWord</a:t>
            </a:r>
            <a:r>
              <a:rPr lang="en-US" dirty="0" smtClean="0"/>
              <a:t>: string);</a:t>
            </a:r>
          </a:p>
          <a:p>
            <a:pPr marL="0" indent="0">
              <a:buNone/>
            </a:pPr>
            <a:r>
              <a:rPr lang="en-US" dirty="0" smtClean="0"/>
              <a:t>	procedure </a:t>
            </a:r>
            <a:r>
              <a:rPr lang="en-US" dirty="0" err="1"/>
              <a:t>R</a:t>
            </a:r>
            <a:r>
              <a:rPr lang="en-US" dirty="0" err="1" smtClean="0"/>
              <a:t>echange</a:t>
            </a:r>
            <a:r>
              <a:rPr lang="en-US" dirty="0" smtClean="0"/>
              <a:t> (</a:t>
            </a:r>
            <a:r>
              <a:rPr lang="en-US" dirty="0" err="1" smtClean="0"/>
              <a:t>aPaint</a:t>
            </a:r>
            <a:r>
              <a:rPr lang="en-US" dirty="0" smtClean="0"/>
              <a:t>: </a:t>
            </a:r>
            <a:r>
              <a:rPr lang="en-US" dirty="0" err="1" smtClean="0"/>
              <a:t>TColor</a:t>
            </a:r>
            <a:r>
              <a:rPr lang="en-US" dirty="0" smtClean="0"/>
              <a:t>);</a:t>
            </a:r>
          </a:p>
          <a:p>
            <a:pPr marL="0" indent="0">
              <a:buNone/>
            </a:pPr>
            <a:r>
              <a:rPr lang="en-US" dirty="0" smtClean="0"/>
              <a:t>	constructor Create (a, b: </a:t>
            </a:r>
            <a:r>
              <a:rPr lang="en-US" dirty="0" err="1" smtClean="0"/>
              <a:t>TColor</a:t>
            </a:r>
            <a:r>
              <a:rPr lang="en-US" dirty="0" smtClean="0"/>
              <a:t>; p, s: real);</a:t>
            </a:r>
          </a:p>
          <a:p>
            <a:pPr marL="0" indent="0">
              <a:buNone/>
            </a:pPr>
            <a:r>
              <a:rPr lang="en-US" dirty="0" smtClean="0"/>
              <a:t>	end;</a:t>
            </a:r>
          </a:p>
          <a:p>
            <a:pPr marL="0" indent="0">
              <a:buNone/>
            </a:pPr>
            <a:r>
              <a:rPr lang="en-US" dirty="0" smtClean="0"/>
              <a:t>Implementation</a:t>
            </a:r>
          </a:p>
          <a:p>
            <a:pPr marL="0" indent="0">
              <a:buNone/>
            </a:pPr>
            <a:r>
              <a:rPr lang="en-US" dirty="0" smtClean="0"/>
              <a:t>begin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f</a:t>
            </a:r>
            <a:r>
              <a:rPr lang="en-US" dirty="0" smtClean="0"/>
              <a:t>unction </a:t>
            </a:r>
            <a:r>
              <a:rPr lang="en-US" dirty="0" err="1" smtClean="0"/>
              <a:t>Tpen.isReady</a:t>
            </a:r>
            <a:r>
              <a:rPr lang="en-US" dirty="0" smtClean="0"/>
              <a:t>: </a:t>
            </a:r>
            <a:r>
              <a:rPr lang="en-US" dirty="0" err="1" smtClean="0"/>
              <a:t>boolean</a:t>
            </a:r>
            <a:r>
              <a:rPr lang="en-US" dirty="0" smtClean="0"/>
              <a:t>;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begin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     result := ready;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end;</a:t>
            </a:r>
          </a:p>
          <a:p>
            <a:pPr marL="0" indent="0">
              <a:buNone/>
            </a:pPr>
            <a:r>
              <a:rPr lang="en-US" dirty="0"/>
              <a:t>p</a:t>
            </a:r>
            <a:r>
              <a:rPr lang="en-US" dirty="0" smtClean="0"/>
              <a:t>rocedure </a:t>
            </a:r>
            <a:r>
              <a:rPr lang="en-US" dirty="0" err="1" smtClean="0"/>
              <a:t>Tpen.switchOn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begin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     ready:=</a:t>
            </a:r>
            <a:r>
              <a:rPr lang="en-US" dirty="0" err="1" smtClean="0"/>
              <a:t>paintSupply</a:t>
            </a:r>
            <a:r>
              <a:rPr lang="en-US" dirty="0" smtClean="0"/>
              <a:t> &gt; 0;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end;</a:t>
            </a:r>
          </a:p>
          <a:p>
            <a:pPr marL="0" indent="0">
              <a:buNone/>
            </a:pPr>
            <a:r>
              <a:rPr lang="en-US" dirty="0" smtClean="0"/>
              <a:t>…</a:t>
            </a:r>
          </a:p>
          <a:p>
            <a:pPr marL="0" indent="0">
              <a:buNone/>
            </a:pPr>
            <a:r>
              <a:rPr lang="en-US" dirty="0" smtClean="0"/>
              <a:t>end.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589561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Program prg_1;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uses </a:t>
            </a:r>
            <a:r>
              <a:rPr lang="en-US" dirty="0"/>
              <a:t>Pen</a:t>
            </a:r>
            <a:r>
              <a:rPr lang="uk-UA" dirty="0"/>
              <a:t>_</a:t>
            </a:r>
            <a:r>
              <a:rPr lang="en-US" dirty="0"/>
              <a:t>unit;</a:t>
            </a:r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dirty="0" err="1" smtClean="0"/>
              <a:t>var</a:t>
            </a:r>
            <a:r>
              <a:rPr lang="en-US" dirty="0" smtClean="0"/>
              <a:t> a: </a:t>
            </a:r>
            <a:r>
              <a:rPr lang="en-US" dirty="0" err="1" smtClean="0"/>
              <a:t>Tpen</a:t>
            </a:r>
            <a:r>
              <a:rPr lang="en-US" dirty="0" smtClean="0"/>
              <a:t>;</a:t>
            </a:r>
          </a:p>
          <a:p>
            <a:pPr marL="0" indent="0">
              <a:buNone/>
            </a:pPr>
            <a:r>
              <a:rPr lang="en-US" dirty="0" smtClean="0"/>
              <a:t>begin</a:t>
            </a:r>
          </a:p>
          <a:p>
            <a:pPr marL="0" indent="0">
              <a:buNone/>
            </a:pPr>
            <a:r>
              <a:rPr lang="en-US" dirty="0" smtClean="0"/>
              <a:t>	a:=Tpen.Create(cOrange, </a:t>
            </a:r>
            <a:r>
              <a:rPr lang="en-US" dirty="0" err="1" smtClean="0"/>
              <a:t>cBlack</a:t>
            </a:r>
            <a:r>
              <a:rPr lang="en-US" dirty="0" smtClean="0"/>
              <a:t>; 2.5, 125.7);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 smtClean="0"/>
              <a:t>a.Write</a:t>
            </a:r>
            <a:r>
              <a:rPr lang="en-US" dirty="0" smtClean="0"/>
              <a:t>(‘Hello, World!’);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 smtClean="0"/>
              <a:t>a.switchOff</a:t>
            </a:r>
            <a:r>
              <a:rPr lang="en-US" dirty="0" smtClean="0"/>
              <a:t>;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 smtClean="0"/>
              <a:t>a.Free</a:t>
            </a:r>
            <a:r>
              <a:rPr lang="en-US" dirty="0" smtClean="0"/>
              <a:t>;  	</a:t>
            </a:r>
            <a:r>
              <a:rPr lang="uk-UA" dirty="0" smtClean="0"/>
              <a:t>      звільнити динамічну </a:t>
            </a:r>
            <a:r>
              <a:rPr lang="uk-UA" dirty="0" err="1" smtClean="0"/>
              <a:t>пам</a:t>
            </a:r>
            <a:r>
              <a:rPr lang="en-US" dirty="0" smtClean="0"/>
              <a:t>’</a:t>
            </a:r>
            <a:r>
              <a:rPr lang="uk-UA" dirty="0" smtClean="0"/>
              <a:t>ять</a:t>
            </a:r>
          </a:p>
          <a:p>
            <a:pPr marL="0" indent="0">
              <a:buNone/>
            </a:pPr>
            <a:r>
              <a:rPr lang="en-US" dirty="0"/>
              <a:t>e</a:t>
            </a:r>
            <a:r>
              <a:rPr lang="en-US" dirty="0" smtClean="0"/>
              <a:t>nd.</a:t>
            </a:r>
          </a:p>
          <a:p>
            <a:pPr marL="0" indent="0" algn="ctr">
              <a:buNone/>
            </a:pPr>
            <a:r>
              <a:rPr lang="en-US" dirty="0"/>
              <a:t>	</a:t>
            </a:r>
            <a:r>
              <a:rPr lang="uk-UA" dirty="0" smtClean="0">
                <a:solidFill>
                  <a:schemeClr val="tx2">
                    <a:lumMod val="75000"/>
                  </a:schemeClr>
                </a:solidFill>
              </a:rPr>
              <a:t>В об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’</a:t>
            </a:r>
            <a:r>
              <a:rPr lang="uk-UA" dirty="0" smtClean="0">
                <a:solidFill>
                  <a:schemeClr val="tx2">
                    <a:lumMod val="75000"/>
                  </a:schemeClr>
                </a:solidFill>
              </a:rPr>
              <a:t>є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ктній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модел</a:t>
            </a:r>
            <a:r>
              <a:rPr lang="uk-UA" dirty="0" smtClean="0">
                <a:solidFill>
                  <a:schemeClr val="tx2">
                    <a:lumMod val="75000"/>
                  </a:schemeClr>
                </a:solidFill>
              </a:rPr>
              <a:t>і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</a:rPr>
              <a:t>ObjectPascal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uk-UA" dirty="0" smtClean="0">
                <a:solidFill>
                  <a:schemeClr val="tx2">
                    <a:lumMod val="75000"/>
                  </a:schemeClr>
                </a:solidFill>
              </a:rPr>
              <a:t>усі екземпляри класів динамічні. Змінна об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’</a:t>
            </a:r>
            <a:r>
              <a:rPr lang="uk-UA" dirty="0" err="1" smtClean="0">
                <a:solidFill>
                  <a:schemeClr val="tx2">
                    <a:lumMod val="75000"/>
                  </a:schemeClr>
                </a:solidFill>
              </a:rPr>
              <a:t>єктного</a:t>
            </a:r>
            <a:r>
              <a:rPr lang="uk-UA" dirty="0" smtClean="0">
                <a:solidFill>
                  <a:schemeClr val="tx2">
                    <a:lumMod val="75000"/>
                  </a:schemeClr>
                </a:solidFill>
              </a:rPr>
              <a:t> типу – це неявний вказівник або посилання на динамічну </a:t>
            </a:r>
            <a:r>
              <a:rPr lang="uk-UA" dirty="0" err="1" smtClean="0">
                <a:solidFill>
                  <a:schemeClr val="tx2">
                    <a:lumMod val="75000"/>
                  </a:schemeClr>
                </a:solidFill>
              </a:rPr>
              <a:t>пам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’</a:t>
            </a:r>
            <a:r>
              <a:rPr lang="uk-UA" dirty="0" smtClean="0">
                <a:solidFill>
                  <a:schemeClr val="tx2">
                    <a:lumMod val="75000"/>
                  </a:schemeClr>
                </a:solidFill>
              </a:rPr>
              <a:t>ять, де можна розташувати екземпляр класу.</a:t>
            </a:r>
            <a:endParaRPr lang="uk-UA" dirty="0">
              <a:solidFill>
                <a:schemeClr val="tx2">
                  <a:lumMod val="75000"/>
                </a:schemeClr>
              </a:solidFill>
            </a:endParaRPr>
          </a:p>
        </p:txBody>
      </p:sp>
      <p:cxnSp>
        <p:nvCxnSpPr>
          <p:cNvPr id="5" name="Пряма зі стрілкою 4"/>
          <p:cNvCxnSpPr/>
          <p:nvPr/>
        </p:nvCxnSpPr>
        <p:spPr>
          <a:xfrm flipH="1">
            <a:off x="2627784" y="3717032"/>
            <a:ext cx="115212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41657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uk-UA" dirty="0" smtClean="0">
                <a:solidFill>
                  <a:schemeClr val="tx2">
                    <a:lumMod val="75000"/>
                  </a:schemeClr>
                </a:solidFill>
              </a:rPr>
              <a:t>Екземпляр створюють за допомогою конструктора і знищують за допомогою деструктора. Кожен екземпляр класу має окрему </a:t>
            </a:r>
            <a:r>
              <a:rPr lang="uk-UA" dirty="0" err="1" smtClean="0">
                <a:solidFill>
                  <a:schemeClr val="tx2">
                    <a:lumMod val="75000"/>
                  </a:schemeClr>
                </a:solidFill>
              </a:rPr>
              <a:t>пам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’</a:t>
            </a:r>
            <a:r>
              <a:rPr lang="uk-UA" dirty="0" smtClean="0">
                <a:solidFill>
                  <a:schemeClr val="tx2">
                    <a:lumMod val="75000"/>
                  </a:schemeClr>
                </a:solidFill>
              </a:rPr>
              <a:t>ять і власний набір полів. Усі екземпляри класу поділяють єдиний набір методів, оголошених у класі.</a:t>
            </a:r>
          </a:p>
          <a:p>
            <a:pPr marL="0" indent="0">
              <a:buNone/>
            </a:pPr>
            <a:endParaRPr lang="uk-UA" dirty="0"/>
          </a:p>
          <a:p>
            <a:pPr marL="0" indent="0">
              <a:buNone/>
            </a:pPr>
            <a:r>
              <a:rPr lang="en-US" dirty="0" smtClean="0"/>
              <a:t>constructor </a:t>
            </a:r>
            <a:r>
              <a:rPr lang="en-US" dirty="0" err="1" smtClean="0"/>
              <a:t>Tpen.Create</a:t>
            </a:r>
            <a:r>
              <a:rPr lang="en-US" dirty="0" smtClean="0"/>
              <a:t>(a, b: </a:t>
            </a:r>
            <a:r>
              <a:rPr lang="en-US" dirty="0" err="1" smtClean="0"/>
              <a:t>Tcolor</a:t>
            </a:r>
            <a:r>
              <a:rPr lang="en-US" dirty="0" smtClean="0"/>
              <a:t>; p, s: real);</a:t>
            </a:r>
          </a:p>
          <a:p>
            <a:pPr marL="0" indent="0">
              <a:buNone/>
            </a:pPr>
            <a:r>
              <a:rPr lang="en-US" dirty="0" smtClean="0"/>
              <a:t>  begin  </a:t>
            </a:r>
            <a:r>
              <a:rPr lang="en-US" dirty="0" err="1" smtClean="0"/>
              <a:t>colour</a:t>
            </a:r>
            <a:r>
              <a:rPr lang="en-US" dirty="0" smtClean="0"/>
              <a:t>:=a;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  </a:t>
            </a:r>
            <a:r>
              <a:rPr lang="en-US" dirty="0" err="1" smtClean="0"/>
              <a:t>paintColor</a:t>
            </a:r>
            <a:r>
              <a:rPr lang="en-US" dirty="0" smtClean="0"/>
              <a:t>:=b;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  if    p&gt;=1.0   then   price:=p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	 else   price:=1.0;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  if s&gt;=100.0   then </a:t>
            </a:r>
            <a:r>
              <a:rPr lang="en-US" dirty="0" err="1" smtClean="0"/>
              <a:t>paintSupply</a:t>
            </a:r>
            <a:r>
              <a:rPr lang="en-US" dirty="0" smtClean="0"/>
              <a:t>:=s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	 else </a:t>
            </a:r>
            <a:r>
              <a:rPr lang="en-US" dirty="0" err="1" smtClean="0"/>
              <a:t>paintSupply</a:t>
            </a:r>
            <a:r>
              <a:rPr lang="en-US" dirty="0" smtClean="0"/>
              <a:t>:=100.0;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  ready:=false;</a:t>
            </a:r>
          </a:p>
          <a:p>
            <a:pPr marL="0" indent="0">
              <a:buNone/>
            </a:pPr>
            <a:r>
              <a:rPr lang="en-US" dirty="0"/>
              <a:t>e</a:t>
            </a:r>
            <a:r>
              <a:rPr lang="en-US" dirty="0" smtClean="0"/>
              <a:t>nd;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948027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80728"/>
          </a:xfrm>
        </p:spPr>
        <p:txBody>
          <a:bodyPr/>
          <a:lstStyle/>
          <a:p>
            <a:r>
              <a:rPr lang="uk-UA" sz="2800" dirty="0" smtClean="0"/>
              <a:t>Інкапсуляція - </a:t>
            </a:r>
            <a:r>
              <a:rPr lang="uk-UA" sz="2800" dirty="0"/>
              <a:t>обмеження доступу до </a:t>
            </a:r>
            <a:r>
              <a:rPr lang="uk-UA" sz="2800" dirty="0" smtClean="0"/>
              <a:t>даних</a:t>
            </a:r>
            <a:endParaRPr lang="uk-UA" sz="2800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472608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uk-UA" dirty="0">
                <a:solidFill>
                  <a:schemeClr val="tx2">
                    <a:lumMod val="75000"/>
                  </a:schemeClr>
                </a:solidFill>
              </a:rPr>
              <a:t>	</a:t>
            </a:r>
            <a:r>
              <a:rPr lang="uk-UA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Це дозвіл доступатися до спільних даних обмеженій кількості методів, доступ для всіх організовується за посередництва відповідальних за це методів.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endParaRPr lang="uk-UA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0" indent="0" algn="just">
              <a:buNone/>
            </a:pPr>
            <a:endParaRPr lang="en-US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0" indent="0" algn="just">
              <a:buNone/>
            </a:pP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Unit shape_1;</a:t>
            </a:r>
          </a:p>
          <a:p>
            <a:pPr marL="0" indent="0" algn="just">
              <a:buNone/>
            </a:pP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Interface</a:t>
            </a:r>
          </a:p>
          <a:p>
            <a:pPr marL="0" indent="0" algn="just">
              <a:buNone/>
            </a:pP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Type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</a:rPr>
              <a:t>Trect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 = class(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</a:rPr>
              <a:t>TObject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)</a:t>
            </a:r>
          </a:p>
          <a:p>
            <a:pPr marL="0" indent="0" algn="just">
              <a:buNone/>
            </a:pP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	private	a, b: real;</a:t>
            </a:r>
          </a:p>
          <a:p>
            <a:pPr marL="0" indent="0" algn="just">
              <a:buNone/>
            </a:pP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	public</a:t>
            </a:r>
          </a:p>
          <a:p>
            <a:pPr marL="0" indent="0" algn="just">
              <a:buNone/>
            </a:pP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	   	constructor Create(x, y: real);</a:t>
            </a:r>
          </a:p>
          <a:p>
            <a:pPr marL="0" indent="0" algn="just">
              <a:buNone/>
            </a:pP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	  	destructor Destroy;</a:t>
            </a:r>
          </a:p>
          <a:p>
            <a:pPr marL="0" indent="0" algn="just">
              <a:buNone/>
            </a:pP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		function square: real;</a:t>
            </a:r>
          </a:p>
          <a:p>
            <a:pPr marL="0" indent="0" algn="just">
              <a:buNone/>
            </a:pP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	   	function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P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</a:rPr>
              <a:t>erym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: real;</a:t>
            </a:r>
          </a:p>
        </p:txBody>
      </p:sp>
    </p:spTree>
    <p:extLst>
      <p:ext uri="{BB962C8B-B14F-4D97-AF65-F5344CB8AC3E}">
        <p14:creationId xmlns:p14="http://schemas.microsoft.com/office/powerpoint/2010/main" val="3359229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 smtClean="0"/>
              <a:t>   Procedure </a:t>
            </a:r>
            <a:r>
              <a:rPr lang="en-US" dirty="0" err="1" smtClean="0"/>
              <a:t>WriteOut</a:t>
            </a:r>
            <a:r>
              <a:rPr lang="en-US" dirty="0" smtClean="0"/>
              <a:t>;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Implementation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begin</a:t>
            </a:r>
          </a:p>
          <a:p>
            <a:pPr>
              <a:buNone/>
            </a:pPr>
            <a:r>
              <a:rPr lang="en-US" dirty="0" smtClean="0"/>
              <a:t>    constructor 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Trect.Create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(x, y: real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);</a:t>
            </a:r>
          </a:p>
          <a:p>
            <a:pPr>
              <a:buNone/>
            </a:pPr>
            <a:r>
              <a:rPr lang="en-US" dirty="0" smtClean="0"/>
              <a:t>         begin a:=x; b:=y; end;</a:t>
            </a:r>
          </a:p>
          <a:p>
            <a:pPr>
              <a:buNone/>
            </a:pPr>
            <a:r>
              <a:rPr lang="en-US" dirty="0" smtClean="0"/>
              <a:t>     destructor </a:t>
            </a:r>
            <a:r>
              <a:rPr lang="en-US" dirty="0" err="1" smtClean="0"/>
              <a:t>Trect.Destroy</a:t>
            </a:r>
            <a:r>
              <a:rPr lang="en-US" dirty="0" smtClean="0"/>
              <a:t>;</a:t>
            </a:r>
          </a:p>
          <a:p>
            <a:pPr>
              <a:buNone/>
            </a:pPr>
            <a:r>
              <a:rPr lang="en-US" dirty="0" smtClean="0"/>
              <a:t>	       begin </a:t>
            </a:r>
            <a:r>
              <a:rPr lang="en-US" dirty="0" err="1" smtClean="0"/>
              <a:t>writeln</a:t>
            </a:r>
            <a:r>
              <a:rPr lang="en-US" dirty="0" smtClean="0"/>
              <a:t>(‘Said “Bye”’); end;</a:t>
            </a:r>
          </a:p>
          <a:p>
            <a:pPr>
              <a:buNone/>
            </a:pPr>
            <a:r>
              <a:rPr lang="en-US" dirty="0" smtClean="0"/>
              <a:t>	procedure </a:t>
            </a:r>
            <a:r>
              <a:rPr lang="en-US" dirty="0" err="1" smtClean="0"/>
              <a:t>Trect.writeOut</a:t>
            </a:r>
            <a:r>
              <a:rPr lang="en-US" dirty="0" smtClean="0"/>
              <a:t>;</a:t>
            </a:r>
          </a:p>
          <a:p>
            <a:pPr>
              <a:buNone/>
            </a:pPr>
            <a:r>
              <a:rPr lang="en-US" dirty="0" smtClean="0"/>
              <a:t>		begin </a:t>
            </a:r>
            <a:r>
              <a:rPr lang="en-US" dirty="0" err="1" smtClean="0"/>
              <a:t>writeln</a:t>
            </a:r>
            <a:r>
              <a:rPr lang="en-US" dirty="0" smtClean="0"/>
              <a:t>(a, </a:t>
            </a:r>
            <a:r>
              <a:rPr lang="en-US" dirty="0"/>
              <a:t>b</a:t>
            </a:r>
            <a:r>
              <a:rPr lang="en-US" dirty="0" smtClean="0"/>
              <a:t>, ‘Rectangle’); end;</a:t>
            </a:r>
          </a:p>
          <a:p>
            <a:pPr>
              <a:buNone/>
            </a:pPr>
            <a:r>
              <a:rPr lang="en-US" dirty="0" smtClean="0"/>
              <a:t>	function  </a:t>
            </a:r>
            <a:r>
              <a:rPr lang="en-US" dirty="0" err="1" smtClean="0"/>
              <a:t>Trect.Sguare</a:t>
            </a:r>
            <a:r>
              <a:rPr lang="en-US" dirty="0" smtClean="0"/>
              <a:t>: real;</a:t>
            </a:r>
          </a:p>
          <a:p>
            <a:pPr>
              <a:buNone/>
            </a:pPr>
            <a:r>
              <a:rPr lang="en-US" dirty="0" smtClean="0"/>
              <a:t>		begin result:=a*b; end;</a:t>
            </a:r>
          </a:p>
          <a:p>
            <a:pPr>
              <a:buNone/>
            </a:pPr>
            <a:r>
              <a:rPr lang="en-US" dirty="0" smtClean="0"/>
              <a:t>	function </a:t>
            </a:r>
            <a:r>
              <a:rPr lang="en-US" dirty="0" err="1" smtClean="0"/>
              <a:t>TRect.Perym</a:t>
            </a:r>
            <a:r>
              <a:rPr lang="en-US" dirty="0" smtClean="0"/>
              <a:t>: real;</a:t>
            </a:r>
          </a:p>
          <a:p>
            <a:pPr>
              <a:buNone/>
            </a:pPr>
            <a:r>
              <a:rPr lang="en-US" dirty="0" smtClean="0"/>
              <a:t>		begin</a:t>
            </a:r>
          </a:p>
          <a:p>
            <a:pPr>
              <a:buNone/>
            </a:pPr>
            <a:r>
              <a:rPr lang="en-US" dirty="0" smtClean="0"/>
              <a:t>			result:=2*(</a:t>
            </a:r>
            <a:r>
              <a:rPr lang="en-US" dirty="0" err="1" smtClean="0"/>
              <a:t>a+b</a:t>
            </a:r>
            <a:r>
              <a:rPr lang="en-US" dirty="0" smtClean="0"/>
              <a:t>);</a:t>
            </a:r>
          </a:p>
          <a:p>
            <a:pPr>
              <a:buNone/>
            </a:pPr>
            <a:r>
              <a:rPr lang="en-US" dirty="0" smtClean="0"/>
              <a:t>		end;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187624" y="642919"/>
            <a:ext cx="7128792" cy="2500330"/>
          </a:xfrm>
          <a:ln w="19050" cmpd="sng">
            <a:noFill/>
          </a:ln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constructor </a:t>
            </a:r>
            <a:r>
              <a:rPr lang="en-US" dirty="0" err="1" smtClean="0"/>
              <a:t>TRect.Create</a:t>
            </a:r>
            <a:r>
              <a:rPr lang="en-US" dirty="0" smtClean="0"/>
              <a:t>;</a:t>
            </a:r>
          </a:p>
          <a:p>
            <a:pPr>
              <a:buNone/>
            </a:pPr>
            <a:r>
              <a:rPr lang="en-US" dirty="0"/>
              <a:t>b</a:t>
            </a:r>
            <a:r>
              <a:rPr lang="en-US" dirty="0" smtClean="0"/>
              <a:t>egin</a:t>
            </a:r>
          </a:p>
          <a:p>
            <a:pPr>
              <a:buNone/>
            </a:pPr>
            <a:r>
              <a:rPr lang="en-US" dirty="0" smtClean="0"/>
              <a:t>	a:=3;</a:t>
            </a:r>
          </a:p>
          <a:p>
            <a:pPr>
              <a:buNone/>
            </a:pPr>
            <a:r>
              <a:rPr lang="en-US" dirty="0" smtClean="0"/>
              <a:t>	b:=4;</a:t>
            </a:r>
          </a:p>
          <a:p>
            <a:pPr>
              <a:buNone/>
            </a:pPr>
            <a:r>
              <a:rPr lang="en-US" dirty="0" smtClean="0"/>
              <a:t>end;</a:t>
            </a:r>
          </a:p>
          <a:p>
            <a:pPr>
              <a:buNone/>
            </a:pPr>
            <a:r>
              <a:rPr lang="en-US" dirty="0" smtClean="0"/>
              <a:t>end.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57224" y="3500438"/>
            <a:ext cx="771530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i="1" dirty="0" smtClean="0">
                <a:solidFill>
                  <a:schemeClr val="tx2">
                    <a:lumMod val="75000"/>
                  </a:schemeClr>
                </a:solidFill>
                <a:latin typeface="+mj-lt"/>
              </a:rPr>
              <a:t>Конструктор </a:t>
            </a:r>
            <a:r>
              <a:rPr lang="uk-UA" sz="2400" dirty="0" smtClean="0">
                <a:solidFill>
                  <a:schemeClr val="tx2">
                    <a:lumMod val="75000"/>
                  </a:schemeClr>
                </a:solidFill>
                <a:latin typeface="+mj-lt"/>
              </a:rPr>
              <a:t>задає значення полів об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+mj-lt"/>
              </a:rPr>
              <a:t>’</a:t>
            </a:r>
            <a:r>
              <a:rPr lang="uk-UA" sz="2400" dirty="0" err="1" smtClean="0">
                <a:solidFill>
                  <a:schemeClr val="tx2">
                    <a:lumMod val="75000"/>
                  </a:schemeClr>
                </a:solidFill>
                <a:latin typeface="+mj-lt"/>
              </a:rPr>
              <a:t>єкта</a:t>
            </a:r>
            <a:r>
              <a:rPr lang="uk-UA" sz="2400" dirty="0" smtClean="0">
                <a:solidFill>
                  <a:schemeClr val="tx2">
                    <a:lumMod val="75000"/>
                  </a:schemeClr>
                </a:solidFill>
                <a:latin typeface="+mj-lt"/>
              </a:rPr>
              <a:t>, вони можуть бути (початкові значення) в тексті конструктора або передані через параметри. Імена параметрів  повинні відрізнятися від імен полів.</a:t>
            </a:r>
          </a:p>
          <a:p>
            <a:r>
              <a:rPr lang="uk-UA" sz="2400" b="1" i="1" dirty="0" smtClean="0">
                <a:solidFill>
                  <a:schemeClr val="tx2">
                    <a:lumMod val="75000"/>
                  </a:schemeClr>
                </a:solidFill>
                <a:latin typeface="+mj-lt"/>
              </a:rPr>
              <a:t>Деструктор </a:t>
            </a:r>
            <a:r>
              <a:rPr lang="uk-UA" sz="2400" dirty="0" smtClean="0">
                <a:solidFill>
                  <a:schemeClr val="tx2">
                    <a:lumMod val="75000"/>
                  </a:schemeClr>
                </a:solidFill>
                <a:latin typeface="+mj-lt"/>
              </a:rPr>
              <a:t>– це метод, відповідальний за коректне звільнення </a:t>
            </a:r>
            <a:r>
              <a:rPr lang="uk-UA" sz="2400" dirty="0" err="1" smtClean="0">
                <a:solidFill>
                  <a:schemeClr val="tx2">
                    <a:lumMod val="75000"/>
                  </a:schemeClr>
                </a:solidFill>
                <a:latin typeface="+mj-lt"/>
              </a:rPr>
              <a:t>пам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+mj-lt"/>
              </a:rPr>
              <a:t>’</a:t>
            </a:r>
            <a:r>
              <a:rPr lang="uk-UA" sz="2400" dirty="0" smtClean="0">
                <a:solidFill>
                  <a:schemeClr val="tx2">
                    <a:lumMod val="75000"/>
                  </a:schemeClr>
                </a:solidFill>
                <a:latin typeface="+mj-lt"/>
              </a:rPr>
              <a:t>яті від екземпляру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+mj-lt"/>
              </a:rPr>
              <a:t> </a:t>
            </a:r>
            <a:r>
              <a:rPr lang="uk-UA" sz="2400" dirty="0" smtClean="0">
                <a:solidFill>
                  <a:schemeClr val="tx2">
                    <a:lumMod val="75000"/>
                  </a:schemeClr>
                </a:solidFill>
                <a:latin typeface="+mj-lt"/>
              </a:rPr>
              <a:t>класу.</a:t>
            </a:r>
            <a:endParaRPr lang="ru-RU" sz="2400" dirty="0">
              <a:solidFill>
                <a:schemeClr val="tx2">
                  <a:lumMod val="75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иконавча">
  <a:themeElements>
    <a:clrScheme name="Виконавча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Виконавча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Виконавч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660</TotalTime>
  <Words>555</Words>
  <Application>Microsoft Office PowerPoint</Application>
  <PresentationFormat>Экран (4:3)</PresentationFormat>
  <Paragraphs>359</Paragraphs>
  <Slides>31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31</vt:i4>
      </vt:variant>
    </vt:vector>
  </HeadingPairs>
  <TitlesOfParts>
    <vt:vector size="37" baseType="lpstr">
      <vt:lpstr>Arial</vt:lpstr>
      <vt:lpstr>Calibri</vt:lpstr>
      <vt:lpstr>Century Gothic</vt:lpstr>
      <vt:lpstr>Courier New</vt:lpstr>
      <vt:lpstr>Palatino Linotype</vt:lpstr>
      <vt:lpstr>Виконавча</vt:lpstr>
      <vt:lpstr>Класи в Pascal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Інкапсуляція - обмеження доступу до даних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Для перевизначення методів є дві можливості:</vt:lpstr>
      <vt:lpstr>Отримання копії об'єкта</vt:lpstr>
      <vt:lpstr>Раннє і пізнє зв'язування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Класи в Pascal</dc:title>
  <dc:creator>Sara Yasmeen (Wipro Technologies)</dc:creator>
  <cp:lastModifiedBy>user</cp:lastModifiedBy>
  <cp:revision>57</cp:revision>
  <dcterms:created xsi:type="dcterms:W3CDTF">2010-02-23T11:30:32Z</dcterms:created>
  <dcterms:modified xsi:type="dcterms:W3CDTF">2015-02-18T15:47:35Z</dcterms:modified>
</cp:coreProperties>
</file>