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1D5"/>
    <a:srgbClr val="DB3D3D"/>
    <a:srgbClr val="F6910A"/>
    <a:srgbClr val="3C65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31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cstate="print"/>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ru-RU" smtClean="0"/>
              <a:t>Образец заголовка</a:t>
            </a:r>
            <a:endParaRPr/>
          </a:p>
        </p:txBody>
      </p:sp>
      <p:sp>
        <p:nvSpPr>
          <p:cNvPr id="3" name="Subtitle 2"/>
          <p:cNvSpPr>
            <a:spLocks noGrp="1"/>
          </p:cNvSpPr>
          <p:nvPr>
            <p:ph type="subTitle" idx="1"/>
          </p:nvPr>
        </p:nvSpPr>
        <p:spPr>
          <a:xfrm>
            <a:off x="685800" y="4114800"/>
            <a:ext cx="52578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fld id="{D1B98BB6-BA32-4801-9AEB-F810A8184EE2}" type="datetimeFigureOut">
              <a:rPr lang="ru-RU" smtClean="0"/>
              <a:pPr/>
              <a:t>11.02.2014</a:t>
            </a:fld>
            <a:endParaRPr lang="ru-RU"/>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lang="ru-RU"/>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DF7433B1-C45F-4BA4-9370-3DFB2A35C78D}" type="slidenum">
              <a:rPr lang="ru-RU" smtClean="0"/>
              <a:pPr/>
              <a:t>‹#›</a:t>
            </a:fld>
            <a:endParaRPr lang="ru-RU"/>
          </a:p>
        </p:txBody>
      </p:sp>
      <p:pic>
        <p:nvPicPr>
          <p:cNvPr id="10" name="Picture 9" descr="Fresh title.png"/>
          <p:cNvPicPr>
            <a:picLocks noChangeAspect="1"/>
          </p:cNvPicPr>
          <p:nvPr/>
        </p:nvPicPr>
        <p:blipFill>
          <a:blip r:embed="rId2" cstate="print"/>
          <a:srcRect t="33632" b="59388"/>
          <a:stretch>
            <a:fillRect/>
          </a:stretch>
        </p:blipFill>
        <p:spPr>
          <a:xfrm>
            <a:off x="0" y="6598024"/>
            <a:ext cx="9143245" cy="259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cstate="print"/>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72353" y="6553200"/>
            <a:ext cx="1981200" cy="231013"/>
          </a:xfrm>
        </p:spPr>
        <p:txBody>
          <a:bodyPr/>
          <a:lstStyle/>
          <a:p>
            <a:fld id="{D1B98BB6-BA32-4801-9AEB-F810A8184EE2}" type="datetimeFigureOut">
              <a:rPr lang="ru-RU" smtClean="0"/>
              <a:pPr/>
              <a:t>11.02.2014</a:t>
            </a:fld>
            <a:endParaRPr lang="ru-RU"/>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lang="ru-RU"/>
          </a:p>
        </p:txBody>
      </p:sp>
      <p:sp>
        <p:nvSpPr>
          <p:cNvPr id="6" name="Slide Number Placeholder 5"/>
          <p:cNvSpPr>
            <a:spLocks noGrp="1"/>
          </p:cNvSpPr>
          <p:nvPr>
            <p:ph type="sldNum" sz="quarter" idx="12"/>
          </p:nvPr>
        </p:nvSpPr>
        <p:spPr>
          <a:xfrm>
            <a:off x="7758953" y="6553200"/>
            <a:ext cx="685800" cy="231013"/>
          </a:xfrm>
        </p:spPr>
        <p:txBody>
          <a:bodyPr/>
          <a:lstStyle/>
          <a:p>
            <a:fld id="{DF7433B1-C45F-4BA4-9370-3DFB2A35C7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ru-RU" smtClean="0"/>
              <a:t>Образец текста</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98BB6-BA32-4801-9AEB-F810A8184EE2}" type="datetimeFigureOut">
              <a:rPr lang="ru-RU" smtClean="0"/>
              <a:pPr/>
              <a:t>11.02.2014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ru-RU" smtClean="0"/>
              <a:t>Образец текста</a:t>
            </a:r>
          </a:p>
        </p:txBody>
      </p:sp>
      <p:sp>
        <p:nvSpPr>
          <p:cNvPr id="5" name="Date Placeholder 4"/>
          <p:cNvSpPr>
            <a:spLocks noGrp="1"/>
          </p:cNvSpPr>
          <p:nvPr>
            <p:ph type="dt" sz="half" idx="10"/>
          </p:nvPr>
        </p:nvSpPr>
        <p:spPr>
          <a:xfrm>
            <a:off x="952500" y="6553200"/>
            <a:ext cx="1828800" cy="228600"/>
          </a:xfrm>
        </p:spPr>
        <p:txBody>
          <a:bodyPr/>
          <a:lstStyle/>
          <a:p>
            <a:fld id="{D1B98BB6-BA32-4801-9AEB-F810A8184EE2}" type="datetimeFigureOut">
              <a:rPr lang="ru-RU" smtClean="0"/>
              <a:pPr/>
              <a:t>11.02.2014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952500" y="6553200"/>
            <a:ext cx="1828800" cy="228600"/>
          </a:xfrm>
        </p:spPr>
        <p:txBody>
          <a:bodyPr/>
          <a:lstStyle/>
          <a:p>
            <a:fld id="{D1B98BB6-BA32-4801-9AEB-F810A8184EE2}" type="datetimeFigureOut">
              <a:rPr lang="ru-RU" smtClean="0"/>
              <a:pPr/>
              <a:t>11.02.2014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433B1-C45F-4BA4-9370-3DFB2A35C7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cstate="print"/>
          <a:stretch>
            <a:fillRect/>
          </a:stretch>
        </p:blipFill>
        <p:spPr>
          <a:xfrm>
            <a:off x="377" y="283"/>
            <a:ext cx="9143245" cy="6857434"/>
          </a:xfrm>
          <a:prstGeom prst="rect">
            <a:avLst/>
          </a:prstGeom>
        </p:spPr>
      </p:pic>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ru-RU" smtClean="0"/>
              <a:t>Образец заголовка</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fld id="{D1B98BB6-BA32-4801-9AEB-F810A8184EE2}" type="datetimeFigureOut">
              <a:rPr lang="ru-RU" smtClean="0"/>
              <a:pPr/>
              <a:t>11.02.2014</a:t>
            </a:fld>
            <a:endParaRPr lang="ru-RU"/>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DF7433B1-C45F-4BA4-9370-3DFB2A35C78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b="0" kern="1200">
          <a:solidFill>
            <a:schemeClr val="tx1"/>
          </a:solidFill>
          <a:effectLst/>
          <a:latin typeface="+mn-lt"/>
          <a:ea typeface="+mn-ea"/>
          <a:cs typeface="+mn-cs"/>
        </a:defRPr>
      </a:lvl1pPr>
      <a:lvl2pPr marL="742950" indent="-285750" algn="l" defTabSz="914400" rtl="0" eaLnBrk="1" latinLnBrk="0" hangingPunct="1">
        <a:spcBef>
          <a:spcPts val="1800"/>
        </a:spcBef>
        <a:buFont typeface="Wingdings" pitchFamily="2" charset="2"/>
        <a:buChar char=""/>
        <a:defRPr sz="1800" b="0" kern="1200">
          <a:solidFill>
            <a:schemeClr val="tx1"/>
          </a:solidFill>
          <a:effectLst/>
          <a:latin typeface="+mn-lt"/>
          <a:ea typeface="+mn-ea"/>
          <a:cs typeface="+mn-cs"/>
        </a:defRPr>
      </a:lvl2pPr>
      <a:lvl3pPr marL="11430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3pPr>
      <a:lvl4pPr marL="16002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4pPr>
      <a:lvl5pPr marL="2057400" indent="-228600" algn="l" defTabSz="914400" rtl="0" eaLnBrk="1" latinLnBrk="0" hangingPunct="1">
        <a:spcBef>
          <a:spcPts val="1800"/>
        </a:spcBef>
        <a:buFont typeface="Wingdings" pitchFamily="2" charset="2"/>
        <a:buChar char="R"/>
        <a:defRPr sz="1600" b="0" kern="1200">
          <a:solidFill>
            <a:schemeClr val="tx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714488"/>
            <a:ext cx="7772400" cy="1500198"/>
          </a:xfrm>
        </p:spPr>
        <p:txBody>
          <a:bodyPr>
            <a:normAutofit/>
          </a:bodyPr>
          <a:lstStyle/>
          <a:p>
            <a:r>
              <a:rPr lang="en-US" sz="3600" dirty="0" smtClean="0">
                <a:solidFill>
                  <a:srgbClr val="4821D5"/>
                </a:solidFill>
              </a:rPr>
              <a:t>&lt;&lt;</a:t>
            </a:r>
            <a:r>
              <a:rPr lang="uk-UA" sz="3600" dirty="0" smtClean="0">
                <a:solidFill>
                  <a:srgbClr val="4821D5"/>
                </a:solidFill>
              </a:rPr>
              <a:t>Вплив людини на стан біосфери</a:t>
            </a:r>
            <a:r>
              <a:rPr lang="en-US" sz="3600" dirty="0" smtClean="0">
                <a:solidFill>
                  <a:srgbClr val="4821D5"/>
                </a:solidFill>
              </a:rPr>
              <a:t>&gt;&gt;</a:t>
            </a:r>
            <a:r>
              <a:rPr lang="uk-UA" sz="3600" dirty="0" smtClean="0">
                <a:solidFill>
                  <a:srgbClr val="4821D5"/>
                </a:solidFill>
              </a:rPr>
              <a:t> </a:t>
            </a:r>
            <a:endParaRPr lang="ru-RU" sz="3600" dirty="0">
              <a:solidFill>
                <a:srgbClr val="4821D5"/>
              </a:solidFill>
            </a:endParaRPr>
          </a:p>
        </p:txBody>
      </p:sp>
      <p:sp>
        <p:nvSpPr>
          <p:cNvPr id="3" name="Подзаголовок 2"/>
          <p:cNvSpPr>
            <a:spLocks noGrp="1"/>
          </p:cNvSpPr>
          <p:nvPr>
            <p:ph type="subTitle" idx="1"/>
          </p:nvPr>
        </p:nvSpPr>
        <p:spPr>
          <a:xfrm>
            <a:off x="6215074" y="4214818"/>
            <a:ext cx="2500330" cy="1500198"/>
          </a:xfrm>
        </p:spPr>
        <p:txBody>
          <a:bodyPr>
            <a:normAutofit fontScale="92500" lnSpcReduction="10000"/>
          </a:bodyPr>
          <a:lstStyle/>
          <a:p>
            <a:pPr algn="l"/>
            <a:r>
              <a:rPr lang="uk-UA" sz="2400" dirty="0" smtClean="0"/>
              <a:t>Підготувала</a:t>
            </a:r>
          </a:p>
          <a:p>
            <a:pPr algn="l"/>
            <a:r>
              <a:rPr lang="uk-UA" sz="2400" dirty="0" smtClean="0"/>
              <a:t>учениця 11 класу</a:t>
            </a:r>
          </a:p>
          <a:p>
            <a:pPr algn="l"/>
            <a:r>
              <a:rPr lang="uk-UA" sz="2400" dirty="0" err="1" smtClean="0"/>
              <a:t>Борейко</a:t>
            </a:r>
            <a:r>
              <a:rPr lang="uk-UA" sz="2400" dirty="0" smtClean="0"/>
              <a:t> Марія</a:t>
            </a:r>
            <a:endParaRPr lang="ru-RU" sz="2400"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76"/>
            <a:ext cx="7799294" cy="3578356"/>
          </a:xfrm>
        </p:spPr>
        <p:txBody>
          <a:bodyPr/>
          <a:lstStyle/>
          <a:p>
            <a:pPr algn="ctr"/>
            <a:r>
              <a:rPr lang="ru-RU" sz="3600" dirty="0" err="1" smtClean="0">
                <a:solidFill>
                  <a:srgbClr val="C00000"/>
                </a:solidFill>
              </a:rPr>
              <a:t>Кислотні</a:t>
            </a:r>
            <a:r>
              <a:rPr lang="ru-RU" sz="3600" dirty="0" smtClean="0">
                <a:solidFill>
                  <a:srgbClr val="C00000"/>
                </a:solidFill>
              </a:rPr>
              <a:t> </a:t>
            </a:r>
            <a:r>
              <a:rPr lang="ru-RU" sz="3600" dirty="0" err="1" smtClean="0">
                <a:solidFill>
                  <a:srgbClr val="C00000"/>
                </a:solidFill>
              </a:rPr>
              <a:t>дощі</a:t>
            </a:r>
            <a:r>
              <a:rPr lang="ru-RU" sz="3600" dirty="0" smtClean="0">
                <a:solidFill>
                  <a:srgbClr val="C00000"/>
                </a:solidFill>
              </a:rPr>
              <a:t/>
            </a:r>
            <a:br>
              <a:rPr lang="ru-RU" sz="3600" dirty="0" smtClean="0">
                <a:solidFill>
                  <a:srgbClr val="C00000"/>
                </a:solidFill>
              </a:rPr>
            </a:br>
            <a:r>
              <a:rPr lang="ru-RU" sz="2400" dirty="0" err="1" smtClean="0"/>
              <a:t>Особливу</a:t>
            </a:r>
            <a:r>
              <a:rPr lang="ru-RU" sz="2400" dirty="0" smtClean="0"/>
              <a:t> </a:t>
            </a:r>
            <a:r>
              <a:rPr lang="ru-RU" sz="2400" dirty="0" err="1" smtClean="0"/>
              <a:t>небезпеку</a:t>
            </a:r>
            <a:r>
              <a:rPr lang="ru-RU" sz="2400" dirty="0" smtClean="0"/>
              <a:t> для </a:t>
            </a:r>
            <a:r>
              <a:rPr lang="ru-RU" sz="2400" dirty="0" err="1" smtClean="0"/>
              <a:t>довкілля</a:t>
            </a:r>
            <a:r>
              <a:rPr lang="ru-RU" sz="2400" dirty="0" smtClean="0"/>
              <a:t> </a:t>
            </a:r>
            <a:r>
              <a:rPr lang="ru-RU" sz="2400" dirty="0" err="1" smtClean="0"/>
              <a:t>становлять</a:t>
            </a:r>
            <a:r>
              <a:rPr lang="ru-RU" sz="2400" dirty="0" smtClean="0"/>
              <a:t> </a:t>
            </a:r>
            <a:r>
              <a:rPr lang="ru-RU" sz="2400" dirty="0" err="1" smtClean="0"/>
              <a:t>кислотні</a:t>
            </a:r>
            <a:r>
              <a:rPr lang="ru-RU" sz="2400" dirty="0" smtClean="0"/>
              <a:t> </a:t>
            </a:r>
            <a:r>
              <a:rPr lang="ru-RU" sz="2400" dirty="0" err="1" smtClean="0"/>
              <a:t>дощі</a:t>
            </a:r>
            <a:r>
              <a:rPr lang="ru-RU" sz="2400" dirty="0" smtClean="0"/>
              <a:t>, </a:t>
            </a:r>
            <a:r>
              <a:rPr lang="ru-RU" sz="2400" dirty="0" err="1" smtClean="0"/>
              <a:t>спричинені</a:t>
            </a:r>
            <a:r>
              <a:rPr lang="ru-RU" sz="2400" dirty="0" smtClean="0"/>
              <a:t> </a:t>
            </a:r>
            <a:r>
              <a:rPr lang="ru-RU" sz="2400" dirty="0" err="1" smtClean="0"/>
              <a:t>забрудненням</a:t>
            </a:r>
            <a:r>
              <a:rPr lang="ru-RU" sz="2400" dirty="0" smtClean="0"/>
              <a:t> </a:t>
            </a:r>
            <a:r>
              <a:rPr lang="ru-RU" sz="2400" dirty="0" err="1" smtClean="0"/>
              <a:t>атмосфери</a:t>
            </a:r>
            <a:r>
              <a:rPr lang="ru-RU" sz="2400" dirty="0" smtClean="0"/>
              <a:t> </a:t>
            </a:r>
            <a:r>
              <a:rPr lang="ru-RU" sz="2400" dirty="0" err="1" smtClean="0"/>
              <a:t>сірчистим</a:t>
            </a:r>
            <a:r>
              <a:rPr lang="ru-RU" sz="2400" dirty="0" smtClean="0"/>
              <a:t> газом. </a:t>
            </a:r>
            <a:r>
              <a:rPr lang="ru-RU" sz="2400" dirty="0" err="1" smtClean="0"/>
              <a:t>Кислотні</a:t>
            </a:r>
            <a:r>
              <a:rPr lang="ru-RU" sz="2400" dirty="0" smtClean="0"/>
              <a:t> </a:t>
            </a:r>
            <a:r>
              <a:rPr lang="ru-RU" sz="2400" dirty="0" err="1" smtClean="0"/>
              <a:t>дощі</a:t>
            </a:r>
            <a:r>
              <a:rPr lang="ru-RU" sz="2400" dirty="0" smtClean="0"/>
              <a:t> </a:t>
            </a:r>
            <a:r>
              <a:rPr lang="ru-RU" sz="2400" dirty="0" err="1" smtClean="0"/>
              <a:t>призводять</a:t>
            </a:r>
            <a:r>
              <a:rPr lang="ru-RU" sz="2400" dirty="0" smtClean="0"/>
              <a:t> до тяжких </a:t>
            </a:r>
            <a:r>
              <a:rPr lang="ru-RU" sz="2400" dirty="0" err="1" smtClean="0"/>
              <a:t>наслідків</a:t>
            </a:r>
            <a:r>
              <a:rPr lang="ru-RU" sz="2400" dirty="0" smtClean="0"/>
              <a:t>. </a:t>
            </a:r>
            <a:r>
              <a:rPr lang="ru-RU" sz="2400" dirty="0" err="1" smtClean="0"/>
              <a:t>Зокрема</a:t>
            </a:r>
            <a:r>
              <a:rPr lang="ru-RU" sz="2400" dirty="0" smtClean="0"/>
              <a:t> </a:t>
            </a:r>
            <a:r>
              <a:rPr lang="ru-RU" sz="2400" dirty="0" err="1" smtClean="0"/>
              <a:t>прісні</a:t>
            </a:r>
            <a:r>
              <a:rPr lang="ru-RU" sz="2400" dirty="0" smtClean="0"/>
              <a:t> </a:t>
            </a:r>
            <a:r>
              <a:rPr lang="ru-RU" sz="2400" dirty="0" err="1" smtClean="0"/>
              <a:t>водойми</a:t>
            </a:r>
            <a:r>
              <a:rPr lang="ru-RU" sz="2400" dirty="0" smtClean="0"/>
              <a:t> </a:t>
            </a:r>
            <a:r>
              <a:rPr lang="ru-RU" sz="2400" dirty="0" err="1" smtClean="0"/>
              <a:t>стають</a:t>
            </a:r>
            <a:r>
              <a:rPr lang="ru-RU" sz="2400" dirty="0" smtClean="0"/>
              <a:t> </a:t>
            </a:r>
            <a:r>
              <a:rPr lang="ru-RU" sz="2400" dirty="0" err="1" smtClean="0"/>
              <a:t>мертвими</a:t>
            </a:r>
            <a:r>
              <a:rPr lang="ru-RU" sz="2400" dirty="0" smtClean="0"/>
              <a:t>, гинуть </a:t>
            </a:r>
            <a:r>
              <a:rPr lang="ru-RU" sz="2400" dirty="0" err="1" smtClean="0"/>
              <a:t>ліси</a:t>
            </a:r>
            <a:r>
              <a:rPr lang="ru-RU" sz="2400" dirty="0" smtClean="0"/>
              <a:t> та </a:t>
            </a:r>
            <a:r>
              <a:rPr lang="ru-RU" sz="2400" dirty="0" err="1" smtClean="0"/>
              <a:t>багато</a:t>
            </a:r>
            <a:r>
              <a:rPr lang="ru-RU" sz="2400" dirty="0" smtClean="0"/>
              <a:t> </a:t>
            </a:r>
            <a:r>
              <a:rPr lang="ru-RU" sz="2400" dirty="0" err="1" smtClean="0"/>
              <a:t>інших</a:t>
            </a:r>
            <a:r>
              <a:rPr lang="ru-RU" sz="2400" dirty="0" smtClean="0"/>
              <a:t> проблем.</a:t>
            </a:r>
            <a:r>
              <a:rPr lang="ru-RU" dirty="0" smtClean="0"/>
              <a:t/>
            </a:r>
            <a:br>
              <a:rPr lang="ru-RU" dirty="0" smtClean="0"/>
            </a:br>
            <a:endParaRPr lang="ru-RU" dirty="0"/>
          </a:p>
        </p:txBody>
      </p:sp>
      <p:pic>
        <p:nvPicPr>
          <p:cNvPr id="6" name="Содержимое 5" descr="cementificio.jpg"/>
          <p:cNvPicPr>
            <a:picLocks noGrp="1" noChangeAspect="1"/>
          </p:cNvPicPr>
          <p:nvPr>
            <p:ph sz="half" idx="1"/>
          </p:nvPr>
        </p:nvPicPr>
        <p:blipFill>
          <a:blip r:embed="rId2" cstate="print"/>
          <a:stretch>
            <a:fillRect/>
          </a:stretch>
        </p:blipFill>
        <p:spPr>
          <a:xfrm>
            <a:off x="214282" y="2714620"/>
            <a:ext cx="4456145" cy="3350484"/>
          </a:xfrm>
        </p:spPr>
      </p:pic>
      <p:pic>
        <p:nvPicPr>
          <p:cNvPr id="7" name="Содержимое 6" descr="Acid_rain_woods1.JPG"/>
          <p:cNvPicPr>
            <a:picLocks noGrp="1" noChangeAspect="1"/>
          </p:cNvPicPr>
          <p:nvPr>
            <p:ph sz="half" idx="2"/>
          </p:nvPr>
        </p:nvPicPr>
        <p:blipFill>
          <a:blip r:embed="rId3" cstate="print"/>
          <a:stretch>
            <a:fillRect/>
          </a:stretch>
        </p:blipFill>
        <p:spPr>
          <a:xfrm>
            <a:off x="4786314" y="2714620"/>
            <a:ext cx="4143404" cy="3357586"/>
          </a:xfrm>
        </p:spPr>
      </p:pic>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500042"/>
            <a:ext cx="7799294" cy="3071834"/>
          </a:xfrm>
        </p:spPr>
        <p:txBody>
          <a:bodyPr/>
          <a:lstStyle/>
          <a:p>
            <a:r>
              <a:rPr lang="uk-UA" sz="2400" dirty="0" smtClean="0"/>
              <a:t/>
            </a:r>
            <a:br>
              <a:rPr lang="uk-UA" sz="2400" dirty="0" smtClean="0"/>
            </a:br>
            <a:r>
              <a:rPr lang="uk-UA" sz="3600" dirty="0" smtClean="0">
                <a:solidFill>
                  <a:srgbClr val="4821D5"/>
                </a:solidFill>
              </a:rPr>
              <a:t>Уникнення</a:t>
            </a:r>
            <a:r>
              <a:rPr lang="uk-UA" sz="3600" dirty="0" smtClean="0">
                <a:solidFill>
                  <a:srgbClr val="DB3D3D"/>
                </a:solidFill>
              </a:rPr>
              <a:t> </a:t>
            </a:r>
            <a:r>
              <a:rPr lang="uk-UA" sz="3600" dirty="0" smtClean="0">
                <a:solidFill>
                  <a:srgbClr val="4821D5"/>
                </a:solidFill>
              </a:rPr>
              <a:t>екологічної</a:t>
            </a:r>
            <a:r>
              <a:rPr lang="uk-UA" sz="3600" dirty="0" smtClean="0">
                <a:solidFill>
                  <a:srgbClr val="DB3D3D"/>
                </a:solidFill>
              </a:rPr>
              <a:t> </a:t>
            </a:r>
            <a:r>
              <a:rPr lang="uk-UA" sz="3600" dirty="0" smtClean="0">
                <a:solidFill>
                  <a:srgbClr val="4821D5"/>
                </a:solidFill>
              </a:rPr>
              <a:t>катастрофи</a:t>
            </a:r>
            <a:r>
              <a:rPr lang="uk-UA" sz="2400" dirty="0" smtClean="0"/>
              <a:t/>
            </a:r>
            <a:br>
              <a:rPr lang="uk-UA" sz="2400" dirty="0" smtClean="0"/>
            </a:br>
            <a:r>
              <a:rPr lang="uk-UA" sz="1800" dirty="0" smtClean="0"/>
              <a:t>Найбільш конструктивним рішенням у збереженні залишків природи і її відновленні є </a:t>
            </a:r>
            <a:r>
              <a:rPr lang="ru-RU" sz="1800" dirty="0" err="1" smtClean="0"/>
              <a:t>гармонізація</a:t>
            </a:r>
            <a:r>
              <a:rPr lang="ru-RU" sz="1800" dirty="0" smtClean="0"/>
              <a:t> </a:t>
            </a:r>
            <a:r>
              <a:rPr lang="ru-RU" sz="1800" dirty="0" err="1" smtClean="0"/>
              <a:t>взаємовідносин</a:t>
            </a:r>
            <a:r>
              <a:rPr lang="ru-RU" sz="1800" dirty="0" smtClean="0"/>
              <a:t> </a:t>
            </a:r>
            <a:r>
              <a:rPr lang="ru-RU" sz="1800" dirty="0" err="1" smtClean="0"/>
              <a:t>людського</a:t>
            </a:r>
            <a:r>
              <a:rPr lang="ru-RU" sz="1800" dirty="0" smtClean="0"/>
              <a:t> </a:t>
            </a:r>
            <a:r>
              <a:rPr lang="ru-RU" sz="1800" dirty="0" err="1" smtClean="0"/>
              <a:t>суспільства</a:t>
            </a:r>
            <a:r>
              <a:rPr lang="ru-RU" sz="1800" dirty="0" smtClean="0"/>
              <a:t> </a:t>
            </a:r>
            <a:r>
              <a:rPr lang="ru-RU" sz="1800" dirty="0" err="1" smtClean="0"/>
              <a:t>і</a:t>
            </a:r>
            <a:r>
              <a:rPr lang="ru-RU" sz="1800" dirty="0" smtClean="0"/>
              <a:t> природного </a:t>
            </a:r>
            <a:r>
              <a:rPr lang="ru-RU" sz="1800" dirty="0" err="1" smtClean="0"/>
              <a:t>навколишнього</a:t>
            </a:r>
            <a:r>
              <a:rPr lang="ru-RU" sz="1800" dirty="0" smtClean="0"/>
              <a:t> </a:t>
            </a:r>
            <a:r>
              <a:rPr lang="ru-RU" sz="1800" dirty="0" err="1" smtClean="0"/>
              <a:t>середовища</a:t>
            </a:r>
            <a:r>
              <a:rPr lang="ru-RU" sz="1800" dirty="0" smtClean="0"/>
              <a:t>. У </a:t>
            </a:r>
            <a:r>
              <a:rPr lang="ru-RU" sz="1800" dirty="0" err="1" smtClean="0"/>
              <a:t>даному</a:t>
            </a:r>
            <a:r>
              <a:rPr lang="ru-RU" sz="1800" dirty="0" smtClean="0"/>
              <a:t> </a:t>
            </a:r>
            <a:r>
              <a:rPr lang="ru-RU" sz="1800" dirty="0" err="1" smtClean="0"/>
              <a:t>випадку</a:t>
            </a:r>
            <a:r>
              <a:rPr lang="ru-RU" sz="1800" dirty="0" smtClean="0"/>
              <a:t> особливого </a:t>
            </a:r>
            <a:r>
              <a:rPr lang="ru-RU" sz="1800" dirty="0" err="1" smtClean="0"/>
              <a:t>значення</a:t>
            </a:r>
            <a:r>
              <a:rPr lang="ru-RU" sz="1800" dirty="0" smtClean="0"/>
              <a:t> </a:t>
            </a:r>
            <a:r>
              <a:rPr lang="ru-RU" sz="1800" dirty="0" err="1" smtClean="0"/>
              <a:t>набувають</a:t>
            </a:r>
            <a:r>
              <a:rPr lang="ru-RU" sz="1800" dirty="0" smtClean="0"/>
              <a:t> </a:t>
            </a:r>
            <a:r>
              <a:rPr lang="ru-RU" sz="1800" dirty="0" err="1" smtClean="0"/>
              <a:t>біологічні</a:t>
            </a:r>
            <a:r>
              <a:rPr lang="ru-RU" sz="1800" dirty="0" smtClean="0"/>
              <a:t> науки, </a:t>
            </a:r>
            <a:r>
              <a:rPr lang="ru-RU" sz="1800" dirty="0" err="1" smtClean="0"/>
              <a:t>які</a:t>
            </a:r>
            <a:r>
              <a:rPr lang="ru-RU" sz="1800" dirty="0" smtClean="0"/>
              <a:t> </a:t>
            </a:r>
            <a:r>
              <a:rPr lang="ru-RU" sz="1800" dirty="0" err="1" smtClean="0"/>
              <a:t>є</a:t>
            </a:r>
            <a:r>
              <a:rPr lang="ru-RU" sz="1800" dirty="0" smtClean="0"/>
              <a:t> фундаментом </a:t>
            </a:r>
            <a:r>
              <a:rPr lang="ru-RU" sz="1800" dirty="0" err="1" smtClean="0"/>
              <a:t>сучасної</a:t>
            </a:r>
            <a:r>
              <a:rPr lang="ru-RU" sz="1800" dirty="0" smtClean="0"/>
              <a:t> </a:t>
            </a:r>
            <a:r>
              <a:rPr lang="ru-RU" sz="1800" dirty="0" err="1" smtClean="0"/>
              <a:t>екології</a:t>
            </a:r>
            <a:r>
              <a:rPr lang="ru-RU" sz="1800" dirty="0" smtClean="0"/>
              <a:t>. Прикладом </a:t>
            </a:r>
            <a:r>
              <a:rPr lang="ru-RU" sz="1800" dirty="0" err="1" smtClean="0"/>
              <a:t>позитивної</a:t>
            </a:r>
            <a:r>
              <a:rPr lang="ru-RU" sz="1800" dirty="0" smtClean="0"/>
              <a:t> </a:t>
            </a:r>
            <a:r>
              <a:rPr lang="ru-RU" sz="1800" dirty="0" err="1" smtClean="0"/>
              <a:t>діяльності</a:t>
            </a:r>
            <a:r>
              <a:rPr lang="ru-RU" sz="1800" dirty="0" smtClean="0"/>
              <a:t> </a:t>
            </a:r>
            <a:r>
              <a:rPr lang="ru-RU" sz="1800" dirty="0" err="1" smtClean="0"/>
              <a:t>людини</a:t>
            </a:r>
            <a:r>
              <a:rPr lang="ru-RU" sz="1800" dirty="0" smtClean="0"/>
              <a:t> </a:t>
            </a:r>
            <a:r>
              <a:rPr lang="ru-RU" sz="1800" dirty="0" err="1" smtClean="0"/>
              <a:t>може</a:t>
            </a:r>
            <a:r>
              <a:rPr lang="ru-RU" sz="1800" dirty="0" smtClean="0"/>
              <a:t> бути  </a:t>
            </a:r>
            <a:r>
              <a:rPr lang="ru-RU" sz="1800" dirty="0" err="1" smtClean="0"/>
              <a:t>створення</a:t>
            </a:r>
            <a:r>
              <a:rPr lang="ru-RU" sz="1800" dirty="0" smtClean="0"/>
              <a:t> </a:t>
            </a:r>
            <a:r>
              <a:rPr lang="ru-RU" sz="1800" dirty="0" err="1" smtClean="0"/>
              <a:t>парків</a:t>
            </a:r>
            <a:r>
              <a:rPr lang="ru-RU" sz="1800" dirty="0" smtClean="0"/>
              <a:t>, </a:t>
            </a:r>
            <a:r>
              <a:rPr lang="ru-RU" sz="1800" dirty="0" err="1" smtClean="0"/>
              <a:t>лісопарків</a:t>
            </a:r>
            <a:r>
              <a:rPr lang="ru-RU" sz="1800" dirty="0" smtClean="0"/>
              <a:t>, </a:t>
            </a:r>
            <a:r>
              <a:rPr lang="ru-RU" sz="1800" dirty="0" err="1" smtClean="0"/>
              <a:t>садів</a:t>
            </a:r>
            <a:r>
              <a:rPr lang="ru-RU" sz="1800" dirty="0" smtClean="0"/>
              <a:t>, </a:t>
            </a:r>
            <a:r>
              <a:rPr lang="ru-RU" sz="1800" dirty="0" err="1" smtClean="0"/>
              <a:t>скверів</a:t>
            </a:r>
            <a:r>
              <a:rPr lang="ru-RU" sz="1800" dirty="0" smtClean="0"/>
              <a:t>.</a:t>
            </a:r>
            <a:r>
              <a:rPr lang="ru-RU" sz="2400" dirty="0" smtClean="0"/>
              <a:t/>
            </a:r>
            <a:br>
              <a:rPr lang="ru-RU" sz="2400" dirty="0" smtClean="0"/>
            </a:br>
            <a:r>
              <a:rPr lang="ru-RU" sz="2400" dirty="0" smtClean="0"/>
              <a:t/>
            </a:r>
            <a:br>
              <a:rPr lang="ru-RU" sz="2400" dirty="0" smtClean="0"/>
            </a:br>
            <a:endParaRPr lang="ru-RU" sz="2400" dirty="0"/>
          </a:p>
        </p:txBody>
      </p:sp>
      <p:pic>
        <p:nvPicPr>
          <p:cNvPr id="9" name="Содержимое 8" descr="butchart.jpg"/>
          <p:cNvPicPr>
            <a:picLocks noGrp="1" noChangeAspect="1"/>
          </p:cNvPicPr>
          <p:nvPr>
            <p:ph idx="1"/>
          </p:nvPr>
        </p:nvPicPr>
        <p:blipFill>
          <a:blip r:embed="rId2" cstate="print"/>
          <a:stretch>
            <a:fillRect/>
          </a:stretch>
        </p:blipFill>
        <p:spPr>
          <a:xfrm>
            <a:off x="1928794" y="3000372"/>
            <a:ext cx="4953034" cy="3714776"/>
          </a:xfrm>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85860"/>
            <a:ext cx="8185927" cy="3571900"/>
          </a:xfrm>
        </p:spPr>
        <p:txBody>
          <a:bodyPr/>
          <a:lstStyle/>
          <a:p>
            <a:r>
              <a:rPr lang="ru-RU" sz="2400" dirty="0" err="1" smtClean="0"/>
              <a:t>Середовищем</a:t>
            </a:r>
            <a:r>
              <a:rPr lang="ru-RU" sz="2400" dirty="0" smtClean="0"/>
              <a:t> </a:t>
            </a:r>
            <a:r>
              <a:rPr lang="ru-RU" sz="2400" dirty="0" err="1" smtClean="0"/>
              <a:t>проживання</a:t>
            </a:r>
            <a:r>
              <a:rPr lang="ru-RU" sz="2400" dirty="0" smtClean="0"/>
              <a:t> та </a:t>
            </a:r>
            <a:r>
              <a:rPr lang="ru-RU" sz="2400" dirty="0" err="1" smtClean="0"/>
              <a:t>життєзабезпечення</a:t>
            </a:r>
            <a:r>
              <a:rPr lang="ru-RU" sz="2400" dirty="0" smtClean="0"/>
              <a:t> </a:t>
            </a:r>
            <a:r>
              <a:rPr lang="ru-RU" sz="2400" dirty="0" err="1" smtClean="0"/>
              <a:t>людини</a:t>
            </a:r>
            <a:r>
              <a:rPr lang="ru-RU" sz="2400" dirty="0" smtClean="0"/>
              <a:t> </a:t>
            </a:r>
            <a:r>
              <a:rPr lang="ru-RU" sz="2400" dirty="0" err="1" smtClean="0"/>
              <a:t>є</a:t>
            </a:r>
            <a:r>
              <a:rPr lang="ru-RU" sz="2400" dirty="0" smtClean="0"/>
              <a:t> </a:t>
            </a:r>
            <a:r>
              <a:rPr lang="ru-RU" sz="2400" dirty="0" err="1" smtClean="0"/>
              <a:t>планетарне</a:t>
            </a:r>
            <a:r>
              <a:rPr lang="ru-RU" sz="2400" dirty="0" smtClean="0"/>
              <a:t> </a:t>
            </a:r>
            <a:r>
              <a:rPr lang="ru-RU" sz="2400" dirty="0" err="1" smtClean="0"/>
              <a:t>утворення</a:t>
            </a:r>
            <a:r>
              <a:rPr lang="ru-RU" sz="2400" dirty="0" smtClean="0"/>
              <a:t> - </a:t>
            </a:r>
            <a:r>
              <a:rPr lang="ru-RU" sz="2400" dirty="0" err="1" smtClean="0">
                <a:solidFill>
                  <a:schemeClr val="accent4"/>
                </a:solidFill>
              </a:rPr>
              <a:t>біосфера</a:t>
            </a:r>
            <a:r>
              <a:rPr lang="ru-RU" sz="2400" dirty="0" smtClean="0"/>
              <a:t>, яка </a:t>
            </a:r>
            <a:r>
              <a:rPr lang="ru-RU" sz="2400" dirty="0" err="1" smtClean="0"/>
              <a:t>розташовується</a:t>
            </a:r>
            <a:r>
              <a:rPr lang="ru-RU" sz="2400" dirty="0" smtClean="0"/>
              <a:t> на </a:t>
            </a:r>
            <a:r>
              <a:rPr lang="ru-RU" sz="2400" dirty="0" err="1" smtClean="0"/>
              <a:t>земній</a:t>
            </a:r>
            <a:r>
              <a:rPr lang="ru-RU" sz="2400" dirty="0" smtClean="0"/>
              <a:t> </a:t>
            </a:r>
            <a:r>
              <a:rPr lang="ru-RU" sz="2400" dirty="0" err="1" smtClean="0"/>
              <a:t>поверхні</a:t>
            </a:r>
            <a:r>
              <a:rPr lang="ru-RU" sz="2400" dirty="0" smtClean="0"/>
              <a:t>, </a:t>
            </a:r>
            <a:r>
              <a:rPr lang="ru-RU" sz="2400" dirty="0" err="1" smtClean="0"/>
              <a:t>формується</a:t>
            </a:r>
            <a:r>
              <a:rPr lang="ru-RU" sz="2400" dirty="0" smtClean="0"/>
              <a:t>, </a:t>
            </a:r>
            <a:r>
              <a:rPr lang="ru-RU" sz="2400" dirty="0" err="1" smtClean="0"/>
              <a:t>функціонує</a:t>
            </a:r>
            <a:r>
              <a:rPr lang="ru-RU" sz="2400" dirty="0" smtClean="0"/>
              <a:t> </a:t>
            </a:r>
            <a:r>
              <a:rPr lang="ru-RU" sz="2400" dirty="0" err="1" smtClean="0"/>
              <a:t>і</a:t>
            </a:r>
            <a:r>
              <a:rPr lang="ru-RU" sz="2400" dirty="0" smtClean="0"/>
              <a:t> </a:t>
            </a:r>
            <a:r>
              <a:rPr lang="ru-RU" sz="2400" dirty="0" err="1" smtClean="0"/>
              <a:t>розвивається</a:t>
            </a:r>
            <a:r>
              <a:rPr lang="ru-RU" sz="2400" dirty="0" smtClean="0"/>
              <a:t> </a:t>
            </a:r>
            <a:r>
              <a:rPr lang="ru-RU" sz="2400" dirty="0" err="1" smtClean="0"/>
              <a:t>завдяки</a:t>
            </a:r>
            <a:r>
              <a:rPr lang="ru-RU" sz="2400" dirty="0" smtClean="0"/>
              <a:t> </a:t>
            </a:r>
            <a:r>
              <a:rPr lang="ru-RU" sz="2400" dirty="0" err="1" smtClean="0"/>
              <a:t>взаємодії</a:t>
            </a:r>
            <a:r>
              <a:rPr lang="ru-RU" sz="2400" dirty="0" smtClean="0"/>
              <a:t> </a:t>
            </a:r>
            <a:r>
              <a:rPr lang="ru-RU" sz="2400" dirty="0" err="1" smtClean="0"/>
              <a:t>Сонця</a:t>
            </a:r>
            <a:r>
              <a:rPr lang="ru-RU" sz="2400" dirty="0" smtClean="0"/>
              <a:t>, </a:t>
            </a:r>
            <a:r>
              <a:rPr lang="ru-RU" sz="2400" dirty="0" err="1" smtClean="0"/>
              <a:t>Землі</a:t>
            </a:r>
            <a:r>
              <a:rPr lang="ru-RU" sz="2400" dirty="0" smtClean="0"/>
              <a:t>, </a:t>
            </a:r>
            <a:r>
              <a:rPr lang="ru-RU" sz="2400" dirty="0" err="1" smtClean="0"/>
              <a:t>Місяця</a:t>
            </a:r>
            <a:r>
              <a:rPr lang="ru-RU" sz="2400" dirty="0" smtClean="0"/>
              <a:t> .</a:t>
            </a:r>
            <a:br>
              <a:rPr lang="ru-RU" sz="2400" dirty="0" smtClean="0"/>
            </a:br>
            <a:r>
              <a:rPr lang="ru-RU" sz="2400" dirty="0" smtClean="0"/>
              <a:t/>
            </a:r>
            <a:br>
              <a:rPr lang="ru-RU" sz="2400" dirty="0" smtClean="0"/>
            </a:br>
            <a:r>
              <a:rPr lang="ru-RU" sz="2400" dirty="0" err="1" smtClean="0">
                <a:solidFill>
                  <a:schemeClr val="accent4"/>
                </a:solidFill>
              </a:rPr>
              <a:t>Біосфера</a:t>
            </a:r>
            <a:r>
              <a:rPr lang="ru-RU" sz="2400" dirty="0" smtClean="0">
                <a:solidFill>
                  <a:schemeClr val="accent4"/>
                </a:solidFill>
              </a:rPr>
              <a:t> </a:t>
            </a:r>
            <a:r>
              <a:rPr lang="ru-RU" sz="2400" dirty="0" err="1" smtClean="0"/>
              <a:t>включає</a:t>
            </a:r>
            <a:r>
              <a:rPr lang="ru-RU" sz="2400" dirty="0" smtClean="0"/>
              <a:t> атмосферу ,</a:t>
            </a:r>
            <a:r>
              <a:rPr lang="ru-RU" sz="2400" dirty="0" err="1" smtClean="0"/>
              <a:t>гідросферу</a:t>
            </a:r>
            <a:r>
              <a:rPr lang="ru-RU" sz="2400" dirty="0" smtClean="0"/>
              <a:t> </a:t>
            </a:r>
            <a:r>
              <a:rPr lang="ru-RU" sz="2400" dirty="0" err="1" smtClean="0"/>
              <a:t>і</a:t>
            </a:r>
            <a:r>
              <a:rPr lang="ru-RU" sz="2400" dirty="0" smtClean="0"/>
              <a:t> </a:t>
            </a:r>
            <a:r>
              <a:rPr lang="ru-RU" sz="2400" dirty="0" err="1" smtClean="0"/>
              <a:t>літосферу</a:t>
            </a:r>
            <a:r>
              <a:rPr lang="ru-RU" sz="2400" dirty="0" smtClean="0"/>
              <a:t>, а </a:t>
            </a:r>
            <a:r>
              <a:rPr lang="ru-RU" sz="2400" dirty="0" err="1" smtClean="0"/>
              <a:t>також</a:t>
            </a:r>
            <a:r>
              <a:rPr lang="ru-RU" sz="2400" dirty="0" smtClean="0"/>
              <a:t> живу </a:t>
            </a:r>
            <a:r>
              <a:rPr lang="ru-RU" sz="2400" dirty="0" err="1" smtClean="0"/>
              <a:t>речовину</a:t>
            </a:r>
            <a:r>
              <a:rPr lang="ru-RU" sz="2400" dirty="0" smtClean="0"/>
              <a:t>: </a:t>
            </a:r>
            <a:r>
              <a:rPr lang="ru-RU" sz="2400" dirty="0" err="1" smtClean="0"/>
              <a:t>мікроорганізми</a:t>
            </a:r>
            <a:r>
              <a:rPr lang="ru-RU" sz="2400" dirty="0" smtClean="0"/>
              <a:t>, </a:t>
            </a:r>
            <a:r>
              <a:rPr lang="ru-RU" sz="2400" dirty="0" err="1" smtClean="0"/>
              <a:t>гриби</a:t>
            </a:r>
            <a:r>
              <a:rPr lang="ru-RU" sz="2400" dirty="0" smtClean="0"/>
              <a:t>, </a:t>
            </a:r>
            <a:r>
              <a:rPr lang="ru-RU" sz="2400" dirty="0" err="1" smtClean="0"/>
              <a:t>рослинний</a:t>
            </a:r>
            <a:r>
              <a:rPr lang="ru-RU" sz="2400" dirty="0" smtClean="0"/>
              <a:t> </a:t>
            </a:r>
            <a:r>
              <a:rPr lang="ru-RU" sz="2400" dirty="0" err="1" smtClean="0"/>
              <a:t>і</a:t>
            </a:r>
            <a:r>
              <a:rPr lang="ru-RU" sz="2400" dirty="0" smtClean="0"/>
              <a:t> </a:t>
            </a:r>
            <a:r>
              <a:rPr lang="ru-RU" sz="2400" dirty="0" err="1" smtClean="0"/>
              <a:t>тваринний</a:t>
            </a:r>
            <a:r>
              <a:rPr lang="ru-RU" sz="2400" dirty="0" smtClean="0"/>
              <a:t> </a:t>
            </a:r>
            <a:r>
              <a:rPr lang="ru-RU" sz="2400" dirty="0" err="1" smtClean="0"/>
              <a:t>світ</a:t>
            </a:r>
            <a:r>
              <a:rPr lang="ru-RU" sz="2400" dirty="0" smtClean="0"/>
              <a:t>.</a:t>
            </a:r>
            <a:br>
              <a:rPr lang="ru-RU" sz="2400" dirty="0" smtClean="0"/>
            </a:br>
            <a:endParaRPr lang="ru-RU" sz="2400" dirty="0"/>
          </a:p>
        </p:txBody>
      </p:sp>
      <p:pic>
        <p:nvPicPr>
          <p:cNvPr id="4" name="Содержимое 3" descr="biosferaetc.jpg"/>
          <p:cNvPicPr>
            <a:picLocks noGrp="1" noChangeAspect="1"/>
          </p:cNvPicPr>
          <p:nvPr>
            <p:ph idx="1"/>
          </p:nvPr>
        </p:nvPicPr>
        <p:blipFill>
          <a:blip r:embed="rId2" cstate="print"/>
          <a:stretch>
            <a:fillRect/>
          </a:stretch>
        </p:blipFill>
        <p:spPr>
          <a:xfrm>
            <a:off x="2643174" y="4286256"/>
            <a:ext cx="3214710" cy="2411033"/>
          </a:xfrm>
          <a:effectLst>
            <a:outerShdw blurRad="50800" dist="38100" dir="2700000" algn="tl" rotWithShape="0">
              <a:prstClr val="black">
                <a:alpha val="40000"/>
              </a:prstClr>
            </a:outerShdw>
          </a:effectLst>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799294" cy="2643206"/>
          </a:xfrm>
        </p:spPr>
        <p:txBody>
          <a:bodyPr/>
          <a:lstStyle/>
          <a:p>
            <a:r>
              <a:rPr lang="ru-RU" sz="2400" dirty="0" err="1" smtClean="0">
                <a:solidFill>
                  <a:srgbClr val="F6910A"/>
                </a:solidFill>
              </a:rPr>
              <a:t>Поняття</a:t>
            </a:r>
            <a:r>
              <a:rPr lang="ru-RU" sz="2400" dirty="0" smtClean="0">
                <a:solidFill>
                  <a:srgbClr val="F6910A"/>
                </a:solidFill>
              </a:rPr>
              <a:t> "</a:t>
            </a:r>
            <a:r>
              <a:rPr lang="ru-RU" sz="2400" dirty="0" err="1" smtClean="0">
                <a:solidFill>
                  <a:srgbClr val="F6910A"/>
                </a:solidFill>
              </a:rPr>
              <a:t>біосфера</a:t>
            </a:r>
            <a:r>
              <a:rPr lang="ru-RU" sz="2400" dirty="0" smtClean="0">
                <a:solidFill>
                  <a:srgbClr val="F6910A"/>
                </a:solidFill>
              </a:rPr>
              <a:t>" (</a:t>
            </a:r>
            <a:r>
              <a:rPr lang="ru-RU" sz="2400" dirty="0" err="1" smtClean="0">
                <a:solidFill>
                  <a:srgbClr val="F6910A"/>
                </a:solidFill>
              </a:rPr>
              <a:t>від</a:t>
            </a:r>
            <a:r>
              <a:rPr lang="ru-RU" sz="2400" dirty="0" smtClean="0">
                <a:solidFill>
                  <a:srgbClr val="F6910A"/>
                </a:solidFill>
              </a:rPr>
              <a:t> </a:t>
            </a:r>
            <a:r>
              <a:rPr lang="ru-RU" sz="2400" dirty="0" err="1" smtClean="0">
                <a:solidFill>
                  <a:srgbClr val="F6910A"/>
                </a:solidFill>
              </a:rPr>
              <a:t>грец</a:t>
            </a:r>
            <a:r>
              <a:rPr lang="ru-RU" sz="2400" dirty="0" smtClean="0">
                <a:solidFill>
                  <a:srgbClr val="F6910A"/>
                </a:solidFill>
              </a:rPr>
              <a:t>. </a:t>
            </a:r>
            <a:r>
              <a:rPr lang="ru-RU" sz="2400" dirty="0" err="1" smtClean="0">
                <a:solidFill>
                  <a:srgbClr val="F6910A"/>
                </a:solidFill>
              </a:rPr>
              <a:t>Біос</a:t>
            </a:r>
            <a:r>
              <a:rPr lang="ru-RU" sz="2400" dirty="0" smtClean="0">
                <a:solidFill>
                  <a:srgbClr val="F6910A"/>
                </a:solidFill>
              </a:rPr>
              <a:t> - </a:t>
            </a:r>
            <a:r>
              <a:rPr lang="ru-RU" sz="2400" dirty="0" err="1" smtClean="0">
                <a:solidFill>
                  <a:srgbClr val="F6910A"/>
                </a:solidFill>
              </a:rPr>
              <a:t>життя</a:t>
            </a:r>
            <a:r>
              <a:rPr lang="ru-RU" sz="2400" dirty="0" smtClean="0">
                <a:solidFill>
                  <a:srgbClr val="F6910A"/>
                </a:solidFill>
              </a:rPr>
              <a:t>) </a:t>
            </a:r>
            <a:r>
              <a:rPr lang="ru-RU" sz="2400" dirty="0" err="1" smtClean="0">
                <a:solidFill>
                  <a:srgbClr val="F6910A"/>
                </a:solidFill>
              </a:rPr>
              <a:t>запропонував</a:t>
            </a:r>
            <a:r>
              <a:rPr lang="ru-RU" sz="2400" dirty="0" smtClean="0">
                <a:solidFill>
                  <a:srgbClr val="F6910A"/>
                </a:solidFill>
              </a:rPr>
              <a:t> у 1875 </a:t>
            </a:r>
            <a:r>
              <a:rPr lang="ru-RU" sz="2400" dirty="0" err="1" smtClean="0">
                <a:solidFill>
                  <a:srgbClr val="F6910A"/>
                </a:solidFill>
              </a:rPr>
              <a:t>році</a:t>
            </a:r>
            <a:r>
              <a:rPr lang="ru-RU" sz="2400" dirty="0" smtClean="0">
                <a:solidFill>
                  <a:srgbClr val="F6910A"/>
                </a:solidFill>
              </a:rPr>
              <a:t> </a:t>
            </a:r>
            <a:r>
              <a:rPr lang="ru-RU" sz="2400" dirty="0" err="1" smtClean="0">
                <a:solidFill>
                  <a:srgbClr val="F6910A"/>
                </a:solidFill>
              </a:rPr>
              <a:t>австрійський</a:t>
            </a:r>
            <a:r>
              <a:rPr lang="ru-RU" sz="2400" dirty="0" smtClean="0">
                <a:solidFill>
                  <a:srgbClr val="F6910A"/>
                </a:solidFill>
              </a:rPr>
              <a:t> геолог Е.Зюсс. </a:t>
            </a:r>
            <a:r>
              <a:rPr lang="ru-RU" sz="2400" dirty="0" err="1" smtClean="0">
                <a:solidFill>
                  <a:srgbClr val="F6910A"/>
                </a:solidFill>
              </a:rPr>
              <a:t>Учення</a:t>
            </a:r>
            <a:r>
              <a:rPr lang="ru-RU" sz="2400" dirty="0" smtClean="0">
                <a:solidFill>
                  <a:srgbClr val="F6910A"/>
                </a:solidFill>
              </a:rPr>
              <a:t> про </a:t>
            </a:r>
            <a:r>
              <a:rPr lang="ru-RU" sz="2400" dirty="0" err="1" smtClean="0">
                <a:solidFill>
                  <a:srgbClr val="F6910A"/>
                </a:solidFill>
              </a:rPr>
              <a:t>біосферу</a:t>
            </a:r>
            <a:r>
              <a:rPr lang="ru-RU" sz="2400" dirty="0" smtClean="0">
                <a:solidFill>
                  <a:srgbClr val="F6910A"/>
                </a:solidFill>
              </a:rPr>
              <a:t>, як </a:t>
            </a:r>
            <a:r>
              <a:rPr lang="ru-RU" sz="2400" dirty="0" err="1" smtClean="0">
                <a:solidFill>
                  <a:srgbClr val="F6910A"/>
                </a:solidFill>
              </a:rPr>
              <a:t>особливу</a:t>
            </a:r>
            <a:r>
              <a:rPr lang="ru-RU" sz="2400" dirty="0" smtClean="0">
                <a:solidFill>
                  <a:srgbClr val="F6910A"/>
                </a:solidFill>
              </a:rPr>
              <a:t> </a:t>
            </a:r>
            <a:r>
              <a:rPr lang="ru-RU" sz="2400" dirty="0" err="1" smtClean="0">
                <a:solidFill>
                  <a:srgbClr val="F6910A"/>
                </a:solidFill>
              </a:rPr>
              <a:t>частину</a:t>
            </a:r>
            <a:r>
              <a:rPr lang="ru-RU" sz="2400" dirty="0" smtClean="0">
                <a:solidFill>
                  <a:srgbClr val="F6910A"/>
                </a:solidFill>
              </a:rPr>
              <a:t> </a:t>
            </a:r>
            <a:r>
              <a:rPr lang="ru-RU" sz="2400" dirty="0" err="1" smtClean="0">
                <a:solidFill>
                  <a:srgbClr val="F6910A"/>
                </a:solidFill>
              </a:rPr>
              <a:t>Землі</a:t>
            </a:r>
            <a:r>
              <a:rPr lang="ru-RU" sz="2400" dirty="0" smtClean="0">
                <a:solidFill>
                  <a:srgbClr val="F6910A"/>
                </a:solidFill>
              </a:rPr>
              <a:t>, </a:t>
            </a:r>
            <a:r>
              <a:rPr lang="ru-RU" sz="2400" dirty="0" err="1" smtClean="0">
                <a:solidFill>
                  <a:srgbClr val="F6910A"/>
                </a:solidFill>
              </a:rPr>
              <a:t>населену</a:t>
            </a:r>
            <a:r>
              <a:rPr lang="ru-RU" sz="2400" dirty="0" smtClean="0">
                <a:solidFill>
                  <a:srgbClr val="F6910A"/>
                </a:solidFill>
              </a:rPr>
              <a:t> </a:t>
            </a:r>
            <a:r>
              <a:rPr lang="ru-RU" sz="2400" dirty="0" err="1" smtClean="0">
                <a:solidFill>
                  <a:srgbClr val="F6910A"/>
                </a:solidFill>
              </a:rPr>
              <a:t>живими</a:t>
            </a:r>
            <a:r>
              <a:rPr lang="ru-RU" sz="2400" dirty="0" smtClean="0">
                <a:solidFill>
                  <a:srgbClr val="F6910A"/>
                </a:solidFill>
              </a:rPr>
              <a:t> </a:t>
            </a:r>
            <a:r>
              <a:rPr lang="ru-RU" sz="2400" dirty="0" err="1" smtClean="0">
                <a:solidFill>
                  <a:srgbClr val="F6910A"/>
                </a:solidFill>
              </a:rPr>
              <a:t>організмами</a:t>
            </a:r>
            <a:r>
              <a:rPr lang="ru-RU" sz="2400" dirty="0" smtClean="0">
                <a:solidFill>
                  <a:srgbClr val="F6910A"/>
                </a:solidFill>
              </a:rPr>
              <a:t> створив </a:t>
            </a:r>
            <a:r>
              <a:rPr lang="ru-RU" sz="2400" dirty="0" err="1" smtClean="0">
                <a:solidFill>
                  <a:srgbClr val="F6910A"/>
                </a:solidFill>
              </a:rPr>
              <a:t>український</a:t>
            </a:r>
            <a:r>
              <a:rPr lang="ru-RU" sz="2400" dirty="0" smtClean="0">
                <a:solidFill>
                  <a:srgbClr val="F6910A"/>
                </a:solidFill>
              </a:rPr>
              <a:t> учений </a:t>
            </a:r>
            <a:r>
              <a:rPr lang="ru-RU" sz="2400" dirty="0" err="1" smtClean="0">
                <a:solidFill>
                  <a:srgbClr val="F6910A"/>
                </a:solidFill>
              </a:rPr>
              <a:t>В.І.Вернадський</a:t>
            </a:r>
            <a:r>
              <a:rPr lang="ru-RU" sz="2400" dirty="0" smtClean="0">
                <a:solidFill>
                  <a:srgbClr val="F6910A"/>
                </a:solidFill>
              </a:rPr>
              <a:t>.</a:t>
            </a:r>
            <a:r>
              <a:rPr lang="ru-RU" dirty="0" smtClean="0"/>
              <a:t/>
            </a:r>
            <a:br>
              <a:rPr lang="ru-RU" dirty="0" smtClean="0"/>
            </a:br>
            <a:endParaRPr lang="ru-RU" dirty="0"/>
          </a:p>
        </p:txBody>
      </p:sp>
      <p:pic>
        <p:nvPicPr>
          <p:cNvPr id="9" name="Содержимое 8" descr="022513_1838_4.jpg"/>
          <p:cNvPicPr>
            <a:picLocks noGrp="1" noChangeAspect="1"/>
          </p:cNvPicPr>
          <p:nvPr>
            <p:ph sz="half" idx="2"/>
          </p:nvPr>
        </p:nvPicPr>
        <p:blipFill>
          <a:blip r:embed="rId2" cstate="print"/>
          <a:stretch>
            <a:fillRect/>
          </a:stretch>
        </p:blipFill>
        <p:spPr>
          <a:xfrm>
            <a:off x="1500166" y="2357430"/>
            <a:ext cx="2441552" cy="3097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Содержимое 9" descr="vernadskij.jpg"/>
          <p:cNvPicPr>
            <a:picLocks noGrp="1" noChangeAspect="1"/>
          </p:cNvPicPr>
          <p:nvPr>
            <p:ph sz="quarter" idx="4"/>
          </p:nvPr>
        </p:nvPicPr>
        <p:blipFill>
          <a:blip r:embed="rId3" cstate="print"/>
          <a:stretch>
            <a:fillRect/>
          </a:stretch>
        </p:blipFill>
        <p:spPr>
          <a:xfrm>
            <a:off x="5357818" y="2357430"/>
            <a:ext cx="2181423" cy="30940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428604"/>
            <a:ext cx="7799294" cy="2071702"/>
          </a:xfrm>
        </p:spPr>
        <p:txBody>
          <a:bodyPr/>
          <a:lstStyle/>
          <a:p>
            <a:r>
              <a:rPr lang="ru-RU" sz="2800" dirty="0" err="1" smtClean="0"/>
              <a:t>Прикро</a:t>
            </a:r>
            <a:r>
              <a:rPr lang="ru-RU" sz="2800" dirty="0" smtClean="0"/>
              <a:t>, </a:t>
            </a:r>
            <a:r>
              <a:rPr lang="ru-RU" sz="2800" dirty="0" err="1" smtClean="0"/>
              <a:t>але</a:t>
            </a:r>
            <a:r>
              <a:rPr lang="ru-RU" sz="2800" dirty="0" smtClean="0"/>
              <a:t> в </a:t>
            </a:r>
            <a:r>
              <a:rPr lang="ru-RU" sz="2800" dirty="0" err="1" smtClean="0"/>
              <a:t>останні</a:t>
            </a:r>
            <a:r>
              <a:rPr lang="ru-RU" sz="2800" dirty="0" smtClean="0"/>
              <a:t> </a:t>
            </a:r>
            <a:r>
              <a:rPr lang="ru-RU" sz="2800" dirty="0" err="1" smtClean="0"/>
              <a:t>сторіччя</a:t>
            </a:r>
            <a:r>
              <a:rPr lang="ru-RU" sz="2800" dirty="0" smtClean="0"/>
              <a:t> </a:t>
            </a:r>
            <a:r>
              <a:rPr lang="ru-RU" sz="2800" dirty="0" err="1" smtClean="0"/>
              <a:t>посилився</a:t>
            </a:r>
            <a:r>
              <a:rPr lang="ru-RU" sz="2800" dirty="0" smtClean="0"/>
              <a:t> </a:t>
            </a:r>
            <a:r>
              <a:rPr lang="ru-RU" sz="2800" dirty="0" err="1" smtClean="0"/>
              <a:t>негативний</a:t>
            </a:r>
            <a:r>
              <a:rPr lang="ru-RU" sz="2800" dirty="0" smtClean="0"/>
              <a:t> </a:t>
            </a:r>
            <a:r>
              <a:rPr lang="ru-RU" sz="2800" dirty="0" err="1" smtClean="0"/>
              <a:t>вплив</a:t>
            </a:r>
            <a:r>
              <a:rPr lang="ru-RU" sz="2800" dirty="0" smtClean="0"/>
              <a:t> </a:t>
            </a:r>
            <a:r>
              <a:rPr lang="ru-RU" sz="2800" dirty="0" err="1" smtClean="0"/>
              <a:t>людини</a:t>
            </a:r>
            <a:r>
              <a:rPr lang="ru-RU" sz="2800" dirty="0" smtClean="0"/>
              <a:t> на  </a:t>
            </a:r>
            <a:r>
              <a:rPr lang="ru-RU" sz="2800" dirty="0" err="1" smtClean="0"/>
              <a:t>біосферу</a:t>
            </a:r>
            <a:r>
              <a:rPr lang="ru-RU" sz="2800" dirty="0" smtClean="0"/>
              <a:t>. </a:t>
            </a:r>
            <a:r>
              <a:rPr lang="ru-RU" sz="2800" dirty="0" err="1" smtClean="0"/>
              <a:t>Вчені</a:t>
            </a:r>
            <a:r>
              <a:rPr lang="ru-RU" sz="2800" dirty="0" smtClean="0"/>
              <a:t> </a:t>
            </a:r>
            <a:r>
              <a:rPr lang="ru-RU" sz="2800" dirty="0" err="1" smtClean="0"/>
              <a:t>б'ють</a:t>
            </a:r>
            <a:r>
              <a:rPr lang="ru-RU" sz="2800" dirty="0" smtClean="0"/>
              <a:t> на сполох: </a:t>
            </a:r>
            <a:r>
              <a:rPr lang="ru-RU" sz="2800" dirty="0" err="1" smtClean="0"/>
              <a:t>ця</a:t>
            </a:r>
            <a:r>
              <a:rPr lang="ru-RU" sz="2800" dirty="0" smtClean="0"/>
              <a:t> шкода </a:t>
            </a:r>
            <a:r>
              <a:rPr lang="ru-RU" sz="2800" dirty="0" err="1" smtClean="0"/>
              <a:t>може</a:t>
            </a:r>
            <a:r>
              <a:rPr lang="ru-RU" sz="2800" dirty="0" smtClean="0"/>
              <a:t> </a:t>
            </a:r>
            <a:r>
              <a:rPr lang="ru-RU" sz="2800" dirty="0" err="1" smtClean="0"/>
              <a:t>виявитися</a:t>
            </a:r>
            <a:r>
              <a:rPr lang="ru-RU" sz="2800" dirty="0" smtClean="0"/>
              <a:t> необоротною.</a:t>
            </a:r>
            <a:endParaRPr lang="ru-RU" sz="2800" b="0" dirty="0"/>
          </a:p>
        </p:txBody>
      </p:sp>
      <p:pic>
        <p:nvPicPr>
          <p:cNvPr id="9" name="Содержимое 8" descr="1257711676_wallpapersmania_vol148-016.jpg"/>
          <p:cNvPicPr>
            <a:picLocks noGrp="1" noChangeAspect="1"/>
          </p:cNvPicPr>
          <p:nvPr>
            <p:ph idx="1"/>
          </p:nvPr>
        </p:nvPicPr>
        <p:blipFill>
          <a:blip r:embed="rId2" cstate="print"/>
          <a:stretch>
            <a:fillRect/>
          </a:stretch>
        </p:blipFill>
        <p:spPr>
          <a:xfrm>
            <a:off x="928662" y="2500307"/>
            <a:ext cx="6743749" cy="4214842"/>
          </a:xfrm>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ransition>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57365" cy="3000420"/>
          </a:xfrm>
        </p:spPr>
        <p:txBody>
          <a:bodyPr/>
          <a:lstStyle/>
          <a:p>
            <a:pPr algn="ctr"/>
            <a:r>
              <a:rPr lang="ru-RU" sz="4000" dirty="0" err="1" smtClean="0">
                <a:solidFill>
                  <a:srgbClr val="C00000"/>
                </a:solidFill>
              </a:rPr>
              <a:t>Знищення</a:t>
            </a:r>
            <a:r>
              <a:rPr lang="ru-RU" sz="4000" dirty="0" smtClean="0">
                <a:solidFill>
                  <a:srgbClr val="C00000"/>
                </a:solidFill>
              </a:rPr>
              <a:t> </a:t>
            </a:r>
            <a:r>
              <a:rPr lang="ru-RU" sz="4000" dirty="0" err="1" smtClean="0">
                <a:solidFill>
                  <a:srgbClr val="C00000"/>
                </a:solidFill>
              </a:rPr>
              <a:t>флори</a:t>
            </a:r>
            <a:r>
              <a:rPr lang="ru-RU" sz="4000" dirty="0" smtClean="0">
                <a:solidFill>
                  <a:srgbClr val="C00000"/>
                </a:solidFill>
              </a:rPr>
              <a:t> </a:t>
            </a:r>
            <a:r>
              <a:rPr lang="ru-RU" sz="4000" dirty="0" err="1" smtClean="0">
                <a:solidFill>
                  <a:srgbClr val="C00000"/>
                </a:solidFill>
              </a:rPr>
              <a:t>і</a:t>
            </a:r>
            <a:r>
              <a:rPr lang="ru-RU" sz="4000" dirty="0" smtClean="0">
                <a:solidFill>
                  <a:srgbClr val="C00000"/>
                </a:solidFill>
              </a:rPr>
              <a:t> </a:t>
            </a:r>
            <a:r>
              <a:rPr lang="ru-RU" sz="4000" dirty="0" err="1" smtClean="0">
                <a:solidFill>
                  <a:srgbClr val="C00000"/>
                </a:solidFill>
              </a:rPr>
              <a:t>фауни</a:t>
            </a:r>
            <a:r>
              <a:rPr lang="ru-RU" sz="2400" dirty="0" smtClean="0">
                <a:solidFill>
                  <a:srgbClr val="00B0F0"/>
                </a:solidFill>
              </a:rPr>
              <a:t/>
            </a:r>
            <a:br>
              <a:rPr lang="ru-RU" sz="2400" dirty="0" smtClean="0">
                <a:solidFill>
                  <a:srgbClr val="00B0F0"/>
                </a:solidFill>
              </a:rPr>
            </a:br>
            <a:r>
              <a:rPr lang="ru-RU" sz="2400" dirty="0" err="1" smtClean="0">
                <a:solidFill>
                  <a:srgbClr val="00B0F0"/>
                </a:solidFill>
              </a:rPr>
              <a:t>Приблизно</a:t>
            </a:r>
            <a:r>
              <a:rPr lang="ru-RU" sz="2400" dirty="0" smtClean="0">
                <a:solidFill>
                  <a:srgbClr val="00B0F0"/>
                </a:solidFill>
              </a:rPr>
              <a:t> за 300 </a:t>
            </a:r>
            <a:r>
              <a:rPr lang="ru-RU" sz="2400" dirty="0" err="1" smtClean="0">
                <a:solidFill>
                  <a:srgbClr val="00B0F0"/>
                </a:solidFill>
              </a:rPr>
              <a:t>років</a:t>
            </a:r>
            <a:r>
              <a:rPr lang="ru-RU" sz="2400" dirty="0" smtClean="0">
                <a:solidFill>
                  <a:srgbClr val="00B0F0"/>
                </a:solidFill>
              </a:rPr>
              <a:t> </a:t>
            </a:r>
            <a:r>
              <a:rPr lang="ru-RU" sz="2400" dirty="0" err="1" smtClean="0">
                <a:solidFill>
                  <a:srgbClr val="00B0F0"/>
                </a:solidFill>
              </a:rPr>
              <a:t>внаслідок</a:t>
            </a:r>
            <a:r>
              <a:rPr lang="ru-RU" sz="2400" dirty="0" smtClean="0">
                <a:solidFill>
                  <a:srgbClr val="00B0F0"/>
                </a:solidFill>
              </a:rPr>
              <a:t> </a:t>
            </a:r>
            <a:r>
              <a:rPr lang="ru-RU" sz="2400" dirty="0" err="1" smtClean="0">
                <a:solidFill>
                  <a:srgbClr val="00B0F0"/>
                </a:solidFill>
              </a:rPr>
              <a:t>людської</a:t>
            </a:r>
            <a:r>
              <a:rPr lang="ru-RU" sz="2400" dirty="0" smtClean="0">
                <a:solidFill>
                  <a:srgbClr val="00B0F0"/>
                </a:solidFill>
              </a:rPr>
              <a:t> </a:t>
            </a:r>
            <a:r>
              <a:rPr lang="ru-RU" sz="2400" dirty="0" err="1" smtClean="0">
                <a:solidFill>
                  <a:srgbClr val="00B0F0"/>
                </a:solidFill>
              </a:rPr>
              <a:t>діяльності</a:t>
            </a:r>
            <a:r>
              <a:rPr lang="ru-RU" sz="2400" dirty="0" smtClean="0">
                <a:solidFill>
                  <a:srgbClr val="00B0F0"/>
                </a:solidFill>
              </a:rPr>
              <a:t> на </a:t>
            </a:r>
            <a:br>
              <a:rPr lang="ru-RU" sz="2400" dirty="0" smtClean="0">
                <a:solidFill>
                  <a:srgbClr val="00B0F0"/>
                </a:solidFill>
              </a:rPr>
            </a:br>
            <a:r>
              <a:rPr lang="ru-RU" sz="2400" dirty="0" smtClean="0">
                <a:solidFill>
                  <a:srgbClr val="00B0F0"/>
                </a:solidFill>
              </a:rPr>
              <a:t/>
            </a:r>
            <a:br>
              <a:rPr lang="ru-RU" sz="2400" dirty="0" smtClean="0">
                <a:solidFill>
                  <a:srgbClr val="00B0F0"/>
                </a:solidFill>
              </a:rPr>
            </a:br>
            <a:r>
              <a:rPr lang="ru-RU" sz="2400" dirty="0" err="1" smtClean="0">
                <a:solidFill>
                  <a:srgbClr val="00B0F0"/>
                </a:solidFill>
              </a:rPr>
              <a:t>Землі</a:t>
            </a:r>
            <a:r>
              <a:rPr lang="ru-RU" sz="2400" dirty="0" smtClean="0">
                <a:solidFill>
                  <a:srgbClr val="00B0F0"/>
                </a:solidFill>
              </a:rPr>
              <a:t> </a:t>
            </a:r>
            <a:r>
              <a:rPr lang="ru-RU" sz="2400" dirty="0" err="1" smtClean="0">
                <a:solidFill>
                  <a:srgbClr val="00B0F0"/>
                </a:solidFill>
              </a:rPr>
              <a:t>безповоротно</a:t>
            </a:r>
            <a:r>
              <a:rPr lang="ru-RU" sz="2400" dirty="0" smtClean="0">
                <a:solidFill>
                  <a:srgbClr val="00B0F0"/>
                </a:solidFill>
              </a:rPr>
              <a:t> </a:t>
            </a:r>
            <a:r>
              <a:rPr lang="ru-RU" sz="2400" dirty="0" err="1" smtClean="0">
                <a:solidFill>
                  <a:srgbClr val="00B0F0"/>
                </a:solidFill>
              </a:rPr>
              <a:t>зникли</a:t>
            </a:r>
            <a:r>
              <a:rPr lang="ru-RU" sz="2400" dirty="0" smtClean="0">
                <a:solidFill>
                  <a:srgbClr val="00B0F0"/>
                </a:solidFill>
              </a:rPr>
              <a:t> </a:t>
            </a:r>
            <a:r>
              <a:rPr lang="ru-RU" sz="2400" dirty="0" err="1" smtClean="0">
                <a:solidFill>
                  <a:srgbClr val="00B0F0"/>
                </a:solidFill>
              </a:rPr>
              <a:t>сотні</a:t>
            </a:r>
            <a:r>
              <a:rPr lang="ru-RU" sz="2400" dirty="0" smtClean="0">
                <a:solidFill>
                  <a:srgbClr val="00B0F0"/>
                </a:solidFill>
              </a:rPr>
              <a:t> </a:t>
            </a:r>
            <a:r>
              <a:rPr lang="ru-RU" sz="2400" dirty="0" err="1" smtClean="0">
                <a:solidFill>
                  <a:srgbClr val="00B0F0"/>
                </a:solidFill>
              </a:rPr>
              <a:t>видів</a:t>
            </a:r>
            <a:r>
              <a:rPr lang="ru-RU" sz="2400" dirty="0" smtClean="0">
                <a:solidFill>
                  <a:srgbClr val="00B0F0"/>
                </a:solidFill>
              </a:rPr>
              <a:t> </a:t>
            </a:r>
            <a:r>
              <a:rPr lang="ru-RU" sz="2400" dirty="0" err="1" smtClean="0">
                <a:solidFill>
                  <a:srgbClr val="00B0F0"/>
                </a:solidFill>
              </a:rPr>
              <a:t>рослин</a:t>
            </a:r>
            <a:r>
              <a:rPr lang="ru-RU" sz="2400" dirty="0" smtClean="0">
                <a:solidFill>
                  <a:srgbClr val="00B0F0"/>
                </a:solidFill>
              </a:rPr>
              <a:t> </a:t>
            </a:r>
            <a:r>
              <a:rPr lang="ru-RU" sz="2400" dirty="0" err="1" smtClean="0">
                <a:solidFill>
                  <a:srgbClr val="00B0F0"/>
                </a:solidFill>
              </a:rPr>
              <a:t>і</a:t>
            </a:r>
            <a:r>
              <a:rPr lang="ru-RU" sz="2400" dirty="0" smtClean="0">
                <a:solidFill>
                  <a:srgbClr val="00B0F0"/>
                </a:solidFill>
              </a:rPr>
              <a:t> </a:t>
            </a:r>
            <a:r>
              <a:rPr lang="ru-RU" sz="2400" dirty="0" err="1" smtClean="0">
                <a:solidFill>
                  <a:srgbClr val="00B0F0"/>
                </a:solidFill>
              </a:rPr>
              <a:t>тварин</a:t>
            </a:r>
            <a:r>
              <a:rPr lang="ru-RU" sz="2400" dirty="0" smtClean="0">
                <a:solidFill>
                  <a:srgbClr val="00B0F0"/>
                </a:solidFill>
              </a:rPr>
              <a:t>, </a:t>
            </a:r>
            <a:r>
              <a:rPr lang="ru-RU" sz="2400" dirty="0" err="1" smtClean="0">
                <a:solidFill>
                  <a:srgbClr val="00B0F0"/>
                </a:solidFill>
              </a:rPr>
              <a:t>ще</a:t>
            </a:r>
            <a:r>
              <a:rPr lang="ru-RU" sz="2400" dirty="0" smtClean="0">
                <a:solidFill>
                  <a:srgbClr val="00B0F0"/>
                </a:solidFill>
              </a:rPr>
              <a:t> </a:t>
            </a:r>
            <a:r>
              <a:rPr lang="ru-RU" sz="2400" dirty="0" err="1" smtClean="0">
                <a:solidFill>
                  <a:srgbClr val="00B0F0"/>
                </a:solidFill>
              </a:rPr>
              <a:t>більше</a:t>
            </a:r>
            <a:r>
              <a:rPr lang="ru-RU" sz="2400" dirty="0" smtClean="0">
                <a:solidFill>
                  <a:srgbClr val="00B0F0"/>
                </a:solidFill>
              </a:rPr>
              <a:t> </a:t>
            </a:r>
            <a:r>
              <a:rPr lang="ru-RU" sz="2400" dirty="0" err="1" smtClean="0">
                <a:solidFill>
                  <a:srgbClr val="00B0F0"/>
                </a:solidFill>
              </a:rPr>
              <a:t>їх</a:t>
            </a:r>
            <a:r>
              <a:rPr lang="ru-RU" sz="2400" dirty="0" smtClean="0">
                <a:solidFill>
                  <a:srgbClr val="00B0F0"/>
                </a:solidFill>
              </a:rPr>
              <a:t> </a:t>
            </a:r>
            <a:r>
              <a:rPr lang="ru-RU" sz="2400" dirty="0" err="1" smtClean="0">
                <a:solidFill>
                  <a:srgbClr val="00B0F0"/>
                </a:solidFill>
              </a:rPr>
              <a:t>перебуває</a:t>
            </a:r>
            <a:r>
              <a:rPr lang="ru-RU" sz="2400" dirty="0" smtClean="0">
                <a:solidFill>
                  <a:srgbClr val="00B0F0"/>
                </a:solidFill>
              </a:rPr>
              <a:t> на </a:t>
            </a:r>
            <a:r>
              <a:rPr lang="ru-RU" sz="2400" dirty="0" err="1" smtClean="0">
                <a:solidFill>
                  <a:srgbClr val="00B0F0"/>
                </a:solidFill>
              </a:rPr>
              <a:t>межі</a:t>
            </a:r>
            <a:r>
              <a:rPr lang="ru-RU" sz="2400" dirty="0" smtClean="0">
                <a:solidFill>
                  <a:srgbClr val="00B0F0"/>
                </a:solidFill>
              </a:rPr>
              <a:t> </a:t>
            </a:r>
            <a:r>
              <a:rPr lang="ru-RU" sz="2400" dirty="0" err="1" smtClean="0">
                <a:solidFill>
                  <a:srgbClr val="00B0F0"/>
                </a:solidFill>
              </a:rPr>
              <a:t>зникнення</a:t>
            </a:r>
            <a:r>
              <a:rPr lang="ru-RU" sz="2400" dirty="0" smtClean="0">
                <a:solidFill>
                  <a:srgbClr val="00B0F0"/>
                </a:solidFill>
              </a:rPr>
              <a:t>.</a:t>
            </a:r>
            <a:r>
              <a:rPr lang="ru-RU" dirty="0" smtClean="0"/>
              <a:t/>
            </a:r>
            <a:br>
              <a:rPr lang="ru-RU" dirty="0" smtClean="0"/>
            </a:br>
            <a:endParaRPr lang="ru-RU" dirty="0"/>
          </a:p>
        </p:txBody>
      </p:sp>
      <p:pic>
        <p:nvPicPr>
          <p:cNvPr id="4" name="Содержимое 3" descr="0002-002-Ischeznuvshie-zhivotnye.jpg"/>
          <p:cNvPicPr>
            <a:picLocks noGrp="1" noChangeAspect="1"/>
          </p:cNvPicPr>
          <p:nvPr>
            <p:ph idx="1"/>
          </p:nvPr>
        </p:nvPicPr>
        <p:blipFill>
          <a:blip r:embed="rId2" cstate="print"/>
          <a:stretch>
            <a:fillRect/>
          </a:stretch>
        </p:blipFill>
        <p:spPr>
          <a:xfrm>
            <a:off x="1785918" y="2428868"/>
            <a:ext cx="5429288" cy="4071966"/>
          </a:xfrm>
          <a:effectLst>
            <a:outerShdw blurRad="50800" dist="38100" dir="2700000" algn="tl" rotWithShape="0">
              <a:prstClr val="black">
                <a:alpha val="40000"/>
              </a:prstClr>
            </a:outerShdw>
          </a:effectLst>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352" y="188259"/>
            <a:ext cx="8043051" cy="3169303"/>
          </a:xfrm>
        </p:spPr>
        <p:txBody>
          <a:bodyPr/>
          <a:lstStyle/>
          <a:p>
            <a:r>
              <a:rPr lang="ru-RU" sz="2400" dirty="0" err="1" smtClean="0"/>
              <a:t>Будуючи</a:t>
            </a:r>
            <a:r>
              <a:rPr lang="ru-RU" sz="2400" dirty="0" smtClean="0"/>
              <a:t> </a:t>
            </a:r>
            <a:r>
              <a:rPr lang="ru-RU" sz="2400" dirty="0" err="1" smtClean="0"/>
              <a:t>міста</a:t>
            </a:r>
            <a:r>
              <a:rPr lang="ru-RU" sz="2400" dirty="0" smtClean="0"/>
              <a:t> </a:t>
            </a:r>
            <a:r>
              <a:rPr lang="ru-RU" sz="2400" dirty="0" err="1" smtClean="0"/>
              <a:t>і</a:t>
            </a:r>
            <a:r>
              <a:rPr lang="ru-RU" sz="2400" dirty="0" smtClean="0"/>
              <a:t> дороги, </a:t>
            </a:r>
            <a:r>
              <a:rPr lang="ru-RU" sz="2400" dirty="0" err="1" smtClean="0"/>
              <a:t>людина</a:t>
            </a:r>
            <a:r>
              <a:rPr lang="ru-RU" sz="2400" dirty="0" smtClean="0"/>
              <a:t> </a:t>
            </a:r>
            <a:r>
              <a:rPr lang="ru-RU" sz="2400" dirty="0" err="1" smtClean="0"/>
              <a:t>невпізнанно</a:t>
            </a:r>
            <a:r>
              <a:rPr lang="ru-RU" sz="2400" dirty="0" smtClean="0"/>
              <a:t> </a:t>
            </a:r>
            <a:r>
              <a:rPr lang="ru-RU" sz="2400" dirty="0" err="1" smtClean="0"/>
              <a:t>змінює</a:t>
            </a:r>
            <a:r>
              <a:rPr lang="ru-RU" sz="2400" dirty="0" smtClean="0"/>
              <a:t> </a:t>
            </a:r>
            <a:r>
              <a:rPr lang="ru-RU" sz="2400" dirty="0" err="1" smtClean="0"/>
              <a:t>великі</a:t>
            </a:r>
            <a:r>
              <a:rPr lang="ru-RU" sz="2400" dirty="0" smtClean="0"/>
              <a:t> </a:t>
            </a:r>
            <a:r>
              <a:rPr lang="ru-RU" sz="2400" dirty="0" err="1" smtClean="0"/>
              <a:t>площі</a:t>
            </a:r>
            <a:r>
              <a:rPr lang="ru-RU" sz="2400" dirty="0" smtClean="0"/>
              <a:t> </a:t>
            </a:r>
            <a:r>
              <a:rPr lang="ru-RU" sz="2400" dirty="0" err="1" smtClean="0"/>
              <a:t>землі</a:t>
            </a:r>
            <a:r>
              <a:rPr lang="ru-RU" sz="2400" dirty="0" smtClean="0"/>
              <a:t>, </a:t>
            </a:r>
            <a:r>
              <a:rPr lang="ru-RU" sz="2400" dirty="0" err="1" smtClean="0"/>
              <a:t>ґрунти</a:t>
            </a:r>
            <a:r>
              <a:rPr lang="ru-RU" sz="2400" dirty="0" smtClean="0"/>
              <a:t>, </a:t>
            </a:r>
            <a:r>
              <a:rPr lang="ru-RU" sz="2400" dirty="0" err="1" smtClean="0"/>
              <a:t>рослинний</a:t>
            </a:r>
            <a:r>
              <a:rPr lang="ru-RU" sz="2400" dirty="0" smtClean="0"/>
              <a:t> </a:t>
            </a:r>
            <a:r>
              <a:rPr lang="ru-RU" sz="2400" dirty="0" err="1" smtClean="0"/>
              <a:t>покрив</a:t>
            </a:r>
            <a:r>
              <a:rPr lang="ru-RU" sz="2400" dirty="0" smtClean="0"/>
              <a:t> </a:t>
            </a:r>
            <a:r>
              <a:rPr lang="ru-RU" sz="2400" dirty="0" err="1" smtClean="0"/>
              <a:t>і</a:t>
            </a:r>
            <a:r>
              <a:rPr lang="ru-RU" sz="2400" dirty="0" smtClean="0"/>
              <a:t> </a:t>
            </a:r>
            <a:r>
              <a:rPr lang="ru-RU" sz="2400" dirty="0" err="1" smtClean="0"/>
              <a:t>тварин</a:t>
            </a:r>
            <a:r>
              <a:rPr lang="ru-RU" sz="2400" dirty="0" smtClean="0"/>
              <a:t>, </a:t>
            </a:r>
            <a:r>
              <a:rPr lang="ru-RU" sz="2400" dirty="0" err="1" smtClean="0"/>
              <a:t>які</a:t>
            </a:r>
            <a:r>
              <a:rPr lang="ru-RU" sz="2400" dirty="0" smtClean="0"/>
              <a:t> на </a:t>
            </a:r>
            <a:r>
              <a:rPr lang="ru-RU" sz="2400" dirty="0" err="1" smtClean="0"/>
              <a:t>ньому</a:t>
            </a:r>
            <a:r>
              <a:rPr lang="ru-RU" sz="2400" dirty="0" smtClean="0"/>
              <a:t> </a:t>
            </a:r>
            <a:r>
              <a:rPr lang="ru-RU" sz="2400" dirty="0" err="1" smtClean="0"/>
              <a:t>мешкають</a:t>
            </a:r>
            <a:r>
              <a:rPr lang="ru-RU" sz="2400" dirty="0" smtClean="0"/>
              <a:t>. Через </a:t>
            </a:r>
            <a:r>
              <a:rPr lang="ru-RU" sz="2400" dirty="0" err="1" smtClean="0"/>
              <a:t>це</a:t>
            </a:r>
            <a:r>
              <a:rPr lang="ru-RU" sz="2400" dirty="0" smtClean="0"/>
              <a:t> </a:t>
            </a:r>
            <a:r>
              <a:rPr lang="ru-RU" sz="2400" dirty="0" err="1" smtClean="0"/>
              <a:t>назавжди</a:t>
            </a:r>
            <a:r>
              <a:rPr lang="ru-RU" sz="2400" dirty="0" smtClean="0"/>
              <a:t> </a:t>
            </a:r>
            <a:r>
              <a:rPr lang="ru-RU" sz="2400" dirty="0" err="1" smtClean="0"/>
              <a:t>зникають</a:t>
            </a:r>
            <a:r>
              <a:rPr lang="ru-RU" sz="2400" dirty="0" smtClean="0"/>
              <a:t> </a:t>
            </a:r>
            <a:r>
              <a:rPr lang="ru-RU" sz="2400" dirty="0" err="1" smtClean="0"/>
              <a:t>цілі</a:t>
            </a:r>
            <a:r>
              <a:rPr lang="ru-RU" sz="2400" dirty="0" smtClean="0"/>
              <a:t> </a:t>
            </a:r>
            <a:r>
              <a:rPr lang="ru-RU" sz="2400" dirty="0" err="1" smtClean="0"/>
              <a:t>екосистеми</a:t>
            </a:r>
            <a:r>
              <a:rPr lang="ru-RU" sz="2400" dirty="0" smtClean="0"/>
              <a:t>. </a:t>
            </a:r>
            <a:r>
              <a:rPr lang="ru-RU" sz="2400" dirty="0" err="1" smtClean="0"/>
              <a:t>Їх</a:t>
            </a:r>
            <a:r>
              <a:rPr lang="ru-RU" sz="2400" dirty="0" smtClean="0"/>
              <a:t> </a:t>
            </a:r>
            <a:r>
              <a:rPr lang="ru-RU" sz="2400" dirty="0" err="1" smtClean="0"/>
              <a:t>замінює</a:t>
            </a:r>
            <a:r>
              <a:rPr lang="ru-RU" sz="2400" dirty="0" smtClean="0"/>
              <a:t> </a:t>
            </a:r>
            <a:r>
              <a:rPr lang="ru-RU" sz="2400" dirty="0" err="1" smtClean="0"/>
              <a:t>цегла</a:t>
            </a:r>
            <a:r>
              <a:rPr lang="ru-RU" sz="2400" dirty="0" smtClean="0"/>
              <a:t>, асфальт </a:t>
            </a:r>
            <a:r>
              <a:rPr lang="ru-RU" sz="2400" dirty="0" err="1" smtClean="0"/>
              <a:t>і</a:t>
            </a:r>
            <a:r>
              <a:rPr lang="ru-RU" sz="2400" dirty="0" smtClean="0"/>
              <a:t> бетон. Та </a:t>
            </a:r>
            <a:r>
              <a:rPr lang="ru-RU" sz="2400" dirty="0" err="1" smtClean="0"/>
              <a:t>людина</a:t>
            </a:r>
            <a:r>
              <a:rPr lang="ru-RU" sz="2400" dirty="0" smtClean="0"/>
              <a:t> </a:t>
            </a:r>
            <a:r>
              <a:rPr lang="ru-RU" sz="2400" dirty="0" err="1" smtClean="0"/>
              <a:t>вже</a:t>
            </a:r>
            <a:r>
              <a:rPr lang="ru-RU" sz="2400" dirty="0" smtClean="0"/>
              <a:t> не </a:t>
            </a:r>
            <a:r>
              <a:rPr lang="ru-RU" sz="2400" dirty="0" err="1" smtClean="0"/>
              <a:t>може</a:t>
            </a:r>
            <a:r>
              <a:rPr lang="ru-RU" sz="2400" dirty="0" smtClean="0"/>
              <a:t> </a:t>
            </a:r>
            <a:r>
              <a:rPr lang="ru-RU" sz="2400" dirty="0" err="1" smtClean="0"/>
              <a:t>не</a:t>
            </a:r>
            <a:r>
              <a:rPr lang="ru-RU" sz="2400" dirty="0" smtClean="0"/>
              <a:t> втручатися в </a:t>
            </a:r>
            <a:r>
              <a:rPr lang="ru-RU" sz="2400" dirty="0" err="1" smtClean="0"/>
              <a:t>біосферу</a:t>
            </a:r>
            <a:r>
              <a:rPr lang="ru-RU" sz="2400" dirty="0" smtClean="0"/>
              <a:t>, а </a:t>
            </a:r>
            <a:r>
              <a:rPr lang="ru-RU" sz="2400" dirty="0" err="1" smtClean="0"/>
              <a:t>її</a:t>
            </a:r>
            <a:r>
              <a:rPr lang="ru-RU" sz="2400" dirty="0" smtClean="0"/>
              <a:t> </a:t>
            </a:r>
            <a:r>
              <a:rPr lang="ru-RU" sz="2400" dirty="0" err="1" smtClean="0"/>
              <a:t>нові</a:t>
            </a:r>
            <a:r>
              <a:rPr lang="ru-RU" sz="2400" dirty="0" smtClean="0"/>
              <a:t> </a:t>
            </a:r>
            <a:r>
              <a:rPr lang="ru-RU" sz="2400" dirty="0" err="1" smtClean="0"/>
              <a:t>втручання</a:t>
            </a:r>
            <a:r>
              <a:rPr lang="ru-RU" sz="2400" dirty="0" smtClean="0"/>
              <a:t> </a:t>
            </a:r>
            <a:r>
              <a:rPr lang="ru-RU" sz="2400" dirty="0" err="1" smtClean="0"/>
              <a:t>породжують</a:t>
            </a:r>
            <a:r>
              <a:rPr lang="ru-RU" sz="2400" dirty="0" smtClean="0"/>
              <a:t> </a:t>
            </a:r>
            <a:r>
              <a:rPr lang="ru-RU" sz="2400" dirty="0" err="1" smtClean="0"/>
              <a:t>нові</a:t>
            </a:r>
            <a:r>
              <a:rPr lang="ru-RU" sz="2400" dirty="0" smtClean="0"/>
              <a:t> </a:t>
            </a:r>
            <a:r>
              <a:rPr lang="ru-RU" sz="2400" dirty="0" err="1" smtClean="0"/>
              <a:t>проблеми</a:t>
            </a:r>
            <a:r>
              <a:rPr lang="ru-RU" sz="2400" dirty="0" smtClean="0"/>
              <a:t>.</a:t>
            </a:r>
            <a:r>
              <a:rPr lang="ru-RU" dirty="0" smtClean="0"/>
              <a:t/>
            </a:r>
            <a:br>
              <a:rPr lang="ru-RU" dirty="0" smtClean="0"/>
            </a:br>
            <a:endParaRPr lang="ru-RU" dirty="0"/>
          </a:p>
        </p:txBody>
      </p:sp>
      <p:pic>
        <p:nvPicPr>
          <p:cNvPr id="4" name="Содержимое 3" descr="13905.jpg"/>
          <p:cNvPicPr>
            <a:picLocks noGrp="1" noChangeAspect="1"/>
          </p:cNvPicPr>
          <p:nvPr>
            <p:ph idx="1"/>
          </p:nvPr>
        </p:nvPicPr>
        <p:blipFill>
          <a:blip r:embed="rId2" cstate="print"/>
          <a:stretch>
            <a:fillRect/>
          </a:stretch>
        </p:blipFill>
        <p:spPr>
          <a:xfrm>
            <a:off x="2071670" y="2569458"/>
            <a:ext cx="4929222" cy="40813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799294" cy="2792538"/>
          </a:xfrm>
        </p:spPr>
        <p:txBody>
          <a:bodyPr/>
          <a:lstStyle/>
          <a:p>
            <a:pPr algn="ctr"/>
            <a:r>
              <a:rPr lang="ru-RU" sz="4000" dirty="0" err="1" smtClean="0">
                <a:solidFill>
                  <a:srgbClr val="C00000"/>
                </a:solidFill>
              </a:rPr>
              <a:t>Вирубка</a:t>
            </a:r>
            <a:r>
              <a:rPr lang="ru-RU" sz="4000" dirty="0" smtClean="0">
                <a:solidFill>
                  <a:srgbClr val="C00000"/>
                </a:solidFill>
              </a:rPr>
              <a:t> </a:t>
            </a:r>
            <a:r>
              <a:rPr lang="ru-RU" sz="4000" dirty="0" err="1" smtClean="0">
                <a:solidFill>
                  <a:srgbClr val="C00000"/>
                </a:solidFill>
              </a:rPr>
              <a:t>лісів</a:t>
            </a:r>
            <a:r>
              <a:rPr lang="ru-RU" sz="2400" dirty="0" smtClean="0"/>
              <a:t/>
            </a:r>
            <a:br>
              <a:rPr lang="ru-RU" sz="2400" dirty="0" smtClean="0"/>
            </a:br>
            <a:r>
              <a:rPr lang="ru-RU" sz="2400" dirty="0" err="1" smtClean="0"/>
              <a:t>Площа</a:t>
            </a:r>
            <a:r>
              <a:rPr lang="ru-RU" sz="2400" dirty="0" smtClean="0"/>
              <a:t> </a:t>
            </a:r>
            <a:r>
              <a:rPr lang="ru-RU" sz="2400" dirty="0" err="1" smtClean="0"/>
              <a:t>лісів</a:t>
            </a:r>
            <a:r>
              <a:rPr lang="ru-RU" sz="2400" dirty="0" smtClean="0"/>
              <a:t> на </a:t>
            </a:r>
            <a:r>
              <a:rPr lang="ru-RU" sz="2400" dirty="0" err="1" smtClean="0"/>
              <a:t>нашій</a:t>
            </a:r>
            <a:r>
              <a:rPr lang="ru-RU" sz="2400" dirty="0" smtClean="0"/>
              <a:t> </a:t>
            </a:r>
            <a:r>
              <a:rPr lang="ru-RU" sz="2400" dirty="0" err="1" smtClean="0"/>
              <a:t>планеті</a:t>
            </a:r>
            <a:r>
              <a:rPr lang="ru-RU" sz="2400" dirty="0" smtClean="0"/>
              <a:t> </a:t>
            </a:r>
            <a:r>
              <a:rPr lang="ru-RU" sz="2400" dirty="0" err="1" smtClean="0"/>
              <a:t>скоротилася</a:t>
            </a:r>
            <a:r>
              <a:rPr lang="ru-RU" sz="2400" dirty="0" smtClean="0"/>
              <a:t> не </a:t>
            </a:r>
            <a:r>
              <a:rPr lang="ru-RU" sz="2400" dirty="0" err="1" smtClean="0"/>
              <a:t>менш</a:t>
            </a:r>
            <a:r>
              <a:rPr lang="ru-RU" sz="2400" dirty="0" smtClean="0"/>
              <a:t> </a:t>
            </a:r>
            <a:r>
              <a:rPr lang="ru-RU" sz="2400" dirty="0" err="1" smtClean="0"/>
              <a:t>ніж</a:t>
            </a:r>
            <a:r>
              <a:rPr lang="ru-RU" sz="2400" dirty="0" smtClean="0"/>
              <a:t> на </a:t>
            </a:r>
            <a:r>
              <a:rPr lang="ru-RU" sz="2400" dirty="0" err="1" smtClean="0"/>
              <a:t>третину</a:t>
            </a:r>
            <a:r>
              <a:rPr lang="ru-RU" sz="2400" dirty="0" smtClean="0"/>
              <a:t>. Людина </a:t>
            </a:r>
            <a:r>
              <a:rPr lang="ru-RU" sz="2400" dirty="0" err="1" smtClean="0"/>
              <a:t>вирубує</a:t>
            </a:r>
            <a:r>
              <a:rPr lang="ru-RU" sz="2400" dirty="0" smtClean="0"/>
              <a:t> </a:t>
            </a:r>
            <a:r>
              <a:rPr lang="ru-RU" sz="2400" dirty="0" err="1" smtClean="0"/>
              <a:t>ліси</a:t>
            </a:r>
            <a:r>
              <a:rPr lang="ru-RU" sz="2400" dirty="0" smtClean="0"/>
              <a:t>, </a:t>
            </a:r>
            <a:r>
              <a:rPr lang="ru-RU" sz="2400" dirty="0" err="1" smtClean="0"/>
              <a:t>звільняючи</a:t>
            </a:r>
            <a:r>
              <a:rPr lang="ru-RU" sz="2400" dirty="0" smtClean="0"/>
              <a:t> </a:t>
            </a:r>
            <a:r>
              <a:rPr lang="ru-RU" sz="2400" dirty="0" err="1" smtClean="0"/>
              <a:t>площі</a:t>
            </a:r>
            <a:r>
              <a:rPr lang="ru-RU" sz="2400" dirty="0" smtClean="0"/>
              <a:t> </a:t>
            </a:r>
            <a:r>
              <a:rPr lang="ru-RU" sz="2400" dirty="0" err="1" smtClean="0"/>
              <a:t>під</a:t>
            </a:r>
            <a:r>
              <a:rPr lang="ru-RU" sz="2400" dirty="0" smtClean="0"/>
              <a:t> </a:t>
            </a:r>
            <a:r>
              <a:rPr lang="ru-RU" sz="2400" dirty="0" err="1" smtClean="0"/>
              <a:t>рілля</a:t>
            </a:r>
            <a:r>
              <a:rPr lang="ru-RU" sz="2400" dirty="0" smtClean="0"/>
              <a:t>, </a:t>
            </a:r>
            <a:r>
              <a:rPr lang="ru-RU" sz="2400" dirty="0" err="1" smtClean="0"/>
              <a:t>пасовища</a:t>
            </a:r>
            <a:r>
              <a:rPr lang="ru-RU" sz="2400" dirty="0" smtClean="0"/>
              <a:t>, </a:t>
            </a:r>
            <a:r>
              <a:rPr lang="ru-RU" sz="2400" dirty="0" err="1" smtClean="0"/>
              <a:t>поселення</a:t>
            </a:r>
            <a:r>
              <a:rPr lang="ru-RU" sz="2400" dirty="0" smtClean="0"/>
              <a:t> та </a:t>
            </a:r>
            <a:r>
              <a:rPr lang="ru-RU" sz="2400" dirty="0" err="1" smtClean="0"/>
              <a:t>використовуючи</a:t>
            </a:r>
            <a:r>
              <a:rPr lang="ru-RU" sz="2400" dirty="0" smtClean="0"/>
              <a:t> деревину для </a:t>
            </a:r>
            <a:r>
              <a:rPr lang="ru-RU" sz="2400" dirty="0" err="1" smtClean="0"/>
              <a:t>власних</a:t>
            </a:r>
            <a:r>
              <a:rPr lang="ru-RU" sz="2400" dirty="0" smtClean="0"/>
              <a:t> потреб. І </a:t>
            </a:r>
            <a:r>
              <a:rPr lang="ru-RU" sz="2400" dirty="0" err="1" smtClean="0"/>
              <a:t>навіть</a:t>
            </a:r>
            <a:r>
              <a:rPr lang="ru-RU" sz="2400" dirty="0" smtClean="0"/>
              <a:t> </a:t>
            </a:r>
            <a:r>
              <a:rPr lang="ru-RU" sz="2400" dirty="0" err="1" smtClean="0"/>
              <a:t>нині</a:t>
            </a:r>
            <a:r>
              <a:rPr lang="ru-RU" sz="2400" dirty="0" smtClean="0"/>
              <a:t>, коли </a:t>
            </a:r>
            <a:r>
              <a:rPr lang="ru-RU" sz="2400" dirty="0" err="1" smtClean="0"/>
              <a:t>людство</a:t>
            </a:r>
            <a:r>
              <a:rPr lang="ru-RU" sz="2400" dirty="0" smtClean="0"/>
              <a:t> почало </a:t>
            </a:r>
            <a:r>
              <a:rPr lang="ru-RU" sz="2400" dirty="0" err="1" smtClean="0"/>
              <a:t>усвідомлювати</a:t>
            </a:r>
            <a:r>
              <a:rPr lang="ru-RU" sz="2400" dirty="0" smtClean="0"/>
              <a:t> </a:t>
            </a:r>
            <a:r>
              <a:rPr lang="ru-RU" sz="2400" dirty="0" err="1" smtClean="0"/>
              <a:t>катастрофічні</a:t>
            </a:r>
            <a:r>
              <a:rPr lang="ru-RU" sz="2400" dirty="0" smtClean="0"/>
              <a:t> </a:t>
            </a:r>
            <a:r>
              <a:rPr lang="ru-RU" sz="2400" dirty="0" err="1" smtClean="0"/>
              <a:t>наслідки</a:t>
            </a:r>
            <a:r>
              <a:rPr lang="ru-RU" sz="2400" dirty="0" smtClean="0"/>
              <a:t> </a:t>
            </a:r>
            <a:r>
              <a:rPr lang="ru-RU" sz="2400" dirty="0" err="1" smtClean="0"/>
              <a:t>цих</a:t>
            </a:r>
            <a:r>
              <a:rPr lang="ru-RU" sz="2400" dirty="0" smtClean="0"/>
              <a:t> </a:t>
            </a:r>
            <a:r>
              <a:rPr lang="ru-RU" sz="2400" dirty="0" err="1" smtClean="0"/>
              <a:t>процесів</a:t>
            </a:r>
            <a:r>
              <a:rPr lang="ru-RU" sz="2400" dirty="0" smtClean="0"/>
              <a:t>, </a:t>
            </a:r>
            <a:r>
              <a:rPr lang="ru-RU" sz="2400" dirty="0" err="1" smtClean="0"/>
              <a:t>площа</a:t>
            </a:r>
            <a:r>
              <a:rPr lang="ru-RU" sz="2400" dirty="0" smtClean="0"/>
              <a:t> </a:t>
            </a:r>
            <a:r>
              <a:rPr lang="ru-RU" sz="2400" dirty="0" err="1" smtClean="0"/>
              <a:t>лісів</a:t>
            </a:r>
            <a:r>
              <a:rPr lang="ru-RU" sz="2400" dirty="0" smtClean="0"/>
              <a:t> </a:t>
            </a:r>
            <a:r>
              <a:rPr lang="ru-RU" sz="2400" dirty="0" err="1" smtClean="0"/>
              <a:t>щорічно</a:t>
            </a:r>
            <a:r>
              <a:rPr lang="ru-RU" sz="2400" dirty="0" smtClean="0"/>
              <a:t> </a:t>
            </a:r>
            <a:r>
              <a:rPr lang="ru-RU" sz="2400" dirty="0" err="1" smtClean="0"/>
              <a:t>скорочується</a:t>
            </a:r>
            <a:r>
              <a:rPr lang="ru-RU" sz="2400" dirty="0" smtClean="0"/>
              <a:t>.</a:t>
            </a:r>
            <a:endParaRPr lang="ru-RU" sz="2400" dirty="0"/>
          </a:p>
        </p:txBody>
      </p:sp>
      <p:pic>
        <p:nvPicPr>
          <p:cNvPr id="6" name="Содержимое 5" descr="vyrubka_sada_12-12-06.jpg"/>
          <p:cNvPicPr>
            <a:picLocks noGrp="1" noChangeAspect="1"/>
          </p:cNvPicPr>
          <p:nvPr>
            <p:ph sz="half" idx="1"/>
          </p:nvPr>
        </p:nvPicPr>
        <p:blipFill>
          <a:blip r:embed="rId2" cstate="print"/>
          <a:stretch>
            <a:fillRect/>
          </a:stretch>
        </p:blipFill>
        <p:spPr>
          <a:xfrm>
            <a:off x="500034" y="3214686"/>
            <a:ext cx="3906526" cy="2922082"/>
          </a:xfrm>
          <a:scene3d>
            <a:camera prst="orthographicFront"/>
            <a:lightRig rig="threePt" dir="t"/>
          </a:scene3d>
          <a:sp3d>
            <a:bevelT prst="angle"/>
          </a:sp3d>
        </p:spPr>
      </p:pic>
      <p:pic>
        <p:nvPicPr>
          <p:cNvPr id="7" name="Содержимое 6" descr="52_ca3373.jpg"/>
          <p:cNvPicPr>
            <a:picLocks noGrp="1" noChangeAspect="1"/>
          </p:cNvPicPr>
          <p:nvPr>
            <p:ph sz="half" idx="2"/>
          </p:nvPr>
        </p:nvPicPr>
        <p:blipFill>
          <a:blip r:embed="rId3" cstate="print"/>
          <a:stretch>
            <a:fillRect/>
          </a:stretch>
        </p:blipFill>
        <p:spPr>
          <a:xfrm>
            <a:off x="4857752" y="3214686"/>
            <a:ext cx="3905254" cy="2928940"/>
          </a:xfrm>
          <a:scene3d>
            <a:camera prst="orthographicFront"/>
            <a:lightRig rig="threePt" dir="t"/>
          </a:scene3d>
          <a:sp3d>
            <a:bevelT prst="angle"/>
          </a:sp3d>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1"/>
            <a:ext cx="7799294" cy="4357718"/>
          </a:xfrm>
        </p:spPr>
        <p:txBody>
          <a:bodyPr/>
          <a:lstStyle/>
          <a:p>
            <a:pPr algn="ctr"/>
            <a:r>
              <a:rPr lang="uk-UA" sz="4000" dirty="0" smtClean="0">
                <a:solidFill>
                  <a:srgbClr val="C00000"/>
                </a:solidFill>
              </a:rPr>
              <a:t>Забруднення водойм</a:t>
            </a:r>
            <a:r>
              <a:rPr lang="uk-UA" sz="2400" dirty="0" smtClean="0">
                <a:solidFill>
                  <a:srgbClr val="C00000"/>
                </a:solidFill>
              </a:rPr>
              <a:t/>
            </a:r>
            <a:br>
              <a:rPr lang="uk-UA" sz="2400" dirty="0" smtClean="0">
                <a:solidFill>
                  <a:srgbClr val="C00000"/>
                </a:solidFill>
              </a:rPr>
            </a:br>
            <a:r>
              <a:rPr lang="ru-RU" sz="2400" dirty="0" err="1" smtClean="0"/>
              <a:t>Діяльність</a:t>
            </a:r>
            <a:r>
              <a:rPr lang="ru-RU" sz="2400" dirty="0" smtClean="0"/>
              <a:t> </a:t>
            </a:r>
            <a:r>
              <a:rPr lang="ru-RU" sz="2400" dirty="0" err="1" smtClean="0"/>
              <a:t>людини</a:t>
            </a:r>
            <a:r>
              <a:rPr lang="ru-RU" sz="2400" dirty="0" smtClean="0"/>
              <a:t> негативно </a:t>
            </a:r>
            <a:r>
              <a:rPr lang="ru-RU" sz="2400" dirty="0" err="1" smtClean="0"/>
              <a:t>впливає</a:t>
            </a:r>
            <a:r>
              <a:rPr lang="ru-RU" sz="2400" dirty="0" smtClean="0"/>
              <a:t> </a:t>
            </a:r>
            <a:r>
              <a:rPr lang="ru-RU" sz="2400" dirty="0" err="1" smtClean="0"/>
              <a:t>і</a:t>
            </a:r>
            <a:r>
              <a:rPr lang="ru-RU" sz="2400" dirty="0" smtClean="0"/>
              <a:t> на </a:t>
            </a:r>
            <a:r>
              <a:rPr lang="ru-RU" sz="2400" dirty="0" err="1" smtClean="0"/>
              <a:t>різноманітні</a:t>
            </a:r>
            <a:r>
              <a:rPr lang="ru-RU" sz="2400" dirty="0" smtClean="0"/>
              <a:t> </a:t>
            </a:r>
            <a:r>
              <a:rPr lang="ru-RU" sz="2400" dirty="0" err="1" smtClean="0"/>
              <a:t>водойми.Відбувається</a:t>
            </a:r>
            <a:r>
              <a:rPr lang="ru-RU" sz="2400" dirty="0" smtClean="0"/>
              <a:t> </a:t>
            </a:r>
            <a:r>
              <a:rPr lang="ru-RU" sz="2400" dirty="0" err="1" smtClean="0"/>
              <a:t>забруднення</a:t>
            </a:r>
            <a:r>
              <a:rPr lang="ru-RU" sz="2400" dirty="0" smtClean="0"/>
              <a:t> </a:t>
            </a:r>
            <a:r>
              <a:rPr lang="ru-RU" sz="2400" dirty="0" err="1" smtClean="0"/>
              <a:t>промисловими</a:t>
            </a:r>
            <a:r>
              <a:rPr lang="ru-RU" sz="2400" dirty="0" smtClean="0"/>
              <a:t> та </a:t>
            </a:r>
            <a:r>
              <a:rPr lang="ru-RU" sz="2400" dirty="0" err="1" smtClean="0"/>
              <a:t>побутовими</a:t>
            </a:r>
            <a:r>
              <a:rPr lang="ru-RU" sz="2400" dirty="0" smtClean="0"/>
              <a:t> </a:t>
            </a:r>
            <a:r>
              <a:rPr lang="ru-RU" sz="2400" dirty="0" err="1" smtClean="0"/>
              <a:t>відходами</a:t>
            </a:r>
            <a:r>
              <a:rPr lang="ru-RU" sz="2400" dirty="0" smtClean="0"/>
              <a:t>, пестицидами та</a:t>
            </a:r>
            <a:br>
              <a:rPr lang="ru-RU" sz="2400" dirty="0" smtClean="0"/>
            </a:br>
            <a:r>
              <a:rPr lang="ru-RU" sz="2400" dirty="0" err="1" smtClean="0"/>
              <a:t>добривами.Це</a:t>
            </a:r>
            <a:r>
              <a:rPr lang="ru-RU" sz="2400" dirty="0" smtClean="0"/>
              <a:t> </a:t>
            </a:r>
            <a:r>
              <a:rPr lang="ru-RU" sz="2400" dirty="0" err="1" smtClean="0"/>
              <a:t>призводить</a:t>
            </a:r>
            <a:r>
              <a:rPr lang="ru-RU" sz="2400" dirty="0" smtClean="0"/>
              <a:t> до </a:t>
            </a:r>
            <a:r>
              <a:rPr lang="ru-RU" sz="2400" dirty="0" err="1" smtClean="0"/>
              <a:t>змін</a:t>
            </a:r>
            <a:r>
              <a:rPr lang="ru-RU" sz="2400" dirty="0" smtClean="0"/>
              <a:t> </a:t>
            </a:r>
            <a:r>
              <a:rPr lang="ru-RU" sz="2400" dirty="0" err="1" smtClean="0"/>
              <a:t>екологічних</a:t>
            </a:r>
            <a:r>
              <a:rPr lang="ru-RU" sz="2400" dirty="0" smtClean="0"/>
              <a:t> умов, </a:t>
            </a:r>
            <a:r>
              <a:rPr lang="ru-RU" sz="2400" dirty="0" err="1" smtClean="0"/>
              <a:t>осушення,тощо</a:t>
            </a:r>
            <a:r>
              <a:rPr lang="ru-RU" sz="2400" dirty="0" smtClean="0"/>
              <a:t>. </a:t>
            </a:r>
            <a:r>
              <a:rPr lang="ru-RU" sz="2400" dirty="0" err="1" smtClean="0"/>
              <a:t>Порушення</a:t>
            </a:r>
            <a:r>
              <a:rPr lang="ru-RU" sz="2400" dirty="0" smtClean="0"/>
              <a:t> </a:t>
            </a:r>
            <a:r>
              <a:rPr lang="ru-RU" sz="2400" dirty="0" err="1" smtClean="0"/>
              <a:t>санітарного</a:t>
            </a:r>
            <a:r>
              <a:rPr lang="ru-RU" sz="2400" dirty="0" smtClean="0"/>
              <a:t> стану </a:t>
            </a:r>
            <a:r>
              <a:rPr lang="ru-RU" sz="2400" dirty="0" err="1" smtClean="0"/>
              <a:t>водойм</a:t>
            </a:r>
            <a:r>
              <a:rPr lang="ru-RU" sz="2400" dirty="0" smtClean="0"/>
              <a:t>, а </a:t>
            </a:r>
            <a:r>
              <a:rPr lang="ru-RU" sz="2400" dirty="0" err="1" smtClean="0"/>
              <a:t>також</a:t>
            </a:r>
            <a:r>
              <a:rPr lang="ru-RU" sz="2400" dirty="0" smtClean="0"/>
              <a:t> </a:t>
            </a:r>
            <a:r>
              <a:rPr lang="ru-RU" sz="2400" dirty="0" err="1" smtClean="0"/>
              <a:t>виснаження</a:t>
            </a:r>
            <a:r>
              <a:rPr lang="ru-RU" sz="2400" dirty="0" smtClean="0"/>
              <a:t> </a:t>
            </a:r>
            <a:r>
              <a:rPr lang="ru-RU" sz="2400" dirty="0" err="1" smtClean="0"/>
              <a:t>водних</a:t>
            </a:r>
            <a:r>
              <a:rPr lang="ru-RU" sz="2400" dirty="0" smtClean="0"/>
              <a:t> </a:t>
            </a:r>
            <a:r>
              <a:rPr lang="ru-RU" sz="2400" dirty="0" err="1" smtClean="0"/>
              <a:t>ресурсів</a:t>
            </a:r>
            <a:r>
              <a:rPr lang="ru-RU" sz="2400" dirty="0" smtClean="0"/>
              <a:t> </a:t>
            </a:r>
            <a:r>
              <a:rPr lang="ru-RU" sz="2400" dirty="0" err="1" smtClean="0"/>
              <a:t>загострює</a:t>
            </a:r>
            <a:r>
              <a:rPr lang="ru-RU" sz="2400" dirty="0" smtClean="0"/>
              <a:t> проблему </a:t>
            </a:r>
            <a:r>
              <a:rPr lang="ru-RU" sz="2400" dirty="0" err="1" smtClean="0"/>
              <a:t>питної</a:t>
            </a:r>
            <a:r>
              <a:rPr lang="ru-RU" sz="2400" dirty="0" smtClean="0"/>
              <a:t> води.</a:t>
            </a:r>
            <a:r>
              <a:rPr lang="ru-RU" sz="4800" dirty="0" smtClean="0"/>
              <a:t/>
            </a:r>
            <a:br>
              <a:rPr lang="ru-RU" sz="4800" dirty="0" smtClean="0"/>
            </a:br>
            <a:r>
              <a:rPr lang="ru-RU" sz="4800" dirty="0" smtClean="0"/>
              <a:t/>
            </a:r>
            <a:br>
              <a:rPr lang="ru-RU" sz="4800" dirty="0" smtClean="0"/>
            </a:br>
            <a:endParaRPr lang="ru-RU" sz="4800" dirty="0">
              <a:solidFill>
                <a:srgbClr val="C00000"/>
              </a:solidFill>
            </a:endParaRPr>
          </a:p>
        </p:txBody>
      </p:sp>
      <p:pic>
        <p:nvPicPr>
          <p:cNvPr id="5" name="Содержимое 4" descr="1645.jpg"/>
          <p:cNvPicPr>
            <a:picLocks noGrp="1" noChangeAspect="1"/>
          </p:cNvPicPr>
          <p:nvPr>
            <p:ph sz="half" idx="1"/>
          </p:nvPr>
        </p:nvPicPr>
        <p:blipFill>
          <a:blip r:embed="rId2" cstate="print"/>
          <a:stretch>
            <a:fillRect/>
          </a:stretch>
        </p:blipFill>
        <p:spPr>
          <a:xfrm>
            <a:off x="105031" y="3143248"/>
            <a:ext cx="4625203" cy="3063516"/>
          </a:xfrm>
          <a:prstGeom prst="rect">
            <a:avLst/>
          </a:prstGeom>
          <a:ln>
            <a:noFill/>
          </a:ln>
          <a:effectLst>
            <a:outerShdw blurRad="292100" dist="139700" dir="2700000" algn="tl" rotWithShape="0">
              <a:srgbClr val="333333">
                <a:alpha val="65000"/>
              </a:srgbClr>
            </a:outerShdw>
          </a:effectLst>
        </p:spPr>
      </p:pic>
      <p:pic>
        <p:nvPicPr>
          <p:cNvPr id="7" name="Содержимое 6" descr="130293_original.jpg"/>
          <p:cNvPicPr>
            <a:picLocks noGrp="1" noChangeAspect="1"/>
          </p:cNvPicPr>
          <p:nvPr>
            <p:ph sz="half" idx="2"/>
          </p:nvPr>
        </p:nvPicPr>
        <p:blipFill>
          <a:blip r:embed="rId3" cstate="print"/>
          <a:stretch>
            <a:fillRect/>
          </a:stretch>
        </p:blipFill>
        <p:spPr>
          <a:xfrm>
            <a:off x="4857752" y="3143248"/>
            <a:ext cx="4143404" cy="30361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500042"/>
            <a:ext cx="7799294" cy="3071834"/>
          </a:xfrm>
        </p:spPr>
        <p:txBody>
          <a:bodyPr/>
          <a:lstStyle/>
          <a:p>
            <a:r>
              <a:rPr lang="ru-RU" sz="2400" dirty="0" smtClean="0"/>
              <a:t>До </a:t>
            </a:r>
            <a:r>
              <a:rPr lang="ru-RU" sz="2400" dirty="0" err="1" smtClean="0"/>
              <a:t>вимирання</a:t>
            </a:r>
            <a:r>
              <a:rPr lang="ru-RU" sz="2400" dirty="0" smtClean="0"/>
              <a:t> </a:t>
            </a:r>
            <a:r>
              <a:rPr lang="ru-RU" sz="2400" dirty="0" err="1" smtClean="0"/>
              <a:t>цілих</a:t>
            </a:r>
            <a:r>
              <a:rPr lang="ru-RU" sz="2400" dirty="0" smtClean="0"/>
              <a:t> </a:t>
            </a:r>
            <a:r>
              <a:rPr lang="ru-RU" sz="2400" dirty="0" err="1" smtClean="0"/>
              <a:t>водних</a:t>
            </a:r>
            <a:r>
              <a:rPr lang="ru-RU" sz="2400" dirty="0" smtClean="0"/>
              <a:t> </a:t>
            </a:r>
            <a:r>
              <a:rPr lang="ru-RU" sz="2400" dirty="0" err="1" smtClean="0"/>
              <a:t>екосистем</a:t>
            </a:r>
            <a:r>
              <a:rPr lang="ru-RU" sz="2400" dirty="0" smtClean="0"/>
              <a:t> </a:t>
            </a:r>
            <a:r>
              <a:rPr lang="ru-RU" sz="2400" dirty="0" err="1" smtClean="0"/>
              <a:t>також</a:t>
            </a:r>
            <a:r>
              <a:rPr lang="ru-RU" sz="2400" dirty="0" smtClean="0"/>
              <a:t> </a:t>
            </a:r>
            <a:r>
              <a:rPr lang="ru-RU" sz="2400" dirty="0" err="1" smtClean="0"/>
              <a:t>призводять</a:t>
            </a:r>
            <a:r>
              <a:rPr lang="ru-RU" sz="2400" dirty="0" smtClean="0"/>
              <a:t> </a:t>
            </a:r>
            <a:r>
              <a:rPr lang="ru-RU" sz="2400" dirty="0" err="1" smtClean="0"/>
              <a:t>аварії</a:t>
            </a:r>
            <a:r>
              <a:rPr lang="ru-RU" sz="2400" dirty="0" smtClean="0"/>
              <a:t> </a:t>
            </a:r>
            <a:r>
              <a:rPr lang="ru-RU" sz="2400" dirty="0" err="1" smtClean="0"/>
              <a:t>танкерів</a:t>
            </a:r>
            <a:r>
              <a:rPr lang="ru-RU" sz="2400" dirty="0" smtClean="0"/>
              <a:t>,</a:t>
            </a:r>
            <a:br>
              <a:rPr lang="ru-RU" sz="2400" dirty="0" smtClean="0"/>
            </a:br>
            <a:r>
              <a:rPr lang="ru-RU" sz="2400" dirty="0" err="1" smtClean="0"/>
              <a:t>нафтовидобувних</a:t>
            </a:r>
            <a:r>
              <a:rPr lang="ru-RU" sz="2400" dirty="0" smtClean="0"/>
              <a:t> платформ, </a:t>
            </a:r>
            <a:r>
              <a:rPr lang="ru-RU" sz="2400" dirty="0" err="1" smtClean="0"/>
              <a:t>унаслідок</a:t>
            </a:r>
            <a:r>
              <a:rPr lang="ru-RU" sz="2400" dirty="0" smtClean="0"/>
              <a:t> </a:t>
            </a:r>
            <a:r>
              <a:rPr lang="ru-RU" sz="2400" dirty="0" err="1" smtClean="0"/>
              <a:t>яких</a:t>
            </a:r>
            <a:r>
              <a:rPr lang="ru-RU" sz="2400" dirty="0" smtClean="0"/>
              <a:t> </a:t>
            </a:r>
            <a:r>
              <a:rPr lang="ru-RU" sz="2400" dirty="0" err="1" smtClean="0"/>
              <a:t>плівка</a:t>
            </a:r>
            <a:r>
              <a:rPr lang="ru-RU" sz="2400" dirty="0" smtClean="0"/>
              <a:t> </a:t>
            </a:r>
            <a:r>
              <a:rPr lang="ru-RU" sz="2400" dirty="0" err="1" smtClean="0"/>
              <a:t>з</a:t>
            </a:r>
            <a:r>
              <a:rPr lang="ru-RU" sz="2400" dirty="0" smtClean="0"/>
              <a:t> </a:t>
            </a:r>
            <a:r>
              <a:rPr lang="ru-RU" sz="2400" dirty="0" err="1" smtClean="0"/>
              <a:t>нафти</a:t>
            </a:r>
            <a:r>
              <a:rPr lang="ru-RU" sz="2400" dirty="0" smtClean="0"/>
              <a:t> </a:t>
            </a:r>
            <a:r>
              <a:rPr lang="ru-RU" sz="2400" dirty="0" err="1" smtClean="0"/>
              <a:t>вкриває</a:t>
            </a:r>
            <a:r>
              <a:rPr lang="ru-RU" sz="2400" dirty="0" smtClean="0"/>
              <a:t> </a:t>
            </a:r>
            <a:r>
              <a:rPr lang="ru-RU" sz="2400" dirty="0" err="1" smtClean="0"/>
              <a:t>значні</a:t>
            </a:r>
            <a:r>
              <a:rPr lang="ru-RU" sz="2400" dirty="0" smtClean="0"/>
              <a:t/>
            </a:r>
            <a:br>
              <a:rPr lang="ru-RU" sz="2400" dirty="0" smtClean="0"/>
            </a:br>
            <a:r>
              <a:rPr lang="ru-RU" sz="2400" dirty="0" err="1" smtClean="0"/>
              <a:t>площі</a:t>
            </a:r>
            <a:r>
              <a:rPr lang="ru-RU" sz="2400" dirty="0" smtClean="0"/>
              <a:t> </a:t>
            </a:r>
            <a:r>
              <a:rPr lang="ru-RU" sz="2400" dirty="0" err="1" smtClean="0"/>
              <a:t>морів</a:t>
            </a:r>
            <a:r>
              <a:rPr lang="ru-RU" sz="2400" dirty="0" smtClean="0"/>
              <a:t>.</a:t>
            </a:r>
            <a:r>
              <a:rPr lang="ru-RU" dirty="0" smtClean="0"/>
              <a:t/>
            </a:r>
            <a:br>
              <a:rPr lang="ru-RU" dirty="0" smtClean="0"/>
            </a:br>
            <a:endParaRPr lang="ru-RU" dirty="0"/>
          </a:p>
        </p:txBody>
      </p:sp>
      <p:pic>
        <p:nvPicPr>
          <p:cNvPr id="7" name="Содержимое 6" descr="China-Pipeline-Explosion.jpg"/>
          <p:cNvPicPr>
            <a:picLocks noGrp="1" noChangeAspect="1"/>
          </p:cNvPicPr>
          <p:nvPr>
            <p:ph idx="1"/>
          </p:nvPr>
        </p:nvPicPr>
        <p:blipFill>
          <a:blip r:embed="rId2" cstate="print"/>
          <a:stretch>
            <a:fillRect/>
          </a:stretch>
        </p:blipFill>
        <p:spPr>
          <a:xfrm>
            <a:off x="1928794" y="2786058"/>
            <a:ext cx="5769783" cy="3936274"/>
          </a:xfrm>
          <a:scene3d>
            <a:camera prst="orthographicFront"/>
            <a:lightRig rig="threePt" dir="t"/>
          </a:scene3d>
          <a:sp3d>
            <a:bevelT/>
          </a:sp3d>
        </p:spPr>
      </p:pic>
    </p:spTree>
  </p:cSld>
  <p:clrMapOvr>
    <a:masterClrMapping/>
  </p:clrMapOvr>
  <p:transition>
    <p:cover dir="r"/>
  </p:transition>
</p:sld>
</file>

<file path=ppt/theme/theme1.xml><?xml version="1.0" encoding="utf-8"?>
<a:theme xmlns:a="http://schemas.openxmlformats.org/drawingml/2006/main" name="Fresh">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Fresh</Template>
  <TotalTime>131</TotalTime>
  <Words>168</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Fresh</vt:lpstr>
      <vt:lpstr>&lt;&lt;Вплив людини на стан біосфери&gt;&gt; </vt:lpstr>
      <vt:lpstr>Середовищем проживання та життєзабезпечення людини є планетарне утворення - біосфера, яка розташовується на земній поверхні, формується, функціонує і розвивається завдяки взаємодії Сонця, Землі, Місяця .  Біосфера включає атмосферу ,гідросферу і літосферу, а також живу речовину: мікроорганізми, гриби, рослинний і тваринний світ. </vt:lpstr>
      <vt:lpstr>Поняття "біосфера" (від грец. Біос - життя) запропонував у 1875 році австрійський геолог Е.Зюсс. Учення про біосферу, як особливу частину Землі, населену живими організмами створив український учений В.І.Вернадський. </vt:lpstr>
      <vt:lpstr>Прикро, але в останні сторіччя посилився негативний вплив людини на  біосферу. Вчені б'ють на сполох: ця шкода може виявитися необоротною.</vt:lpstr>
      <vt:lpstr>Знищення флори і фауни Приблизно за 300 років внаслідок людської діяльності на   Землі безповоротно зникли сотні видів рослин і тварин, ще більше їх перебуває на межі зникнення. </vt:lpstr>
      <vt:lpstr>Будуючи міста і дороги, людина невпізнанно змінює великі площі землі, ґрунти, рослинний покрив і тварин, які на ньому мешкають. Через це назавжди зникають цілі екосистеми. Їх замінює цегла, асфальт і бетон. Та людина вже не може не втручатися в біосферу, а її нові втручання породжують нові проблеми. </vt:lpstr>
      <vt:lpstr>Вирубка лісів Площа лісів на нашій планеті скоротилася не менш ніж на третину. Людина вирубує ліси, звільняючи площі під рілля, пасовища, поселення та використовуючи деревину для власних потреб. І навіть нині, коли людство почало усвідомлювати катастрофічні наслідки цих процесів, площа лісів щорічно скорочується.</vt:lpstr>
      <vt:lpstr>Забруднення водойм Діяльність людини негативно впливає і на різноманітні водойми.Відбувається забруднення промисловими та побутовими відходами, пестицидами та добривами.Це призводить до змін екологічних умов, осушення,тощо. Порушення санітарного стану водойм, а також виснаження водних ресурсів загострює проблему питної води.  </vt:lpstr>
      <vt:lpstr>До вимирання цілих водних екосистем також призводять аварії танкерів, нафтовидобувних платформ, унаслідок яких плівка з нафти вкриває значні площі морів. </vt:lpstr>
      <vt:lpstr>Кислотні дощі Особливу небезпеку для довкілля становлять кислотні дощі, спричинені забрудненням атмосфери сірчистим газом. Кислотні дощі призводять до тяжких наслідків. Зокрема прісні водойми стають мертвими, гинуть ліси та багато інших проблем. </vt:lpstr>
      <vt:lpstr> Уникнення екологічної катастрофи Найбільш конструктивним рішенням у збереженні залишків природи і її відновленні є гармонізація взаємовідносин людського суспільства і природного навколишнього середовища. У даному випадку особливого значення набувають біологічні науки, які є фундаментом сучасної екології. Прикладом позитивної діяльності людини може бути  створення парків, лісопарків, садів, скверів.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&lt;&lt;Вплив людини на стан біосфери&gt;&gt; </dc:title>
  <dc:creator>Admin</dc:creator>
  <cp:lastModifiedBy>Admin</cp:lastModifiedBy>
  <cp:revision>14</cp:revision>
  <dcterms:created xsi:type="dcterms:W3CDTF">2014-02-11T19:36:51Z</dcterms:created>
  <dcterms:modified xsi:type="dcterms:W3CDTF">2014-02-11T21:50:09Z</dcterms:modified>
</cp:coreProperties>
</file>