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82" r:id="rId11"/>
    <p:sldId id="264" r:id="rId12"/>
    <p:sldId id="284" r:id="rId13"/>
    <p:sldId id="265" r:id="rId14"/>
    <p:sldId id="266" r:id="rId15"/>
    <p:sldId id="267" r:id="rId16"/>
    <p:sldId id="283" r:id="rId17"/>
    <p:sldId id="268" r:id="rId18"/>
    <p:sldId id="269" r:id="rId19"/>
    <p:sldId id="271" r:id="rId20"/>
    <p:sldId id="273" r:id="rId21"/>
    <p:sldId id="274" r:id="rId22"/>
    <p:sldId id="281" r:id="rId23"/>
    <p:sldId id="275" r:id="rId24"/>
    <p:sldId id="280" r:id="rId25"/>
    <p:sldId id="276" r:id="rId26"/>
    <p:sldId id="278" r:id="rId27"/>
    <p:sldId id="279" r:id="rId28"/>
    <p:sldId id="285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8756-B9A1-4671-963A-742BD5A7B206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7A15-3D57-4478-A5BE-D2CD811D5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096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8756-B9A1-4671-963A-742BD5A7B206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7A15-3D57-4478-A5BE-D2CD811D5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7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8756-B9A1-4671-963A-742BD5A7B206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7A15-3D57-4478-A5BE-D2CD811D5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296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8756-B9A1-4671-963A-742BD5A7B206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7A15-3D57-4478-A5BE-D2CD811D5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040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8756-B9A1-4671-963A-742BD5A7B206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7A15-3D57-4478-A5BE-D2CD811D5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216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8756-B9A1-4671-963A-742BD5A7B206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7A15-3D57-4478-A5BE-D2CD811D5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580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8756-B9A1-4671-963A-742BD5A7B206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7A15-3D57-4478-A5BE-D2CD811D5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456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8756-B9A1-4671-963A-742BD5A7B206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7A15-3D57-4478-A5BE-D2CD811D5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07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8756-B9A1-4671-963A-742BD5A7B206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7A15-3D57-4478-A5BE-D2CD811D5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752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8756-B9A1-4671-963A-742BD5A7B206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7A15-3D57-4478-A5BE-D2CD811D5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03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8756-B9A1-4671-963A-742BD5A7B206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7A15-3D57-4478-A5BE-D2CD811D5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84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8756-B9A1-4671-963A-742BD5A7B206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57A15-3D57-4478-A5BE-D2CD811D5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45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gi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8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image" Target="../media/image119.jpeg"/><Relationship Id="rId7" Type="http://schemas.openxmlformats.org/officeDocument/2006/relationships/image" Target="../media/image72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541" y="0"/>
            <a:ext cx="11971606" cy="5664103"/>
          </a:xfrm>
        </p:spPr>
        <p:txBody>
          <a:bodyPr>
            <a:noAutofit/>
          </a:bodyPr>
          <a:lstStyle/>
          <a:p>
            <a:r>
              <a:rPr lang="uk-UA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Глобальні </a:t>
            </a:r>
            <a:r>
              <a:rPr lang="uk-UA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uk-UA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uk-UA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проблеми               </a:t>
            </a:r>
            <a:r>
              <a:rPr lang="uk-UA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людства </a:t>
            </a:r>
            <a:r>
              <a:rPr lang="uk-UA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uk-UA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uk-UA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uk-UA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uk-UA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uk-UA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uk-UA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і </a:t>
            </a:r>
            <a:r>
              <a:rPr lang="uk-UA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шляхи їх розв'язання</a:t>
            </a:r>
            <a:endParaRPr lang="uk-UA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96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http://ukrmap.su/program2010/g11/g10-11_21_files/image03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71" y="0"/>
            <a:ext cx="9760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83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www.newizv.ru/images/photos/big/20060227202424_7-tol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2" y="1327222"/>
            <a:ext cx="3122611" cy="217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204401"/>
            <a:ext cx="10515600" cy="1325563"/>
          </a:xfrm>
        </p:spPr>
        <p:txBody>
          <a:bodyPr>
            <a:normAutofit/>
          </a:bodyPr>
          <a:lstStyle/>
          <a:p>
            <a:r>
              <a:rPr lang="uk-UA" sz="5400" b="1" i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Демографічна проблема</a:t>
            </a:r>
          </a:p>
        </p:txBody>
      </p:sp>
      <p:pic>
        <p:nvPicPr>
          <p:cNvPr id="4098" name="Picture 2" descr="http://kasner.kiev.ua/images/demograficheskaja-problema-v-mire-puti-reshenij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5" y="3310559"/>
            <a:ext cx="3695209" cy="2559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orobus.com/wp-content/uploads/2011/12/lud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10" y="3207960"/>
            <a:ext cx="3810000" cy="2562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yak-prosto.com/images/8/5/yak-virishiti-demografichnu-problem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67" y="3137095"/>
            <a:ext cx="4220494" cy="2861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hkola.ostriv.in.ua/images/publications/4/4129/131161784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518EAD"/>
              </a:clrFrom>
              <a:clrTo>
                <a:srgbClr val="518E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634" y="-35498"/>
            <a:ext cx="293370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age.tsn.ua/media/images2/original/Oct2009/64eeeaf228_16953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10" y="1344309"/>
            <a:ext cx="3154462" cy="1792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encrypted-tbn0.gstatic.com/images?q=tbn:ANd9GcQM6GqBvzHHuuaja6doZ-v9at18KjQJeudLcuxOTErkHp90prg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438" y="1455360"/>
            <a:ext cx="190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74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http://ukrmap.su/program2010/g11/g10-11_21_files/image04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25" y="0"/>
            <a:ext cx="9396388" cy="687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89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http://vkurse.ua/i/2010-12/zver-po-imeni-gol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77" y="1096076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fi.ill.focus.ua/m/700x0/43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022" y="1529795"/>
            <a:ext cx="4914884" cy="3278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epochtimes.com.ua/upload/medialibrary/c70/c704ed3a3fc0baae2333bf2d588f60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00" y="2002936"/>
            <a:ext cx="3110197" cy="23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154110"/>
            <a:ext cx="10515600" cy="1325563"/>
          </a:xfrm>
        </p:spPr>
        <p:txBody>
          <a:bodyPr>
            <a:normAutofit/>
          </a:bodyPr>
          <a:lstStyle/>
          <a:p>
            <a:r>
              <a:rPr lang="uk-UA" sz="54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Проблема боротьби з голодом</a:t>
            </a:r>
          </a:p>
        </p:txBody>
      </p:sp>
      <p:pic>
        <p:nvPicPr>
          <p:cNvPr id="5124" name="Picture 4" descr="http://podrobnosti.ua/upload/news/2013/10/01/933414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936"/>
            <a:ext cx="3733800" cy="299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exty.org.ua/mod/file/thumbnail.php?file_guid=29836&amp;size=lar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58" y="4294256"/>
            <a:ext cx="3904178" cy="2563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dw.de/image/0,,4465155_4,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797" y="2452293"/>
            <a:ext cx="3143250" cy="2324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ototelegraf.ru/wp-content/uploads/2012/05/golod-v-afrike-13-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596" y="4693012"/>
            <a:ext cx="3135519" cy="2061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hkola.ostriv.in.ua/images/publications/4/4585/13160651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225" y="4776394"/>
            <a:ext cx="2857500" cy="2133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60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99" y="83505"/>
            <a:ext cx="10515600" cy="1325563"/>
          </a:xfrm>
        </p:spPr>
        <p:txBody>
          <a:bodyPr>
            <a:normAutofit/>
          </a:bodyPr>
          <a:lstStyle/>
          <a:p>
            <a:r>
              <a:rPr lang="uk-UA" sz="54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Проблема боротьби з бідністю</a:t>
            </a:r>
          </a:p>
        </p:txBody>
      </p:sp>
      <p:pic>
        <p:nvPicPr>
          <p:cNvPr id="6146" name="Picture 2" descr="http://www.patriotizm.org/wp-content/uploads/2013/02/bidn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04" y="4164037"/>
            <a:ext cx="3710773" cy="2597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xo.in.ua/storage/medias/2013/01/21/14/13116209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56" y="1703394"/>
            <a:ext cx="4385543" cy="2893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day.kiev.ua/sites/default/files/news/21042013/mdf68766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" y="1802958"/>
            <a:ext cx="4018930" cy="2509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ages.unian.net/photos/2013_04/13665468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26" y="1214306"/>
            <a:ext cx="4689904" cy="3112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texty.org.ua/action/file/download?file_guid=497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4380329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credo-ua.org/wp-content/uploads/2011/08/poor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04" y="889824"/>
            <a:ext cx="3258673" cy="2167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ukrmap.su/program2010/g11/g10-11_21_files/image04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0" y="4542886"/>
            <a:ext cx="3500100" cy="2338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uapress.info/content/news/2013/10/9113/big/8ec8f28e24a81a849616727c4100c00b138146548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30" y="3160326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6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463" y="0"/>
            <a:ext cx="10515600" cy="1325563"/>
          </a:xfrm>
        </p:spPr>
        <p:txBody>
          <a:bodyPr>
            <a:normAutofit/>
          </a:bodyPr>
          <a:lstStyle/>
          <a:p>
            <a:r>
              <a:rPr lang="uk-UA" sz="54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Проблема боротьби з хворобами</a:t>
            </a:r>
          </a:p>
        </p:txBody>
      </p:sp>
      <p:pic>
        <p:nvPicPr>
          <p:cNvPr id="7172" name="Picture 4" descr="http://i1.poltava.pl.ua/news/77/7619/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734" y="3799619"/>
            <a:ext cx="3515345" cy="2284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nerv.bsmu.edu.ua/_/rsrc/1332406249635/nervovi-hvorobi/novini-ta-ogolosenna/11kvitna%E2%80%93vsesvitnijdenborotbizhvorobouparkinsona/qqqqqqqqqqqqqqqq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31" y="1161011"/>
            <a:ext cx="4445390" cy="2704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zakarpattya.net.ua/postimages/news/2011/12/cec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654" y="1568710"/>
            <a:ext cx="3936911" cy="2338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dnz36.klasna.com/uploads/editor/241/60531/%D0%BA%D0%B0%D1%80%D1%82%D0%B8%D0%BD%D0%BA%D0%B8%20%D0%BF%D0%BE%D0%B7%D0%B4%D1%80%D0%B0%D0%B2%D0%BB%D0%B5%D0%BD%D0%B8%D0%B9,%20%D0%BE%D1%82%D0%BA%D1%80%D1%8B%D1%82%D0%BA%D0%B8/priviv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26" y="3989606"/>
            <a:ext cx="2905125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nslovo.com/wp-content/uploads/2013/10/%D0%B3%D1%80%D0%B8%D0%BF%D0%B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7" y="1213077"/>
            <a:ext cx="3839650" cy="2131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i1.poltava.pl.ua/news/195/19499/phot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76" y="3223443"/>
            <a:ext cx="3755537" cy="2441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uapress.info/content/news/2013/9/8527/big/9df5faa45ca48bc61c67999df82f95b1137982475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821" y="3277180"/>
            <a:ext cx="3571875" cy="2333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13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http://ukrmap.su/program2010/g11/g10-11_21_files/image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0" y="0"/>
            <a:ext cx="10764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21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krmap.su/program2010/g11/g10-11_21_files/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69" y="597078"/>
            <a:ext cx="2743832" cy="184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na-strazhe.ru/files/9113/6484/6786/Terror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262" y="4563100"/>
            <a:ext cx="3222360" cy="2134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bodyguardsonline.com/uploads/posts/2011-02/1296818402_03b15a2016249901982c9e039af85f9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27" y="973664"/>
            <a:ext cx="3473619" cy="2470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shkola.ostriv.in.ua/images/publications/4/5958/13102447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17" y="1368427"/>
            <a:ext cx="3810000" cy="2724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703" y="0"/>
            <a:ext cx="10964594" cy="1325563"/>
          </a:xfrm>
        </p:spPr>
        <p:txBody>
          <a:bodyPr>
            <a:noAutofit/>
          </a:bodyPr>
          <a:lstStyle/>
          <a:p>
            <a:r>
              <a:rPr lang="uk-UA" sz="54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Проблема міжнародного тероризму</a:t>
            </a:r>
          </a:p>
        </p:txBody>
      </p:sp>
      <p:pic>
        <p:nvPicPr>
          <p:cNvPr id="8194" name="Picture 2" descr="http://wartime.org.ua/uploads/posts/2012-02/1329962288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4" y="2301401"/>
            <a:ext cx="3279463" cy="2261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artime.org.ua/uploads/posts/2012-02/1329962334_b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9" y="4435893"/>
            <a:ext cx="3620098" cy="2422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diamatik.org/local/1-1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97" y="3030953"/>
            <a:ext cx="3143250" cy="3667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dw.de/image/0,,6461203_4,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847" y="2943438"/>
            <a:ext cx="2190526" cy="1619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3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261" y="731520"/>
            <a:ext cx="4965893" cy="3179299"/>
          </a:xfrm>
        </p:spPr>
        <p:txBody>
          <a:bodyPr>
            <a:noAutofit/>
          </a:bodyPr>
          <a:lstStyle/>
          <a:p>
            <a:r>
              <a:rPr lang="uk-UA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Шляхи </a:t>
            </a:r>
            <a:r>
              <a:rPr lang="uk-UA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uk-UA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uk-UA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розв'язання </a:t>
            </a:r>
            <a:r>
              <a:rPr lang="uk-UA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глобальних проблем</a:t>
            </a:r>
            <a:endParaRPr lang="uk-UA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8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artime.org.ua/uploads/posts/2011-12/1325072884_yak-ukrayina-yadern-boyegolovki-rahuv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75" y="3969983"/>
            <a:ext cx="3850689" cy="2888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Заборона застосування ядерної зброї, формування усвідомлення необхідності запобігання ядерній війні</a:t>
            </a:r>
            <a:endParaRPr lang="uk-UA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6" name="Picture 2" descr="http://transkarpatia.net/uploads/posts/2014-03/1394478123_1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6" y="2055813"/>
            <a:ext cx="3047937" cy="2076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7/79/Operation_Upshot-Knothole_-_Badger_001.jpg/400px-Operation_Upshot-Knothole_-_Badger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53" y="1879819"/>
            <a:ext cx="3244308" cy="2757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azeta.lviv.ua/sites/default/files/osnovaniya-dlya-primeneniya-yadernogo-oruzhi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12" y="2055813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ewsmarket.com.ua/wp-content/uploads/2010/08/qce7o4w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43754"/>
            <a:ext cx="3080166" cy="2310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ex-bezbeka.in.ua/rizne/kelerbi_m/134147982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66" y="2055813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0.liveinternet.ru/images/attach/b/2/23/621/23621556_cherno0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52" y="4637482"/>
            <a:ext cx="3142057" cy="2168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8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21080" y="95342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err="1">
                <a:solidFill>
                  <a:schemeClr val="bg1"/>
                </a:solidFill>
              </a:rPr>
              <a:t>Глоба́льні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err="1">
                <a:solidFill>
                  <a:schemeClr val="bg1"/>
                </a:solidFill>
              </a:rPr>
              <a:t>пробле́ми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err="1">
                <a:solidFill>
                  <a:schemeClr val="bg1"/>
                </a:solidFill>
              </a:rPr>
              <a:t>лю́дства</a:t>
            </a:r>
            <a:r>
              <a:rPr lang="uk-UA" sz="3600" dirty="0">
                <a:solidFill>
                  <a:schemeClr val="bg1"/>
                </a:solidFill>
              </a:rPr>
              <a:t>  — комплекс проблем і ситуацій, що зачіпають життєві інтереси всіх народів світу</a:t>
            </a:r>
            <a:r>
              <a:rPr lang="uk-UA" sz="3600" dirty="0" smtClean="0">
                <a:solidFill>
                  <a:schemeClr val="bg1"/>
                </a:solidFill>
              </a:rPr>
              <a:t>, характеризуються </a:t>
            </a:r>
            <a:r>
              <a:rPr lang="uk-UA" sz="3600" dirty="0">
                <a:solidFill>
                  <a:schemeClr val="bg1"/>
                </a:solidFill>
              </a:rPr>
              <a:t>динамізмом і вимагають для свого розв'язання колективних зусиль світової громадськості </a:t>
            </a:r>
            <a:r>
              <a:rPr lang="uk-UA" sz="3600" dirty="0" smtClean="0">
                <a:solidFill>
                  <a:schemeClr val="bg1"/>
                </a:solidFill>
              </a:rPr>
              <a:t>від </a:t>
            </a:r>
            <a:r>
              <a:rPr lang="uk-UA" sz="3600" dirty="0">
                <a:solidFill>
                  <a:schemeClr val="bg1"/>
                </a:solidFill>
              </a:rPr>
              <a:t>вирішення яких залежить подальший прогрес людства і збереження цивілізації.</a:t>
            </a:r>
          </a:p>
          <a:p>
            <a:pPr marL="0" indent="0">
              <a:buNone/>
            </a:pP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3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jkg-portal.com.ua/upload/images/stattujpg27012012091435w300jpg07042013110018w300jpg26062013095113_w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54" y="4604452"/>
            <a:ext cx="2857500" cy="2400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luchesk.com.ua/upload/users/162/1303201620_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69" y="1776615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Підвищення </a:t>
            </a:r>
            <a:r>
              <a:rPr lang="uk-UA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ефективності використання </a:t>
            </a:r>
            <a:r>
              <a:rPr lang="uk-UA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енергії</a:t>
            </a:r>
            <a:r>
              <a:rPr lang="uk-UA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та в</a:t>
            </a:r>
            <a:r>
              <a:rPr lang="uk-UA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икористання </a:t>
            </a:r>
            <a:r>
              <a:rPr lang="uk-UA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альтернативних джерел </a:t>
            </a:r>
            <a:r>
              <a:rPr lang="uk-UA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енергії</a:t>
            </a:r>
            <a:endParaRPr lang="uk-UA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052" name="Picture 4" descr="http://batareika.blox.ua/resource/alternatyvni_dzherela_energ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761783"/>
            <a:ext cx="37338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extranks.com/data_images/preview/apple-zapatentovala-solnechnuyu-zaryadku-dlya-svoego-noutbu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41" y="4282087"/>
            <a:ext cx="3867736" cy="2575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oda.cv.ua/sites/default/files/A/alternativni_dzhere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41" y="4690379"/>
            <a:ext cx="3596728" cy="2152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mdmep.org/wp-content/uploads/2013/04/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59" y="2009727"/>
            <a:ext cx="4591050" cy="2547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7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30" y="262093"/>
            <a:ext cx="10954555" cy="1325563"/>
          </a:xfrm>
        </p:spPr>
        <p:txBody>
          <a:bodyPr>
            <a:noAutofit/>
          </a:bodyPr>
          <a:lstStyle/>
          <a:p>
            <a:r>
              <a:rPr lang="uk-UA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Посилення міжнародного співробітництва в сфері охорони навколишнього середовища</a:t>
            </a:r>
            <a:endParaRPr lang="uk-UA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074" name="Picture 2" descr="http://uastudent.com/wp-content/uploads/2012/01/go-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103" y="1259735"/>
            <a:ext cx="1954578" cy="22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work.ua/prazdnik/1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0" y="2311384"/>
            <a:ext cx="2784385" cy="2157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volynnews.com/files/news/2009/06-05/7569-1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769" y="3974803"/>
            <a:ext cx="3347318" cy="2869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ro-vincia.com.ua/uploads/posts/2012-08/1345449452_1294850587_fi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351" y="3985564"/>
            <a:ext cx="3158418" cy="2858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dnz354.edu.kh.ua/files2/images/svyata/ekologia.jpg?size=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51" y="49530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platfor.ma/images/doc/3/d/3d27625-h5h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B0DC9D"/>
              </a:clrFrom>
              <a:clrTo>
                <a:srgbClr val="B0DC9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86" y="2311384"/>
            <a:ext cx="3181829" cy="24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rkray.com.ua/typo3temp/pics/8163d1bf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294" y="1941152"/>
            <a:ext cx="3116410" cy="2087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school.xvatit.com/images/2/22/Umweltschutz.jpe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50507"/>
              </a:clrFrom>
              <a:clrTo>
                <a:srgbClr val="0505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27" y="2018624"/>
            <a:ext cx="2899573" cy="193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2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http://ukrmap.su/program2010/g11/g10-11_21_files/image02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31" y="0"/>
            <a:ext cx="9655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3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http://ukrmap.su/program2010/g11/g10-11_21_files/image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05" y="4395878"/>
            <a:ext cx="2902152" cy="1945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985" y="287852"/>
            <a:ext cx="11087637" cy="1325563"/>
          </a:xfrm>
        </p:spPr>
        <p:txBody>
          <a:bodyPr>
            <a:normAutofit/>
          </a:bodyPr>
          <a:lstStyle/>
          <a:p>
            <a:r>
              <a:rPr lang="uk-UA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Координація національних природоохоронних ресурсів</a:t>
            </a:r>
            <a:endParaRPr lang="uk-UA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170" name="Picture 2" descr="http://pti.kiev.ua/uploads/posts/2010-01/1264882165_kartinka-ru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3" y="1613415"/>
            <a:ext cx="2738698" cy="2763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mukachevo.net/Content/img/news/p_39111_1_gallerybi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83" y="1205290"/>
            <a:ext cx="2980348" cy="298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bibl.com.ua/pars_docs/refs/2/1065/1065_html_77285fc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340" y="4185638"/>
            <a:ext cx="3340452" cy="2672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shkola.ostriv.in.ua/images/publications/4/7584/131176728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69" y="1812517"/>
            <a:ext cx="2131762" cy="187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viche.lutsk.ua/media/pages/5/55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33" y="3887571"/>
            <a:ext cx="3771793" cy="2794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ukrmap.su/program2010/g11/g10-11_21_files/image02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00" y="1613415"/>
            <a:ext cx="3671836" cy="2453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43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http://ukrmap.su/program2010/g11/g10-11_21_files/image01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47" y="20969"/>
            <a:ext cx="10044332" cy="683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6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Стримування зростання чисельності населення в країнах Азії та Африки</a:t>
            </a:r>
            <a:endParaRPr lang="uk-UA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098" name="Picture 2" descr="http://svit.ukrinform.ua/Indexes/population/img/popu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0" y="1933559"/>
            <a:ext cx="4092868" cy="2418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1.liveinternet.ru/images/attach/b/4/103/826/103826989_large_original1301564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90" y="3510116"/>
            <a:ext cx="5393741" cy="3236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exty.org.ua/mod/file/thumbnail.php?file_guid=33359&amp;size=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4" y="4594440"/>
            <a:ext cx="3783379" cy="2263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age.zn.ua/media/images/original/Feb2011/306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492" y="1733307"/>
            <a:ext cx="2945816" cy="1979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vkurse.ua/i/2011-09/budet-rozhdatsya-na-chernom-kontinen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92" y="1823764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4vlada.com/uploads/1348049048-random5790-19_09_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41" y="2835385"/>
            <a:ext cx="2724150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3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88" y="249215"/>
            <a:ext cx="11629622" cy="1325563"/>
          </a:xfrm>
        </p:spPr>
        <p:txBody>
          <a:bodyPr>
            <a:noAutofit/>
          </a:bodyPr>
          <a:lstStyle/>
          <a:p>
            <a:r>
              <a:rPr lang="uk-UA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Всебічна та дієва фінансова допомога розвинутих країн країнам </a:t>
            </a:r>
            <a:r>
              <a:rPr lang="en-US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&lt;&lt;</a:t>
            </a:r>
            <a:r>
              <a:rPr lang="uk-UA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третього світу</a:t>
            </a:r>
            <a:r>
              <a:rPr lang="en-US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&gt;&gt;</a:t>
            </a:r>
            <a:endParaRPr lang="uk-UA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122" name="Picture 2" descr="http://www.novostimira.com.ua/userfiles/i%D1%82%D1%80%D0%B5%D1%82%D0%B8%D0%B9%20%D0%BC%D0%B8%D1%80Njr3_croper_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192" y="1641113"/>
            <a:ext cx="2466975" cy="2476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g.ru/upimg/photo/14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58" y="1671196"/>
            <a:ext cx="3094062" cy="235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.radio.cz/pictures/afrika/skola_v_savane_afri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52" y="3971250"/>
            <a:ext cx="3915808" cy="2936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ecobyt.ru/files/u1392/Solarball-Water-Purifier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67" y="2469317"/>
            <a:ext cx="2926672" cy="2316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365news.biz/uploads/posts/2013-09/1379620794_7highres_000004014851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56" y="4117614"/>
            <a:ext cx="4676922" cy="2724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press.ua/media/gallery/full/0/0/000_par69147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3" y="1469655"/>
            <a:ext cx="3952666" cy="2484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7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" y="210579"/>
            <a:ext cx="11616744" cy="1325563"/>
          </a:xfrm>
        </p:spPr>
        <p:txBody>
          <a:bodyPr>
            <a:noAutofit/>
          </a:bodyPr>
          <a:lstStyle/>
          <a:p>
            <a:r>
              <a:rPr lang="uk-UA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Консолідація зусиль світового співтовариства в боротьбі з міжнародним тероризмом</a:t>
            </a:r>
            <a:endParaRPr lang="uk-UA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146" name="Picture 2" descr="http://wartime.org.ua/uploads/posts/2012-01/1327210840_glav-strae-odk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167" y="4304714"/>
            <a:ext cx="3904107" cy="2553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vv.gov.ua/img.php?image=gallery/news/2013/06/492734219.jpg&amp;thumb=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813"/>
            <a:ext cx="3815234" cy="2543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jurkolos.com.ua/wp-content/uploads/2013/09/CN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65" y="1645743"/>
            <a:ext cx="4233545" cy="26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ru.fishki.net/picsw/092011/12/post_anti/terakt/37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274" y="4414315"/>
            <a:ext cx="3516093" cy="2443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intsecurity.org/news/logocountri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94" y="5163052"/>
            <a:ext cx="2561295" cy="1804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shkola.ostriv.in.ua/images/publications/4/5958/13102447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00" y="1558352"/>
            <a:ext cx="3810000" cy="2724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2.bp.blogspot.com/-AXaBkM2Vh0k/UHRbnFixB4I/AAAAAAAAGIs/YhOSWKYB98g/s400/%CE%B9%CF%83%CE%BB%CE%B1%CE%BC+%CE%A7%CE%B5%CE%B6%CE%BC%CF%80%CE%BF%CE%BB%CE%AC%CF%87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17" y="2852163"/>
            <a:ext cx="2965703" cy="2224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88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3118" y="235976"/>
            <a:ext cx="10936458" cy="2943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dirty="0" err="1">
                <a:solidFill>
                  <a:schemeClr val="bg1"/>
                </a:solidFill>
              </a:rPr>
              <a:t>Глобальні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проблеми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людства</a:t>
            </a:r>
            <a:r>
              <a:rPr lang="ru-RU" sz="3200" i="1" dirty="0">
                <a:solidFill>
                  <a:schemeClr val="bg1"/>
                </a:solidFill>
              </a:rPr>
              <a:t> є </a:t>
            </a:r>
            <a:r>
              <a:rPr lang="ru-RU" sz="3200" i="1" dirty="0" err="1">
                <a:solidFill>
                  <a:schemeClr val="bg1"/>
                </a:solidFill>
              </a:rPr>
              <a:t>наслідком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протистояння</a:t>
            </a:r>
            <a:r>
              <a:rPr lang="ru-RU" sz="3200" i="1" dirty="0">
                <a:solidFill>
                  <a:schemeClr val="bg1"/>
                </a:solidFill>
              </a:rPr>
              <a:t> з одного боку </a:t>
            </a:r>
            <a:r>
              <a:rPr lang="ru-RU" sz="3200" i="1" dirty="0" err="1">
                <a:solidFill>
                  <a:schemeClr val="bg1"/>
                </a:solidFill>
              </a:rPr>
              <a:t>природи</a:t>
            </a:r>
            <a:r>
              <a:rPr lang="ru-RU" sz="3200" i="1" dirty="0">
                <a:solidFill>
                  <a:schemeClr val="bg1"/>
                </a:solidFill>
              </a:rPr>
              <a:t>, а з </a:t>
            </a:r>
            <a:r>
              <a:rPr lang="ru-RU" sz="3200" i="1" dirty="0" err="1">
                <a:solidFill>
                  <a:schemeClr val="bg1"/>
                </a:solidFill>
              </a:rPr>
              <a:t>іншого</a:t>
            </a:r>
            <a:r>
              <a:rPr lang="ru-RU" sz="3200" i="1" dirty="0">
                <a:solidFill>
                  <a:schemeClr val="bg1"/>
                </a:solidFill>
              </a:rPr>
              <a:t> — </a:t>
            </a:r>
            <a:r>
              <a:rPr lang="ru-RU" sz="3200" i="1" dirty="0" err="1">
                <a:solidFill>
                  <a:schemeClr val="bg1"/>
                </a:solidFill>
              </a:rPr>
              <a:t>людської</a:t>
            </a:r>
            <a:r>
              <a:rPr lang="ru-RU" sz="3200" i="1" dirty="0">
                <a:solidFill>
                  <a:schemeClr val="bg1"/>
                </a:solidFill>
              </a:rPr>
              <a:t> практики, </a:t>
            </a:r>
            <a:r>
              <a:rPr lang="ru-RU" sz="3200" i="1" dirty="0" err="1">
                <a:solidFill>
                  <a:schemeClr val="bg1"/>
                </a:solidFill>
              </a:rPr>
              <a:t>культури</a:t>
            </a:r>
            <a:r>
              <a:rPr lang="ru-RU" sz="3200" i="1" dirty="0">
                <a:solidFill>
                  <a:schemeClr val="bg1"/>
                </a:solidFill>
              </a:rPr>
              <a:t> </a:t>
            </a:r>
            <a:r>
              <a:rPr lang="ru-RU" sz="3200" i="1" dirty="0" err="1">
                <a:solidFill>
                  <a:schemeClr val="bg1"/>
                </a:solidFill>
              </a:rPr>
              <a:t>людства</a:t>
            </a:r>
            <a:r>
              <a:rPr lang="ru-RU" sz="3200" i="1" dirty="0">
                <a:solidFill>
                  <a:schemeClr val="bg1"/>
                </a:solidFill>
              </a:rPr>
              <a:t>, а </a:t>
            </a:r>
            <a:r>
              <a:rPr lang="ru-RU" sz="3200" i="1" dirty="0" err="1">
                <a:solidFill>
                  <a:schemeClr val="bg1"/>
                </a:solidFill>
              </a:rPr>
              <a:t>також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невідповідності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або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несумісності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різноспрямованих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тенденцій</a:t>
            </a:r>
            <a:r>
              <a:rPr lang="ru-RU" sz="3200" i="1" dirty="0">
                <a:solidFill>
                  <a:schemeClr val="bg1"/>
                </a:solidFill>
              </a:rPr>
              <a:t> в </a:t>
            </a:r>
            <a:r>
              <a:rPr lang="ru-RU" sz="3200" i="1" dirty="0" err="1">
                <a:solidFill>
                  <a:schemeClr val="bg1"/>
                </a:solidFill>
              </a:rPr>
              <a:t>ході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розвитку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самої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людської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культури</a:t>
            </a:r>
            <a:r>
              <a:rPr lang="ru-RU" sz="3200" i="1" dirty="0">
                <a:solidFill>
                  <a:schemeClr val="bg1"/>
                </a:solidFill>
              </a:rPr>
              <a:t>. Природа </a:t>
            </a:r>
            <a:r>
              <a:rPr lang="ru-RU" sz="3200" i="1" dirty="0" err="1">
                <a:solidFill>
                  <a:schemeClr val="bg1"/>
                </a:solidFill>
              </a:rPr>
              <a:t>існує</a:t>
            </a:r>
            <a:r>
              <a:rPr lang="ru-RU" sz="3200" i="1" dirty="0">
                <a:solidFill>
                  <a:schemeClr val="bg1"/>
                </a:solidFill>
              </a:rPr>
              <a:t> за принципом негативного </a:t>
            </a:r>
            <a:r>
              <a:rPr lang="ru-RU" sz="3200" i="1" dirty="0" err="1">
                <a:solidFill>
                  <a:schemeClr val="bg1"/>
                </a:solidFill>
              </a:rPr>
              <a:t>зворотного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зв'язку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тоді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>
                <a:solidFill>
                  <a:schemeClr val="bg1"/>
                </a:solidFill>
              </a:rPr>
              <a:t>як </a:t>
            </a:r>
            <a:r>
              <a:rPr lang="ru-RU" sz="3200" i="1" dirty="0" err="1">
                <a:solidFill>
                  <a:schemeClr val="bg1"/>
                </a:solidFill>
              </a:rPr>
              <a:t>людська</a:t>
            </a:r>
            <a:r>
              <a:rPr lang="ru-RU" sz="3200" i="1" dirty="0">
                <a:solidFill>
                  <a:schemeClr val="bg1"/>
                </a:solidFill>
              </a:rPr>
              <a:t> культура — за принципом позитивного </a:t>
            </a:r>
            <a:r>
              <a:rPr lang="ru-RU" sz="3200" i="1" dirty="0" err="1">
                <a:solidFill>
                  <a:schemeClr val="bg1"/>
                </a:solidFill>
              </a:rPr>
              <a:t>зворотного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зв'язку</a:t>
            </a:r>
            <a:r>
              <a:rPr lang="ru-RU" sz="3200" i="1" dirty="0">
                <a:solidFill>
                  <a:schemeClr val="bg1"/>
                </a:solidFill>
              </a:rPr>
              <a:t>.</a:t>
            </a:r>
            <a:endParaRPr lang="uk-UA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1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12873" y="756479"/>
            <a:ext cx="9889589" cy="3829590"/>
          </a:xfrm>
          <a:solidFill>
            <a:schemeClr val="bg1">
              <a:alpha val="47000"/>
            </a:schemeClr>
          </a:solidFill>
          <a:ln w="311150" cmpd="thickThin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Глобальні </a:t>
            </a: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проблеми людства взаємопов'язані, охоплюють всі сторони життя людей, стосуються всіх країн народів та верств населення ,стосуються як поверхні землі, так і Світового океану, атмосфери планети, навколоземного та космічного простору. Вони призводять до великих економічних та соціальних збитків.</a:t>
            </a:r>
          </a:p>
          <a:p>
            <a:pPr marL="0" indent="0">
              <a:buNone/>
            </a:pPr>
            <a:endParaRPr lang="uk-UA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7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b="1" i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Передумови виникнення глобальних проблем</a:t>
            </a:r>
            <a:endParaRPr lang="uk-UA" sz="4800" b="1" i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i="1" dirty="0" smtClean="0">
                <a:solidFill>
                  <a:schemeClr val="bg1"/>
                </a:solidFill>
              </a:rPr>
              <a:t>Вплив діяльності людини на навколишній світ</a:t>
            </a:r>
          </a:p>
          <a:p>
            <a:r>
              <a:rPr lang="uk-UA" sz="3600" i="1" dirty="0" smtClean="0">
                <a:solidFill>
                  <a:schemeClr val="bg1"/>
                </a:solidFill>
              </a:rPr>
              <a:t>Нестача коштів на охорону і захист природи</a:t>
            </a:r>
          </a:p>
          <a:p>
            <a:r>
              <a:rPr lang="uk-UA" sz="3600" i="1" dirty="0" smtClean="0">
                <a:solidFill>
                  <a:schemeClr val="bg1"/>
                </a:solidFill>
              </a:rPr>
              <a:t>Нерівномірність розвитку країн</a:t>
            </a:r>
          </a:p>
          <a:p>
            <a:r>
              <a:rPr lang="uk-UA" sz="3600" i="1" dirty="0" smtClean="0">
                <a:solidFill>
                  <a:schemeClr val="bg1"/>
                </a:solidFill>
              </a:rPr>
              <a:t>Накопичення засобів зниження людей</a:t>
            </a:r>
          </a:p>
          <a:p>
            <a:r>
              <a:rPr lang="uk-UA" sz="3600" i="1" dirty="0" smtClean="0">
                <a:solidFill>
                  <a:schemeClr val="bg1"/>
                </a:solidFill>
              </a:rPr>
              <a:t>Міжнародні державні протиріччя</a:t>
            </a:r>
            <a:endParaRPr lang="uk-UA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0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5891134" y="1124262"/>
            <a:ext cx="488679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Глобальні </a:t>
            </a:r>
          </a:p>
          <a:p>
            <a:pPr algn="ctr"/>
            <a:r>
              <a:rPr lang="uk-UA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проблеми</a:t>
            </a:r>
            <a:endParaRPr lang="uk-UA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697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68" y="155076"/>
            <a:ext cx="10515600" cy="1325563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Проблема збереження миру</a:t>
            </a:r>
            <a:endParaRPr lang="uk-UA" sz="5400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6" name="Picture 2" descr="http://www.eduklgd.ru/org/mou06/moudod0607/gif_jpg/%D0%BC%D0%B8%D1%80%20%D0%B2%20%D0%BC%D0%B8%D1%80%D0%B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31" y="0"/>
            <a:ext cx="3634598" cy="36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lendar.onru.ru/media/cworld/p1/r3il3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4257076"/>
            <a:ext cx="4294131" cy="26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ravda.lutsk.ua/imgsize.php?src=/abton/spaw2/uploads/images/news/44243_1.jpg&amp;h=360&amp;w=480&amp;zc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63" y="3822171"/>
            <a:ext cx="3862052" cy="2896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ustunchik.ua/images/interesting/Navkolo-svitu/Stenografichni-foto/Shockingly-Surreal-Warped-Out-Worlds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84" y="3822171"/>
            <a:ext cx="2900584" cy="3154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doshkilniatko.net/wp-content/uploads/2012/12/kak-pomoch-rebenku-sformirovat-vzglyad-na-mir-460x28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757"/>
            <a:ext cx="4381500" cy="2733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2.bp.blogspot.com/-3icd-V28_qo/Ui79i1yeHJI/AAAAAAAAArM/PDVrYqif7aE/s1600/mir-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725" y="1185299"/>
            <a:ext cx="4048582" cy="2786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4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662" y="97050"/>
            <a:ext cx="10515600" cy="1325563"/>
          </a:xfrm>
        </p:spPr>
        <p:txBody>
          <a:bodyPr>
            <a:normAutofit/>
          </a:bodyPr>
          <a:lstStyle/>
          <a:p>
            <a:r>
              <a:rPr lang="uk-UA" sz="54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Енергетична проблема</a:t>
            </a:r>
          </a:p>
        </p:txBody>
      </p:sp>
      <p:pic>
        <p:nvPicPr>
          <p:cNvPr id="2050" name="Picture 2" descr="http://shkola.ostriv.in.ua/images/publications/4/1528/1310544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2" y="1422613"/>
            <a:ext cx="3238500" cy="242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nergetyka.com.ua/images/gaz_shel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732" y="371538"/>
            <a:ext cx="4388874" cy="2926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4.bp.blogspot.com/-iYDTIWeVy70/UXAaYE-XaYI/AAAAAAAAACI/e4MRmgd9if4/s1600/%D0%90%D0%BB%D1%8C%D1%82%D0%B5%D1%80%D0%BD%D0%B0%D1%82%D0%B8%D0%B2%D0%BD%D1%96_%D0%B4%D0%B6%D0%B5%D1%80%D0%B5%D0%BB%D0%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55" y="4000410"/>
            <a:ext cx="4774349" cy="2857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0.gstatic.com/images?q=tbn:ANd9GcSbYb2lBdY8OPhWr5zgNEqkPy7y7RPeQSISMFrOOMra-6bYlFJ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77" y="1191490"/>
            <a:ext cx="2757854" cy="2941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csau.crimea-ua.com/misc/images/foto/min/biblioteka_vistavki_ekologia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62" y="4468627"/>
            <a:ext cx="3639179" cy="2470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hkola.ostriv.in.ua/images/publications/4/3784/132023796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35" y="3537619"/>
            <a:ext cx="3162971" cy="2372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vgolos.com.ua/media/gallery/full/u/k/ukraina_ekolog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502" y="2353620"/>
            <a:ext cx="3660459" cy="2438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Сировинна проблема</a:t>
            </a:r>
          </a:p>
        </p:txBody>
      </p:sp>
      <p:pic>
        <p:nvPicPr>
          <p:cNvPr id="9220" name="Picture 4" descr="http://geografica.net.ua/zagal/novyny/new/geo_zha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87" y="3999214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onsumers.unian.net/photos/2009_04/1240937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76" y="1412102"/>
            <a:ext cx="2986074" cy="2233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economics.unian.net/photos/2010_09/12851696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54" y="4720971"/>
            <a:ext cx="3210414" cy="2135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ukrmap.su/program2010/g11/g10-11_21_files/image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968" y="2800351"/>
            <a:ext cx="2898067" cy="4056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900igr.net/datai/ekologija/Problemy-mira/0001-016-Globalnye-problemy-chelovechestv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94" y="2285515"/>
            <a:ext cx="3298776" cy="2070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libr.rv.ua/images/pages/virtual/vv_earth23032012/lackwater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285" y="41692"/>
            <a:ext cx="52387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geografica.net.ua/new/geo_sahara_ne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2285515"/>
            <a:ext cx="3484842" cy="2323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://ipress.ua/media/gallery/full/3/6/36830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77" y="3735092"/>
            <a:ext cx="3247600" cy="243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Екологічна проблема</a:t>
            </a:r>
          </a:p>
        </p:txBody>
      </p:sp>
      <p:pic>
        <p:nvPicPr>
          <p:cNvPr id="3074" name="Picture 2" descr="http://ua.convdocs.org/pars_docs/refs/89/88622/88622_html_m5b0ff0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79" y="4072044"/>
            <a:ext cx="4120166" cy="2735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otedeath.ru/wp-content/uploads/2011/05/ekologicheskie-problemy-gorod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45" y="2498612"/>
            <a:ext cx="2857500" cy="2171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co-nation.org/wp-content/uploads/2012/04/carbon-emissions-fuelling-atmosphere_510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3" y="1913369"/>
            <a:ext cx="3810000" cy="2533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ogoda.rovno.ua/sites/default/files/images/2013130523325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32" y="2035388"/>
            <a:ext cx="2586842" cy="258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3.bp.blogspot.com/-m2C8v7aB2GM/UZu6wH4PEcI/AAAAAAAAAA4/sIuXLoQ01qA/s1600/1345126653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45" y="4229451"/>
            <a:ext cx="2857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mail.menr.gov.ua/publ/regobl01/dpsir/Zaporozh/graphics/ClipArt/cleanworld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64" y="1122792"/>
            <a:ext cx="2095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kuksin.dp.ua/i/20080412194907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74" y="4669701"/>
            <a:ext cx="2857500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2.bp.blogspot.com/-A9oLHOAzaB8/UXjfLi6JqjI/AAAAAAAAABA/dp3pgqhHkfw/s200/18e7079ed823784a481832fe6031ec60_300_300_ma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45" y="-44575"/>
            <a:ext cx="1905000" cy="183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0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177</Words>
  <Application>Microsoft Office PowerPoint</Application>
  <PresentationFormat>Широкий екран</PresentationFormat>
  <Paragraphs>29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Глобальні  проблеми               людства    і шляхи їх розв'язання</vt:lpstr>
      <vt:lpstr>Презентація PowerPoint</vt:lpstr>
      <vt:lpstr>Презентація PowerPoint</vt:lpstr>
      <vt:lpstr>Передумови виникнення глобальних проблем</vt:lpstr>
      <vt:lpstr>Презентація PowerPoint</vt:lpstr>
      <vt:lpstr>Проблема збереження миру</vt:lpstr>
      <vt:lpstr>Енергетична проблема</vt:lpstr>
      <vt:lpstr>Сировинна проблема</vt:lpstr>
      <vt:lpstr>Екологічна проблема</vt:lpstr>
      <vt:lpstr>Презентація PowerPoint</vt:lpstr>
      <vt:lpstr>Демографічна проблема</vt:lpstr>
      <vt:lpstr>Презентація PowerPoint</vt:lpstr>
      <vt:lpstr>Проблема боротьби з голодом</vt:lpstr>
      <vt:lpstr>Проблема боротьби з бідністю</vt:lpstr>
      <vt:lpstr>Проблема боротьби з хворобами</vt:lpstr>
      <vt:lpstr>Презентація PowerPoint</vt:lpstr>
      <vt:lpstr>Проблема міжнародного тероризму</vt:lpstr>
      <vt:lpstr>Шляхи  розв'язання глобальних проблем</vt:lpstr>
      <vt:lpstr>Заборона застосування ядерної зброї, формування усвідомлення необхідності запобігання ядерній війні</vt:lpstr>
      <vt:lpstr>Підвищення ефективності використання енергії та використання альтернативних джерел енергії</vt:lpstr>
      <vt:lpstr>Посилення міжнародного співробітництва в сфері охорони навколишнього середовища</vt:lpstr>
      <vt:lpstr>Презентація PowerPoint</vt:lpstr>
      <vt:lpstr>Координація національних природоохоронних ресурсів</vt:lpstr>
      <vt:lpstr>Презентація PowerPoint</vt:lpstr>
      <vt:lpstr>Стримування зростання чисельності населення в країнах Азії та Африки</vt:lpstr>
      <vt:lpstr>Всебічна та дієва фінансова допомога розвинутих країн країнам &lt;&lt;третього світу&gt;&gt;</vt:lpstr>
      <vt:lpstr>Консолідація зусиль світового співтовариства в боротьбі з міжнародним тероризмом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Коноваленко Юля</dc:creator>
  <cp:lastModifiedBy>Коноваленко Юля</cp:lastModifiedBy>
  <cp:revision>34</cp:revision>
  <dcterms:created xsi:type="dcterms:W3CDTF">2014-03-18T20:13:49Z</dcterms:created>
  <dcterms:modified xsi:type="dcterms:W3CDTF">2014-03-19T17:46:28Z</dcterms:modified>
</cp:coreProperties>
</file>