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5" r:id="rId8"/>
    <p:sldId id="267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73C46-FC56-44E4-9DFE-37633907FBAF}" type="doc">
      <dgm:prSet loTypeId="urn:microsoft.com/office/officeart/2011/layout/CircleProcess" loCatId="officeonline" qsTypeId="urn:microsoft.com/office/officeart/2009/2/quickstyle/3d8" qsCatId="3D" csTypeId="urn:microsoft.com/office/officeart/2005/8/colors/accent5_2" csCatId="accent5" phldr="1"/>
      <dgm:spPr/>
      <dgm:t>
        <a:bodyPr/>
        <a:lstStyle/>
        <a:p>
          <a:endParaRPr lang="uk-UA"/>
        </a:p>
      </dgm:t>
    </dgm:pt>
    <dgm:pt modelId="{4AF09D60-1A42-410F-BE5F-A728C2ED8C33}">
      <dgm:prSet phldrT="[Текст]"/>
      <dgm:spPr/>
      <dgm:t>
        <a:bodyPr/>
        <a:lstStyle/>
        <a:p>
          <a:r>
            <a:rPr lang="uk-UA" dirty="0" smtClean="0"/>
            <a:t>Дякую</a:t>
          </a:r>
          <a:endParaRPr lang="uk-UA" dirty="0"/>
        </a:p>
      </dgm:t>
    </dgm:pt>
    <dgm:pt modelId="{CFE4A18C-9A67-4181-94FF-AA5386C46474}" type="parTrans" cxnId="{6D614D42-8438-493C-97E6-844AF1F3F18F}">
      <dgm:prSet/>
      <dgm:spPr/>
      <dgm:t>
        <a:bodyPr/>
        <a:lstStyle/>
        <a:p>
          <a:endParaRPr lang="uk-UA"/>
        </a:p>
      </dgm:t>
    </dgm:pt>
    <dgm:pt modelId="{3EA0BA6E-DA33-44F7-8696-68AD01E549C8}" type="sibTrans" cxnId="{6D614D42-8438-493C-97E6-844AF1F3F18F}">
      <dgm:prSet/>
      <dgm:spPr/>
      <dgm:t>
        <a:bodyPr/>
        <a:lstStyle/>
        <a:p>
          <a:endParaRPr lang="uk-UA"/>
        </a:p>
      </dgm:t>
    </dgm:pt>
    <dgm:pt modelId="{3413DE78-FE68-4364-9B89-45E00D72442F}">
      <dgm:prSet phldrT="[Текст]"/>
      <dgm:spPr/>
      <dgm:t>
        <a:bodyPr/>
        <a:lstStyle/>
        <a:p>
          <a:r>
            <a:rPr lang="uk-UA" dirty="0" smtClean="0"/>
            <a:t>за</a:t>
          </a:r>
          <a:endParaRPr lang="uk-UA" dirty="0"/>
        </a:p>
      </dgm:t>
    </dgm:pt>
    <dgm:pt modelId="{600E3B76-5DE9-46C3-94C9-C93DA2F0AD70}" type="parTrans" cxnId="{100346F2-565A-4C8D-9537-E6AFE019E55C}">
      <dgm:prSet/>
      <dgm:spPr/>
      <dgm:t>
        <a:bodyPr/>
        <a:lstStyle/>
        <a:p>
          <a:endParaRPr lang="uk-UA"/>
        </a:p>
      </dgm:t>
    </dgm:pt>
    <dgm:pt modelId="{4741CDD2-529A-4D1E-BC47-E1BCA3031D89}" type="sibTrans" cxnId="{100346F2-565A-4C8D-9537-E6AFE019E55C}">
      <dgm:prSet/>
      <dgm:spPr/>
      <dgm:t>
        <a:bodyPr/>
        <a:lstStyle/>
        <a:p>
          <a:endParaRPr lang="uk-UA"/>
        </a:p>
      </dgm:t>
    </dgm:pt>
    <dgm:pt modelId="{AFEE1B21-9E54-456C-95AB-037CD70663FD}">
      <dgm:prSet phldrT="[Текст]"/>
      <dgm:spPr/>
      <dgm:t>
        <a:bodyPr/>
        <a:lstStyle/>
        <a:p>
          <a:r>
            <a:rPr lang="uk-UA" dirty="0" smtClean="0"/>
            <a:t>увагу</a:t>
          </a:r>
          <a:r>
            <a:rPr lang="uk-UA" b="0" i="0" dirty="0" smtClean="0"/>
            <a:t>!</a:t>
          </a:r>
          <a:endParaRPr lang="uk-UA" dirty="0"/>
        </a:p>
      </dgm:t>
    </dgm:pt>
    <dgm:pt modelId="{6B709545-C331-4704-9DB8-A464C7459E27}" type="parTrans" cxnId="{EF6E1E18-DF21-47B8-9164-A2F40B94591E}">
      <dgm:prSet/>
      <dgm:spPr/>
      <dgm:t>
        <a:bodyPr/>
        <a:lstStyle/>
        <a:p>
          <a:endParaRPr lang="uk-UA"/>
        </a:p>
      </dgm:t>
    </dgm:pt>
    <dgm:pt modelId="{7B7BC955-2714-4444-A4FC-CF5125C49546}" type="sibTrans" cxnId="{EF6E1E18-DF21-47B8-9164-A2F40B94591E}">
      <dgm:prSet/>
      <dgm:spPr/>
      <dgm:t>
        <a:bodyPr/>
        <a:lstStyle/>
        <a:p>
          <a:endParaRPr lang="uk-UA"/>
        </a:p>
      </dgm:t>
    </dgm:pt>
    <dgm:pt modelId="{D1368426-18D6-482D-A6CE-2B3D694B0C44}" type="pres">
      <dgm:prSet presAssocID="{1DF73C46-FC56-44E4-9DFE-37633907FBAF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AC78CE33-581B-47A1-95F9-7345382E1EEF}" type="pres">
      <dgm:prSet presAssocID="{AFEE1B21-9E54-456C-95AB-037CD70663FD}" presName="Accent3" presStyleCnt="0"/>
      <dgm:spPr/>
      <dgm:t>
        <a:bodyPr/>
        <a:lstStyle/>
        <a:p>
          <a:endParaRPr lang="uk-UA"/>
        </a:p>
      </dgm:t>
    </dgm:pt>
    <dgm:pt modelId="{7C03A112-B82E-4232-B154-B28EB8E38F50}" type="pres">
      <dgm:prSet presAssocID="{AFEE1B21-9E54-456C-95AB-037CD70663FD}" presName="Accent" presStyleLbl="node1" presStyleIdx="0" presStyleCnt="3"/>
      <dgm:spPr/>
      <dgm:t>
        <a:bodyPr/>
        <a:lstStyle/>
        <a:p>
          <a:endParaRPr lang="uk-UA"/>
        </a:p>
      </dgm:t>
    </dgm:pt>
    <dgm:pt modelId="{39DB32CB-6A43-47D5-B655-294CC397EFA4}" type="pres">
      <dgm:prSet presAssocID="{AFEE1B21-9E54-456C-95AB-037CD70663FD}" presName="ParentBackground3" presStyleCnt="0"/>
      <dgm:spPr/>
      <dgm:t>
        <a:bodyPr/>
        <a:lstStyle/>
        <a:p>
          <a:endParaRPr lang="uk-UA"/>
        </a:p>
      </dgm:t>
    </dgm:pt>
    <dgm:pt modelId="{B3E49FD4-8F54-4BE1-88B6-475B3E4E1138}" type="pres">
      <dgm:prSet presAssocID="{AFEE1B21-9E54-456C-95AB-037CD70663FD}" presName="ParentBackground" presStyleLbl="fgAcc1" presStyleIdx="0" presStyleCnt="3"/>
      <dgm:spPr/>
      <dgm:t>
        <a:bodyPr/>
        <a:lstStyle/>
        <a:p>
          <a:endParaRPr lang="uk-UA"/>
        </a:p>
      </dgm:t>
    </dgm:pt>
    <dgm:pt modelId="{E8FE876D-6ACB-489D-A759-4D47F11D7DFD}" type="pres">
      <dgm:prSet presAssocID="{AFEE1B21-9E54-456C-95AB-037CD70663FD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7A99F1-7F3E-4735-A211-9CC925E15760}" type="pres">
      <dgm:prSet presAssocID="{3413DE78-FE68-4364-9B89-45E00D72442F}" presName="Accent2" presStyleCnt="0"/>
      <dgm:spPr/>
      <dgm:t>
        <a:bodyPr/>
        <a:lstStyle/>
        <a:p>
          <a:endParaRPr lang="uk-UA"/>
        </a:p>
      </dgm:t>
    </dgm:pt>
    <dgm:pt modelId="{5A0C7FC9-976B-47E8-B63C-6F813EA8B2DC}" type="pres">
      <dgm:prSet presAssocID="{3413DE78-FE68-4364-9B89-45E00D72442F}" presName="Accent" presStyleLbl="node1" presStyleIdx="1" presStyleCnt="3"/>
      <dgm:spPr/>
      <dgm:t>
        <a:bodyPr/>
        <a:lstStyle/>
        <a:p>
          <a:endParaRPr lang="uk-UA"/>
        </a:p>
      </dgm:t>
    </dgm:pt>
    <dgm:pt modelId="{B3A534D0-136D-429D-BEB1-B315BAC5985F}" type="pres">
      <dgm:prSet presAssocID="{3413DE78-FE68-4364-9B89-45E00D72442F}" presName="ParentBackground2" presStyleCnt="0"/>
      <dgm:spPr/>
      <dgm:t>
        <a:bodyPr/>
        <a:lstStyle/>
        <a:p>
          <a:endParaRPr lang="uk-UA"/>
        </a:p>
      </dgm:t>
    </dgm:pt>
    <dgm:pt modelId="{53CB389A-7FB8-40E8-9BA1-1A3B4751E24F}" type="pres">
      <dgm:prSet presAssocID="{3413DE78-FE68-4364-9B89-45E00D72442F}" presName="ParentBackground" presStyleLbl="fgAcc1" presStyleIdx="1" presStyleCnt="3"/>
      <dgm:spPr/>
      <dgm:t>
        <a:bodyPr/>
        <a:lstStyle/>
        <a:p>
          <a:endParaRPr lang="uk-UA"/>
        </a:p>
      </dgm:t>
    </dgm:pt>
    <dgm:pt modelId="{03103C86-F703-4535-A9B7-54367ABD81B6}" type="pres">
      <dgm:prSet presAssocID="{3413DE78-FE68-4364-9B89-45E00D72442F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740FAF-950C-4764-9ABA-507CADA44E5B}" type="pres">
      <dgm:prSet presAssocID="{4AF09D60-1A42-410F-BE5F-A728C2ED8C33}" presName="Accent1" presStyleCnt="0"/>
      <dgm:spPr/>
      <dgm:t>
        <a:bodyPr/>
        <a:lstStyle/>
        <a:p>
          <a:endParaRPr lang="uk-UA"/>
        </a:p>
      </dgm:t>
    </dgm:pt>
    <dgm:pt modelId="{4EC4F019-BADB-4381-86D2-298E3BDFAA86}" type="pres">
      <dgm:prSet presAssocID="{4AF09D60-1A42-410F-BE5F-A728C2ED8C33}" presName="Accent" presStyleLbl="node1" presStyleIdx="2" presStyleCnt="3"/>
      <dgm:spPr/>
      <dgm:t>
        <a:bodyPr/>
        <a:lstStyle/>
        <a:p>
          <a:endParaRPr lang="uk-UA"/>
        </a:p>
      </dgm:t>
    </dgm:pt>
    <dgm:pt modelId="{516DE8A1-3BA5-454D-9A8C-803623AB99D3}" type="pres">
      <dgm:prSet presAssocID="{4AF09D60-1A42-410F-BE5F-A728C2ED8C33}" presName="ParentBackground1" presStyleCnt="0"/>
      <dgm:spPr/>
      <dgm:t>
        <a:bodyPr/>
        <a:lstStyle/>
        <a:p>
          <a:endParaRPr lang="uk-UA"/>
        </a:p>
      </dgm:t>
    </dgm:pt>
    <dgm:pt modelId="{E3B24CBF-1B3F-4097-A025-1F5F9DEA9652}" type="pres">
      <dgm:prSet presAssocID="{4AF09D60-1A42-410F-BE5F-A728C2ED8C33}" presName="ParentBackground" presStyleLbl="fgAcc1" presStyleIdx="2" presStyleCnt="3"/>
      <dgm:spPr/>
      <dgm:t>
        <a:bodyPr/>
        <a:lstStyle/>
        <a:p>
          <a:endParaRPr lang="uk-UA"/>
        </a:p>
      </dgm:t>
    </dgm:pt>
    <dgm:pt modelId="{7FDAF471-A133-4DF2-AEF4-931426F5C92C}" type="pres">
      <dgm:prSet presAssocID="{4AF09D60-1A42-410F-BE5F-A728C2ED8C33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57116BF-484F-4D0F-9A25-536A39A327F5}" type="presOf" srcId="{AFEE1B21-9E54-456C-95AB-037CD70663FD}" destId="{E8FE876D-6ACB-489D-A759-4D47F11D7DFD}" srcOrd="1" destOrd="0" presId="urn:microsoft.com/office/officeart/2011/layout/CircleProcess"/>
    <dgm:cxn modelId="{75FDBB2E-9501-4B01-8CF9-EF88FCAEE24B}" type="presOf" srcId="{4AF09D60-1A42-410F-BE5F-A728C2ED8C33}" destId="{7FDAF471-A133-4DF2-AEF4-931426F5C92C}" srcOrd="1" destOrd="0" presId="urn:microsoft.com/office/officeart/2011/layout/CircleProcess"/>
    <dgm:cxn modelId="{76FC0833-9807-4654-B0C5-327F1762CF75}" type="presOf" srcId="{1DF73C46-FC56-44E4-9DFE-37633907FBAF}" destId="{D1368426-18D6-482D-A6CE-2B3D694B0C44}" srcOrd="0" destOrd="0" presId="urn:microsoft.com/office/officeart/2011/layout/CircleProcess"/>
    <dgm:cxn modelId="{0E7D89CA-E077-4E7E-BA73-EB9BE38FED96}" type="presOf" srcId="{AFEE1B21-9E54-456C-95AB-037CD70663FD}" destId="{B3E49FD4-8F54-4BE1-88B6-475B3E4E1138}" srcOrd="0" destOrd="0" presId="urn:microsoft.com/office/officeart/2011/layout/CircleProcess"/>
    <dgm:cxn modelId="{31F7F95A-4B81-4707-B4AA-0F3BE7EBCB34}" type="presOf" srcId="{3413DE78-FE68-4364-9B89-45E00D72442F}" destId="{03103C86-F703-4535-A9B7-54367ABD81B6}" srcOrd="1" destOrd="0" presId="urn:microsoft.com/office/officeart/2011/layout/CircleProcess"/>
    <dgm:cxn modelId="{2B13D41A-9C18-4AD0-94A7-A4D0A0910C05}" type="presOf" srcId="{3413DE78-FE68-4364-9B89-45E00D72442F}" destId="{53CB389A-7FB8-40E8-9BA1-1A3B4751E24F}" srcOrd="0" destOrd="0" presId="urn:microsoft.com/office/officeart/2011/layout/CircleProcess"/>
    <dgm:cxn modelId="{100346F2-565A-4C8D-9537-E6AFE019E55C}" srcId="{1DF73C46-FC56-44E4-9DFE-37633907FBAF}" destId="{3413DE78-FE68-4364-9B89-45E00D72442F}" srcOrd="1" destOrd="0" parTransId="{600E3B76-5DE9-46C3-94C9-C93DA2F0AD70}" sibTransId="{4741CDD2-529A-4D1E-BC47-E1BCA3031D89}"/>
    <dgm:cxn modelId="{6D614D42-8438-493C-97E6-844AF1F3F18F}" srcId="{1DF73C46-FC56-44E4-9DFE-37633907FBAF}" destId="{4AF09D60-1A42-410F-BE5F-A728C2ED8C33}" srcOrd="0" destOrd="0" parTransId="{CFE4A18C-9A67-4181-94FF-AA5386C46474}" sibTransId="{3EA0BA6E-DA33-44F7-8696-68AD01E549C8}"/>
    <dgm:cxn modelId="{0E14571D-D1C0-4BFF-B388-02C423B0EF0C}" type="presOf" srcId="{4AF09D60-1A42-410F-BE5F-A728C2ED8C33}" destId="{E3B24CBF-1B3F-4097-A025-1F5F9DEA9652}" srcOrd="0" destOrd="0" presId="urn:microsoft.com/office/officeart/2011/layout/CircleProcess"/>
    <dgm:cxn modelId="{EF6E1E18-DF21-47B8-9164-A2F40B94591E}" srcId="{1DF73C46-FC56-44E4-9DFE-37633907FBAF}" destId="{AFEE1B21-9E54-456C-95AB-037CD70663FD}" srcOrd="2" destOrd="0" parTransId="{6B709545-C331-4704-9DB8-A464C7459E27}" sibTransId="{7B7BC955-2714-4444-A4FC-CF5125C49546}"/>
    <dgm:cxn modelId="{1CA3471A-3A60-4612-A033-E0F78C33E7FD}" type="presParOf" srcId="{D1368426-18D6-482D-A6CE-2B3D694B0C44}" destId="{AC78CE33-581B-47A1-95F9-7345382E1EEF}" srcOrd="0" destOrd="0" presId="urn:microsoft.com/office/officeart/2011/layout/CircleProcess"/>
    <dgm:cxn modelId="{140C6457-0928-4A05-8C85-2BE9816E85CA}" type="presParOf" srcId="{AC78CE33-581B-47A1-95F9-7345382E1EEF}" destId="{7C03A112-B82E-4232-B154-B28EB8E38F50}" srcOrd="0" destOrd="0" presId="urn:microsoft.com/office/officeart/2011/layout/CircleProcess"/>
    <dgm:cxn modelId="{C166E9ED-9D36-435E-A94A-524B8789883B}" type="presParOf" srcId="{D1368426-18D6-482D-A6CE-2B3D694B0C44}" destId="{39DB32CB-6A43-47D5-B655-294CC397EFA4}" srcOrd="1" destOrd="0" presId="urn:microsoft.com/office/officeart/2011/layout/CircleProcess"/>
    <dgm:cxn modelId="{C028F2E1-9048-40E6-AC17-047C8E5811E9}" type="presParOf" srcId="{39DB32CB-6A43-47D5-B655-294CC397EFA4}" destId="{B3E49FD4-8F54-4BE1-88B6-475B3E4E1138}" srcOrd="0" destOrd="0" presId="urn:microsoft.com/office/officeart/2011/layout/CircleProcess"/>
    <dgm:cxn modelId="{30EE8961-D1A3-4E10-98AE-7F642AF7F8C5}" type="presParOf" srcId="{D1368426-18D6-482D-A6CE-2B3D694B0C44}" destId="{E8FE876D-6ACB-489D-A759-4D47F11D7DFD}" srcOrd="2" destOrd="0" presId="urn:microsoft.com/office/officeart/2011/layout/CircleProcess"/>
    <dgm:cxn modelId="{FDA6E1B6-06DA-402F-9DCD-9190AAC5D8E3}" type="presParOf" srcId="{D1368426-18D6-482D-A6CE-2B3D694B0C44}" destId="{2E7A99F1-7F3E-4735-A211-9CC925E15760}" srcOrd="3" destOrd="0" presId="urn:microsoft.com/office/officeart/2011/layout/CircleProcess"/>
    <dgm:cxn modelId="{DA42E3DD-3128-4F43-B6CE-5D402540FCA1}" type="presParOf" srcId="{2E7A99F1-7F3E-4735-A211-9CC925E15760}" destId="{5A0C7FC9-976B-47E8-B63C-6F813EA8B2DC}" srcOrd="0" destOrd="0" presId="urn:microsoft.com/office/officeart/2011/layout/CircleProcess"/>
    <dgm:cxn modelId="{C16A1552-303B-4E08-B5A7-5B0186A09302}" type="presParOf" srcId="{D1368426-18D6-482D-A6CE-2B3D694B0C44}" destId="{B3A534D0-136D-429D-BEB1-B315BAC5985F}" srcOrd="4" destOrd="0" presId="urn:microsoft.com/office/officeart/2011/layout/CircleProcess"/>
    <dgm:cxn modelId="{EADF7BCC-6C30-4FAA-BE2B-A10750D38153}" type="presParOf" srcId="{B3A534D0-136D-429D-BEB1-B315BAC5985F}" destId="{53CB389A-7FB8-40E8-9BA1-1A3B4751E24F}" srcOrd="0" destOrd="0" presId="urn:microsoft.com/office/officeart/2011/layout/CircleProcess"/>
    <dgm:cxn modelId="{29FB4FE4-795C-463F-8344-7DE5F6E58C16}" type="presParOf" srcId="{D1368426-18D6-482D-A6CE-2B3D694B0C44}" destId="{03103C86-F703-4535-A9B7-54367ABD81B6}" srcOrd="5" destOrd="0" presId="urn:microsoft.com/office/officeart/2011/layout/CircleProcess"/>
    <dgm:cxn modelId="{2E548A77-4844-4BF4-B438-097C276A7E78}" type="presParOf" srcId="{D1368426-18D6-482D-A6CE-2B3D694B0C44}" destId="{3A740FAF-950C-4764-9ABA-507CADA44E5B}" srcOrd="6" destOrd="0" presId="urn:microsoft.com/office/officeart/2011/layout/CircleProcess"/>
    <dgm:cxn modelId="{BFF38D60-A232-42F8-AC91-47F2AC276228}" type="presParOf" srcId="{3A740FAF-950C-4764-9ABA-507CADA44E5B}" destId="{4EC4F019-BADB-4381-86D2-298E3BDFAA86}" srcOrd="0" destOrd="0" presId="urn:microsoft.com/office/officeart/2011/layout/CircleProcess"/>
    <dgm:cxn modelId="{9D8AD380-2ACE-412F-81B8-AB947C1CA5FE}" type="presParOf" srcId="{D1368426-18D6-482D-A6CE-2B3D694B0C44}" destId="{516DE8A1-3BA5-454D-9A8C-803623AB99D3}" srcOrd="7" destOrd="0" presId="urn:microsoft.com/office/officeart/2011/layout/CircleProcess"/>
    <dgm:cxn modelId="{147ADC0C-C510-4A7A-8B6B-26ECB7BC3AEE}" type="presParOf" srcId="{516DE8A1-3BA5-454D-9A8C-803623AB99D3}" destId="{E3B24CBF-1B3F-4097-A025-1F5F9DEA9652}" srcOrd="0" destOrd="0" presId="urn:microsoft.com/office/officeart/2011/layout/CircleProcess"/>
    <dgm:cxn modelId="{0441B23F-F1B1-46C9-A396-56E6A5AC746C}" type="presParOf" srcId="{D1368426-18D6-482D-A6CE-2B3D694B0C44}" destId="{7FDAF471-A133-4DF2-AEF4-931426F5C92C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3A112-B82E-4232-B154-B28EB8E38F50}">
      <dsp:nvSpPr>
        <dsp:cNvPr id="0" name=""/>
        <dsp:cNvSpPr/>
      </dsp:nvSpPr>
      <dsp:spPr>
        <a:xfrm>
          <a:off x="5695500" y="1020730"/>
          <a:ext cx="2484477" cy="24849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E49FD4-8F54-4BE1-88B6-475B3E4E1138}">
      <dsp:nvSpPr>
        <dsp:cNvPr id="0" name=""/>
        <dsp:cNvSpPr/>
      </dsp:nvSpPr>
      <dsp:spPr>
        <a:xfrm>
          <a:off x="5777992" y="1103576"/>
          <a:ext cx="2319492" cy="2319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увагу</a:t>
          </a:r>
          <a:r>
            <a:rPr lang="uk-UA" sz="3900" b="0" i="0" kern="1200" dirty="0" smtClean="0"/>
            <a:t>!</a:t>
          </a:r>
          <a:endParaRPr lang="uk-UA" sz="3900" kern="1200" dirty="0"/>
        </a:p>
      </dsp:txBody>
      <dsp:txXfrm>
        <a:off x="6109579" y="1434959"/>
        <a:ext cx="1656318" cy="1656479"/>
      </dsp:txXfrm>
    </dsp:sp>
    <dsp:sp modelId="{5A0C7FC9-976B-47E8-B63C-6F813EA8B2DC}">
      <dsp:nvSpPr>
        <dsp:cNvPr id="0" name=""/>
        <dsp:cNvSpPr/>
      </dsp:nvSpPr>
      <dsp:spPr>
        <a:xfrm rot="2700000">
          <a:off x="3130713" y="1023734"/>
          <a:ext cx="2478493" cy="2478493"/>
        </a:xfrm>
        <a:prstGeom prst="teardrop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CB389A-7FB8-40E8-9BA1-1A3B4751E24F}">
      <dsp:nvSpPr>
        <dsp:cNvPr id="0" name=""/>
        <dsp:cNvSpPr/>
      </dsp:nvSpPr>
      <dsp:spPr>
        <a:xfrm>
          <a:off x="3210213" y="1103576"/>
          <a:ext cx="2319492" cy="2319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за</a:t>
          </a:r>
          <a:endParaRPr lang="uk-UA" sz="3900" kern="1200" dirty="0"/>
        </a:p>
      </dsp:txBody>
      <dsp:txXfrm>
        <a:off x="3541801" y="1434959"/>
        <a:ext cx="1656318" cy="1656479"/>
      </dsp:txXfrm>
    </dsp:sp>
    <dsp:sp modelId="{4EC4F019-BADB-4381-86D2-298E3BDFAA86}">
      <dsp:nvSpPr>
        <dsp:cNvPr id="0" name=""/>
        <dsp:cNvSpPr/>
      </dsp:nvSpPr>
      <dsp:spPr>
        <a:xfrm rot="2700000">
          <a:off x="562934" y="1023734"/>
          <a:ext cx="2478493" cy="2478493"/>
        </a:xfrm>
        <a:prstGeom prst="teardrop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B24CBF-1B3F-4097-A025-1F5F9DEA9652}">
      <dsp:nvSpPr>
        <dsp:cNvPr id="0" name=""/>
        <dsp:cNvSpPr/>
      </dsp:nvSpPr>
      <dsp:spPr>
        <a:xfrm>
          <a:off x="642435" y="1103576"/>
          <a:ext cx="2319492" cy="2319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Дякую</a:t>
          </a:r>
          <a:endParaRPr lang="uk-UA" sz="3900" kern="1200" dirty="0"/>
        </a:p>
      </dsp:txBody>
      <dsp:txXfrm>
        <a:off x="974022" y="1434959"/>
        <a:ext cx="1656318" cy="1656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Круговой процесс"/>
  <dgm:desc val="Используется для отображения последовательных этапов процесса. Ограничен одиннадцатью фигурами уровня 1 с неограниченным числом фигур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0153F46-F03A-4FAE-A79D-7CF437FDE90A}" type="datetimeFigureOut">
              <a:rPr lang="uk-UA" smtClean="0"/>
              <a:t>09.02.2013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CFB8EB4-2AD5-4357-85C6-8EF2C1E304A4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96341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“</a:t>
            </a:r>
            <a:r>
              <a:rPr lang="en-US" dirty="0" err="1" smtClean="0"/>
              <a:t>Rzeczpospolita</a:t>
            </a:r>
            <a:r>
              <a:rPr lang="en-US" dirty="0" smtClean="0"/>
              <a:t> </a:t>
            </a:r>
            <a:r>
              <a:rPr lang="en-US" dirty="0" err="1" smtClean="0"/>
              <a:t>Polska</a:t>
            </a:r>
            <a:r>
              <a:rPr lang="en-US" dirty="0" smtClean="0"/>
              <a:t>”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861048"/>
            <a:ext cx="7344816" cy="2592288"/>
          </a:xfrm>
        </p:spPr>
        <p:txBody>
          <a:bodyPr>
            <a:normAutofit lnSpcReduction="10000"/>
          </a:bodyPr>
          <a:lstStyle/>
          <a:p>
            <a:pPr algn="r" eaLnBrk="1" hangingPunct="1">
              <a:defRPr/>
            </a:pPr>
            <a:r>
              <a:rPr lang="uk-UA" b="1" dirty="0" smtClean="0"/>
              <a:t>Підготували:</a:t>
            </a:r>
          </a:p>
          <a:p>
            <a:pPr algn="r" eaLnBrk="1" hangingPunct="1">
              <a:defRPr/>
            </a:pPr>
            <a:r>
              <a:rPr lang="uk-UA" dirty="0" smtClean="0"/>
              <a:t>Учні 10-А класу</a:t>
            </a:r>
          </a:p>
          <a:p>
            <a:pPr algn="r" eaLnBrk="1" hangingPunct="1">
              <a:defRPr/>
            </a:pPr>
            <a:r>
              <a:rPr lang="uk-UA" dirty="0" smtClean="0"/>
              <a:t>ЗОШ №25 м. Луцька</a:t>
            </a:r>
          </a:p>
          <a:p>
            <a:pPr algn="r" eaLnBrk="1" hangingPunct="1">
              <a:defRPr/>
            </a:pPr>
            <a:r>
              <a:rPr lang="uk-UA" dirty="0" smtClean="0"/>
              <a:t>Матвійчук Роман</a:t>
            </a:r>
            <a:r>
              <a:rPr lang="en-US" dirty="0" smtClean="0"/>
              <a:t>, </a:t>
            </a:r>
            <a:r>
              <a:rPr lang="uk-UA" dirty="0" err="1" smtClean="0"/>
              <a:t>Санелюк</a:t>
            </a:r>
            <a:r>
              <a:rPr lang="uk-UA" dirty="0" smtClean="0"/>
              <a:t> Ольга</a:t>
            </a:r>
            <a:r>
              <a:rPr lang="en-US" dirty="0" smtClean="0"/>
              <a:t>,</a:t>
            </a:r>
            <a:endParaRPr lang="uk-UA" dirty="0" smtClean="0"/>
          </a:p>
          <a:p>
            <a:pPr algn="r" eaLnBrk="1" hangingPunct="1">
              <a:defRPr/>
            </a:pPr>
            <a:r>
              <a:rPr lang="en-US" dirty="0" smtClean="0"/>
              <a:t> </a:t>
            </a:r>
            <a:r>
              <a:rPr lang="uk-UA" dirty="0" err="1"/>
              <a:t>Хомярчук</a:t>
            </a:r>
            <a:r>
              <a:rPr lang="uk-UA" dirty="0"/>
              <a:t> </a:t>
            </a:r>
            <a:r>
              <a:rPr lang="uk-UA" dirty="0" smtClean="0"/>
              <a:t>Анастасія</a:t>
            </a:r>
            <a:r>
              <a:rPr lang="en-US" dirty="0" smtClean="0"/>
              <a:t>, </a:t>
            </a:r>
            <a:r>
              <a:rPr lang="uk-UA" dirty="0" err="1" smtClean="0"/>
              <a:t>Собуцька</a:t>
            </a:r>
            <a:r>
              <a:rPr lang="uk-UA" dirty="0" smtClean="0"/>
              <a:t> Вікторія</a:t>
            </a:r>
            <a:r>
              <a:rPr lang="en-US" dirty="0" smtClean="0"/>
              <a:t>,</a:t>
            </a:r>
            <a:endParaRPr lang="uk-UA" dirty="0" smtClean="0"/>
          </a:p>
          <a:p>
            <a:pPr algn="r" eaLnBrk="1" hangingPunct="1">
              <a:defRPr/>
            </a:pPr>
            <a:r>
              <a:rPr lang="uk-UA" dirty="0" err="1" smtClean="0"/>
              <a:t>Степчук</a:t>
            </a:r>
            <a:r>
              <a:rPr lang="uk-UA" dirty="0" smtClean="0"/>
              <a:t> Віталій</a:t>
            </a:r>
          </a:p>
          <a:p>
            <a:pPr eaLnBrk="1" hangingPunct="1">
              <a:defRPr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055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4269" y="188640"/>
            <a:ext cx="8640762" cy="584200"/>
          </a:xfrm>
        </p:spPr>
        <p:txBody>
          <a:bodyPr/>
          <a:lstStyle/>
          <a:p>
            <a:pPr marL="182880"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latin typeface="Bookman Old Style" pitchFamily="18" charset="0"/>
              </a:rPr>
              <a:t>Зовнішня торгівля</a:t>
            </a:r>
            <a:endParaRPr lang="uk-UA" sz="3600" b="1" dirty="0">
              <a:latin typeface="Bookman Old Style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182140"/>
              </p:ext>
            </p:extLst>
          </p:nvPr>
        </p:nvGraphicFramePr>
        <p:xfrm>
          <a:off x="323851" y="908713"/>
          <a:ext cx="8568629" cy="56886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48312"/>
                <a:gridCol w="4320317"/>
              </a:tblGrid>
              <a:tr h="496723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Експорт</a:t>
                      </a:r>
                      <a:endParaRPr lang="ru-RU" sz="180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Імпорт</a:t>
                      </a:r>
                      <a:endParaRPr lang="ru-RU" sz="180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  <a:tr h="496723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1. Кам'яне вугілля, кокс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1. Енергоносії</a:t>
                      </a:r>
                      <a:r>
                        <a:rPr lang="uk-UA" sz="1800" baseline="0" dirty="0" smtClean="0"/>
                        <a:t> 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  <a:tr h="857427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2. Мідь, цинк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2. залізні, марганцеві та алюмінієві руди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  <a:tr h="496723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3. Сірка 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3. Машини ат устаткування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  <a:tr h="857427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4. Електротехнічне та електронне обладнання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4. Хімічна продукція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  <a:tr h="496723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5. Транспортні засоби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5. Ліс, целюлоза, лісоматеріали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  <a:tr h="496723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6. Заморожені овочі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6. Чавун 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  <a:tr h="496723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7. М’ясо (бекон, шинка)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7. с/г сировина: бавовник, вовна</a:t>
                      </a:r>
                      <a:endParaRPr lang="uk-UA" sz="1800" b="0" dirty="0" smtClean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  <a:tr h="496723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8. Текстиль (тканини, одяг)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8. Натуральний каучук</a:t>
                      </a:r>
                      <a:endParaRPr lang="uk-UA" sz="1800" b="0" dirty="0" smtClean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  <a:tr h="496723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9. Будівельні матеріали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9. </a:t>
                      </a:r>
                      <a:r>
                        <a:rPr lang="uk-UA" sz="1800" dirty="0" smtClean="0"/>
                        <a:t>Нафта</a:t>
                      </a:r>
                      <a:endParaRPr lang="uk-UA" sz="1800" b="0" dirty="0" smtClean="0">
                        <a:latin typeface="Bookman Old Style" pitchFamily="18" charset="0"/>
                      </a:endParaRPr>
                    </a:p>
                  </a:txBody>
                  <a:tcPr marL="91444" marR="91444" marT="45716" marB="4571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215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Польща</a:t>
            </a:r>
            <a:r>
              <a:rPr lang="uk-UA" dirty="0" smtClean="0"/>
              <a:t> -  </a:t>
            </a:r>
            <a:r>
              <a:rPr lang="uk-UA" dirty="0"/>
              <a:t>країна з розвиненим соціальним </a:t>
            </a:r>
            <a:r>
              <a:rPr lang="uk-UA" dirty="0" smtClean="0"/>
              <a:t>і політичним життям</a:t>
            </a:r>
            <a:r>
              <a:rPr lang="en-US" dirty="0" smtClean="0"/>
              <a:t>, </a:t>
            </a:r>
            <a:r>
              <a:rPr lang="uk-UA" dirty="0" smtClean="0"/>
              <a:t>інфраструктурою та господарством.</a:t>
            </a:r>
            <a:r>
              <a:rPr lang="en-US" dirty="0" smtClean="0"/>
              <a:t> </a:t>
            </a:r>
            <a:r>
              <a:rPr lang="uk-UA" dirty="0" smtClean="0"/>
              <a:t>Це </a:t>
            </a:r>
            <a:r>
              <a:rPr lang="uk-UA" dirty="0"/>
              <a:t>провідна країна ЄС у багатьох галузях промисловості</a:t>
            </a:r>
            <a:r>
              <a:rPr lang="uk-UA" dirty="0" smtClean="0"/>
              <a:t>. 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01726" y="332656"/>
            <a:ext cx="48974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Заключення</a:t>
            </a:r>
            <a:endParaRPr lang="uk-U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890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088232"/>
          </a:xfrm>
        </p:spPr>
        <p:txBody>
          <a:bodyPr/>
          <a:lstStyle/>
          <a:p>
            <a:r>
              <a:rPr lang="uk-UA" sz="2400" dirty="0"/>
              <a:t>Презентацію створено за допомогою </a:t>
            </a:r>
            <a:r>
              <a:rPr lang="uk-UA" sz="2400" dirty="0" err="1"/>
              <a:t>комп</a:t>
            </a:r>
            <a:r>
              <a:rPr lang="en-US" sz="2400" dirty="0"/>
              <a:t>’</a:t>
            </a:r>
            <a:r>
              <a:rPr lang="uk-UA" sz="2400" dirty="0" err="1"/>
              <a:t>ютерної</a:t>
            </a:r>
            <a:r>
              <a:rPr lang="uk-UA" sz="2400" dirty="0"/>
              <a:t> </a:t>
            </a:r>
            <a:r>
              <a:rPr lang="uk-UA" sz="2400" dirty="0" smtClean="0"/>
              <a:t>програми </a:t>
            </a:r>
            <a:r>
              <a:rPr lang="en-US" sz="2400" dirty="0" smtClean="0"/>
              <a:t>“Power </a:t>
            </a:r>
            <a:r>
              <a:rPr lang="en-US" sz="2400" dirty="0"/>
              <a:t>Point”</a:t>
            </a:r>
            <a:br>
              <a:rPr lang="en-US" sz="2400" dirty="0"/>
            </a:br>
            <a:r>
              <a:rPr lang="ru-RU" sz="2400" dirty="0"/>
              <a:t>© ТОВ</a:t>
            </a:r>
            <a:r>
              <a:rPr lang="en-US" sz="2400" dirty="0"/>
              <a:t> “Microsoft Office”, 2010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304256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Джерела</a:t>
            </a:r>
            <a:r>
              <a:rPr lang="ru-RU" dirty="0"/>
              <a:t>:</a:t>
            </a:r>
            <a:endParaRPr lang="en-US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1) </a:t>
            </a:r>
            <a:r>
              <a:rPr lang="ru-RU" dirty="0" err="1"/>
              <a:t>Усі</a:t>
            </a:r>
            <a:r>
              <a:rPr lang="ru-RU" dirty="0"/>
              <a:t> уроки </a:t>
            </a:r>
            <a:r>
              <a:rPr lang="ru-RU" dirty="0" err="1"/>
              <a:t>географії</a:t>
            </a:r>
            <a:r>
              <a:rPr lang="ru-RU" dirty="0"/>
              <a:t>. 10 </a:t>
            </a:r>
            <a:r>
              <a:rPr lang="ru-RU" dirty="0" err="1"/>
              <a:t>клас</a:t>
            </a:r>
            <a:r>
              <a:rPr lang="ru-RU" dirty="0"/>
              <a:t>. </a:t>
            </a:r>
            <a:r>
              <a:rPr lang="ru-RU" dirty="0" err="1" smtClean="0"/>
              <a:t>Група</a:t>
            </a:r>
            <a:r>
              <a:rPr lang="en-US" dirty="0" smtClean="0"/>
              <a:t> &lt;</a:t>
            </a:r>
            <a:r>
              <a:rPr lang="ru-RU" dirty="0" smtClean="0"/>
              <a:t> Основа </a:t>
            </a:r>
            <a:r>
              <a:rPr lang="en-US" dirty="0" smtClean="0"/>
              <a:t>&gt;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2) </a:t>
            </a:r>
            <a:r>
              <a:rPr lang="ru-RU" dirty="0" err="1"/>
              <a:t>Сайти</a:t>
            </a:r>
            <a:r>
              <a:rPr lang="ru-RU" dirty="0"/>
              <a:t>: </a:t>
            </a:r>
            <a:r>
              <a:rPr lang="en-US" dirty="0" err="1"/>
              <a:t>heohrafiua</a:t>
            </a:r>
            <a:r>
              <a:rPr lang="ru-RU" dirty="0"/>
              <a:t>.</a:t>
            </a:r>
            <a:r>
              <a:rPr lang="ru-RU" dirty="0" err="1"/>
              <a:t>ru</a:t>
            </a:r>
            <a:r>
              <a:rPr lang="en-US" dirty="0"/>
              <a:t>, wikipedia.ru</a:t>
            </a:r>
            <a:r>
              <a:rPr lang="ru-RU" dirty="0"/>
              <a:t>…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0242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110933"/>
              </p:ext>
            </p:extLst>
          </p:nvPr>
        </p:nvGraphicFramePr>
        <p:xfrm>
          <a:off x="539552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765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39552"/>
          </a:xfrm>
        </p:spPr>
        <p:txBody>
          <a:bodyPr/>
          <a:lstStyle/>
          <a:p>
            <a:r>
              <a:rPr lang="uk-UA" dirty="0" smtClean="0"/>
              <a:t>Зміст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Державні символи.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Візитна картка Польщі.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Склад регіону.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ЕГП Польщі.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Корисні копалини.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Населення.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Господарство.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Промисловість.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 Зовнішня торгівля.</a:t>
            </a:r>
          </a:p>
          <a:p>
            <a:pPr marL="457200" indent="-457200">
              <a:buFont typeface="+mj-lt"/>
              <a:buAutoNum type="arabicParenR"/>
            </a:pPr>
            <a:r>
              <a:rPr lang="uk-UA" dirty="0" smtClean="0"/>
              <a:t> </a:t>
            </a:r>
            <a:r>
              <a:rPr lang="uk-UA" dirty="0" err="1" smtClean="0"/>
              <a:t>Заключення</a:t>
            </a:r>
            <a:r>
              <a:rPr lang="uk-UA" dirty="0" smtClean="0"/>
              <a:t>.</a:t>
            </a:r>
          </a:p>
          <a:p>
            <a:pPr marL="457200" indent="-457200">
              <a:buFont typeface="+mj-lt"/>
              <a:buAutoNum type="arabicParenR"/>
            </a:pPr>
            <a:endParaRPr lang="uk-UA" dirty="0" smtClean="0"/>
          </a:p>
          <a:p>
            <a:pPr marL="457200" indent="-457200">
              <a:buFont typeface="+mj-lt"/>
              <a:buAutoNum type="arabicParenR"/>
            </a:pPr>
            <a:endParaRPr lang="uk-UA" dirty="0" smtClean="0"/>
          </a:p>
          <a:p>
            <a:pPr marL="457200" indent="-457200">
              <a:buFont typeface="+mj-lt"/>
              <a:buAutoNum type="arabicParenR"/>
            </a:pPr>
            <a:endParaRPr lang="uk-UA" dirty="0" smtClean="0"/>
          </a:p>
          <a:p>
            <a:pPr marL="457200" indent="-457200">
              <a:buFont typeface="+mj-lt"/>
              <a:buAutoNum type="arabicParenR"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270100"/>
            <a:ext cx="3456384" cy="4161215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3899243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marL="182880" eaLnBrk="1" fontAlgn="auto" hangingPunct="1">
              <a:spcAft>
                <a:spcPts val="0"/>
              </a:spcAft>
              <a:defRPr/>
            </a:pPr>
            <a:r>
              <a:rPr lang="uk-UA" sz="5400" b="1" dirty="0" smtClean="0">
                <a:latin typeface="Bookman Old Style" pitchFamily="18" charset="0"/>
              </a:rPr>
              <a:t>Республіка Польща</a:t>
            </a:r>
            <a:endParaRPr lang="uk-UA" sz="5400" b="1" dirty="0">
              <a:latin typeface="Bookman Old Style" pitchFamily="18" charset="0"/>
            </a:endParaRPr>
          </a:p>
        </p:txBody>
      </p:sp>
      <p:pic>
        <p:nvPicPr>
          <p:cNvPr id="4099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72816"/>
            <a:ext cx="3322638" cy="3387480"/>
          </a:xfrm>
          <a:prstGeom prst="rect">
            <a:avLst/>
          </a:prstGeom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lasticWrap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21" y="1754115"/>
            <a:ext cx="4498727" cy="34061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800874" y="5517232"/>
            <a:ext cx="2305050" cy="71913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182880" fontAlgn="auto">
              <a:spcAft>
                <a:spcPts val="0"/>
              </a:spcAft>
              <a:defRPr/>
            </a:pPr>
            <a:r>
              <a:rPr lang="uk-UA" sz="3600" b="1" dirty="0" smtClean="0">
                <a:latin typeface="Bookman Old Style" pitchFamily="18" charset="0"/>
              </a:rPr>
              <a:t>Герб</a:t>
            </a:r>
            <a:endParaRPr lang="uk-UA" sz="3600" b="1" dirty="0">
              <a:latin typeface="Bookman Old Style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03647" y="5517232"/>
            <a:ext cx="2303463" cy="71913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182880" fontAlgn="auto">
              <a:spcAft>
                <a:spcPts val="0"/>
              </a:spcAft>
              <a:defRPr/>
            </a:pPr>
            <a:r>
              <a:rPr lang="uk-UA" sz="3600" b="1" dirty="0" smtClean="0">
                <a:latin typeface="Bookman Old Style" pitchFamily="18" charset="0"/>
              </a:rPr>
              <a:t>Прапор</a:t>
            </a:r>
            <a:endParaRPr lang="uk-UA" sz="36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70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4650" y="125413"/>
            <a:ext cx="8642350" cy="720725"/>
          </a:xfrm>
        </p:spPr>
        <p:txBody>
          <a:bodyPr/>
          <a:lstStyle/>
          <a:p>
            <a:pPr marL="182880" eaLnBrk="1" fontAlgn="auto" hangingPunct="1">
              <a:spcAft>
                <a:spcPts val="0"/>
              </a:spcAft>
              <a:defRPr/>
            </a:pPr>
            <a:r>
              <a:rPr lang="uk-UA" sz="3600" b="1" dirty="0">
                <a:solidFill>
                  <a:srgbClr val="000099"/>
                </a:solidFill>
                <a:latin typeface="AcademyCTT" pitchFamily="2" charset="0"/>
              </a:rPr>
              <a:t>«</a:t>
            </a:r>
            <a:r>
              <a:rPr lang="uk-UA" sz="3600" b="1" dirty="0">
                <a:solidFill>
                  <a:srgbClr val="000099"/>
                </a:solidFill>
                <a:latin typeface="Bookman Old Style" pitchFamily="18" charset="0"/>
              </a:rPr>
              <a:t>Візитна картка </a:t>
            </a:r>
            <a:r>
              <a:rPr lang="uk-UA" sz="3600" b="1" dirty="0" smtClean="0">
                <a:solidFill>
                  <a:srgbClr val="000099"/>
                </a:solidFill>
                <a:latin typeface="Bookman Old Style" pitchFamily="18" charset="0"/>
              </a:rPr>
              <a:t>Польщі</a:t>
            </a:r>
            <a:r>
              <a:rPr lang="ru-RU" sz="3600" b="1" dirty="0" smtClean="0">
                <a:solidFill>
                  <a:srgbClr val="000099"/>
                </a:solidFill>
                <a:latin typeface="AcademyCTT" pitchFamily="2" charset="0"/>
              </a:rPr>
              <a:t>»</a:t>
            </a:r>
            <a:endParaRPr lang="uk-UA" sz="3600" b="1" dirty="0">
              <a:latin typeface="Bookman Old Style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19125" y="846138"/>
            <a:ext cx="8153400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uk-UA" sz="2200" b="1" dirty="0">
                <a:latin typeface="Bookman Old Style" pitchFamily="18" charset="0"/>
              </a:rPr>
              <a:t>Площа: </a:t>
            </a:r>
            <a:r>
              <a:rPr lang="uk-UA" sz="2200" dirty="0">
                <a:latin typeface="Bookman Old Style" pitchFamily="18" charset="0"/>
              </a:rPr>
              <a:t>322,6 тис. км. кв.</a:t>
            </a:r>
          </a:p>
          <a:p>
            <a:pPr algn="just"/>
            <a:r>
              <a:rPr lang="uk-UA" sz="2200" b="1" dirty="0">
                <a:latin typeface="Bookman Old Style" pitchFamily="18" charset="0"/>
              </a:rPr>
              <a:t>Населення: </a:t>
            </a:r>
            <a:r>
              <a:rPr lang="uk-UA" sz="2200" dirty="0">
                <a:latin typeface="Bookman Old Style" pitchFamily="18" charset="0"/>
              </a:rPr>
              <a:t>38,5 млн. чоловік (2009 р.)</a:t>
            </a:r>
          </a:p>
          <a:p>
            <a:pPr algn="just"/>
            <a:r>
              <a:rPr lang="uk-UA" sz="2200" b="1" dirty="0">
                <a:latin typeface="Bookman Old Style" pitchFamily="18" charset="0"/>
              </a:rPr>
              <a:t>Столиця: </a:t>
            </a:r>
            <a:r>
              <a:rPr lang="uk-UA" sz="2200" dirty="0">
                <a:latin typeface="Bookman Old Style" pitchFamily="18" charset="0"/>
              </a:rPr>
              <a:t>Варшава</a:t>
            </a:r>
          </a:p>
          <a:p>
            <a:pPr algn="just"/>
            <a:r>
              <a:rPr lang="uk-UA" sz="2200" b="1" dirty="0" smtClean="0">
                <a:latin typeface="Bookman Old Style" pitchFamily="18" charset="0"/>
              </a:rPr>
              <a:t>Державний лад: </a:t>
            </a:r>
            <a:r>
              <a:rPr lang="uk-UA" sz="2200" dirty="0" smtClean="0">
                <a:latin typeface="Bookman Old Style" pitchFamily="18" charset="0"/>
              </a:rPr>
              <a:t>парламентсько-президентська </a:t>
            </a:r>
            <a:r>
              <a:rPr lang="uk-UA" sz="2200" dirty="0">
                <a:latin typeface="Bookman Old Style" pitchFamily="18" charset="0"/>
              </a:rPr>
              <a:t>республіка, унітарна держава</a:t>
            </a:r>
          </a:p>
          <a:p>
            <a:pPr algn="just"/>
            <a:r>
              <a:rPr lang="uk-UA" sz="2200" b="1" dirty="0">
                <a:latin typeface="Bookman Old Style" pitchFamily="18" charset="0"/>
              </a:rPr>
              <a:t>Склад регіону: </a:t>
            </a:r>
            <a:r>
              <a:rPr lang="uk-UA" sz="2200" dirty="0">
                <a:latin typeface="Bookman Old Style" pitchFamily="18" charset="0"/>
              </a:rPr>
              <a:t>16 воєводств</a:t>
            </a:r>
          </a:p>
          <a:p>
            <a:pPr algn="just"/>
            <a:r>
              <a:rPr lang="uk-UA" sz="2200" b="1" dirty="0">
                <a:latin typeface="Bookman Old Style" pitchFamily="18" charset="0"/>
              </a:rPr>
              <a:t>Грошова одиниця:</a:t>
            </a:r>
            <a:r>
              <a:rPr lang="uk-UA" sz="2200" dirty="0">
                <a:latin typeface="Bookman Old Style" pitchFamily="18" charset="0"/>
              </a:rPr>
              <a:t> злотий = 100 грошей</a:t>
            </a:r>
            <a:endParaRPr lang="en-US" sz="2200" b="1" dirty="0">
              <a:latin typeface="Bookman Old Style" pitchFamily="18" charset="0"/>
            </a:endParaRPr>
          </a:p>
        </p:txBody>
      </p:sp>
      <p:pic>
        <p:nvPicPr>
          <p:cNvPr id="5124" name="Picture 2" descr="http://t1.gstatic.com/images?q=tbn:ANd9GcTnqZlApDoOrDmJqI0uyPOvsNMN2L2owRBkl9RwV-M73d2Z_QyQKBKQaQxq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4" y="3717032"/>
            <a:ext cx="2296692" cy="278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4" descr="http://t1.gstatic.com/images?q=tbn:ANd9GcSm7bDmVaox2Xo6MGAg_o7Ym8z053NG_FIZskf77VJdBZGhZwC2V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17033"/>
            <a:ext cx="2133600" cy="278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http://t1.gstatic.com/images?q=tbn:ANd9GcSO8jDIDpI_A6fAx17Jqu1bh0Rcmf41iI99dhlH6lHlJutS71J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3308350"/>
            <a:ext cx="3202061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 descr="http://t3.gstatic.com/images?q=tbn:ANd9GcQBZQ2oPk4WWDNHmH273KTJ90_wUzDBlT4VUR36sNv1rtpupxG0O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4941888"/>
            <a:ext cx="3202062" cy="1555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45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4650" y="125413"/>
            <a:ext cx="8642350" cy="720725"/>
          </a:xfrm>
        </p:spPr>
        <p:txBody>
          <a:bodyPr/>
          <a:lstStyle/>
          <a:p>
            <a:pPr marL="182880"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latin typeface="AcademyCTT" pitchFamily="2" charset="0"/>
              </a:rPr>
              <a:t>«</a:t>
            </a:r>
            <a:r>
              <a:rPr lang="uk-UA" sz="3600" b="1" dirty="0" smtClean="0">
                <a:solidFill>
                  <a:srgbClr val="000099"/>
                </a:solidFill>
                <a:latin typeface="Bookman Old Style" pitchFamily="18" charset="0"/>
              </a:rPr>
              <a:t>Склад регіону (16 воєводств)</a:t>
            </a:r>
            <a:r>
              <a:rPr lang="ru-RU" sz="3600" b="1" dirty="0" smtClean="0">
                <a:solidFill>
                  <a:srgbClr val="000099"/>
                </a:solidFill>
                <a:latin typeface="AcademyCTT" pitchFamily="2" charset="0"/>
              </a:rPr>
              <a:t>»</a:t>
            </a:r>
            <a:endParaRPr lang="uk-UA" sz="3600" b="1" dirty="0">
              <a:latin typeface="Bookman Old Style" pitchFamily="18" charset="0"/>
            </a:endParaRPr>
          </a:p>
        </p:txBody>
      </p:sp>
      <p:pic>
        <p:nvPicPr>
          <p:cNvPr id="6147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38188"/>
            <a:ext cx="8856984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0586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8" y="323850"/>
            <a:ext cx="8640762" cy="584200"/>
          </a:xfrm>
        </p:spPr>
        <p:txBody>
          <a:bodyPr/>
          <a:lstStyle/>
          <a:p>
            <a:pPr marL="182880"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latin typeface="AcademyCTT" pitchFamily="2" charset="0"/>
              </a:rPr>
              <a:t>«</a:t>
            </a:r>
            <a:r>
              <a:rPr lang="uk-UA" sz="3600" b="1" dirty="0" smtClean="0">
                <a:solidFill>
                  <a:srgbClr val="000099"/>
                </a:solidFill>
                <a:latin typeface="Bookman Old Style" pitchFamily="18" charset="0"/>
              </a:rPr>
              <a:t>Корисні копалини</a:t>
            </a:r>
            <a:r>
              <a:rPr lang="ru-RU" sz="3600" b="1" dirty="0" smtClean="0">
                <a:solidFill>
                  <a:srgbClr val="000099"/>
                </a:solidFill>
                <a:latin typeface="AcademyCTT" pitchFamily="2" charset="0"/>
              </a:rPr>
              <a:t>»</a:t>
            </a:r>
            <a:endParaRPr lang="uk-UA" sz="3600" b="1" dirty="0">
              <a:latin typeface="Bookman Old Style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8313" y="1049337"/>
            <a:ext cx="84963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Tx/>
              <a:buAutoNum type="arabicParenR"/>
            </a:pPr>
            <a:r>
              <a:rPr lang="uk-UA" dirty="0">
                <a:latin typeface="Bookman Old Style" pitchFamily="18" charset="0"/>
              </a:rPr>
              <a:t>Кам'яне вугілля – Верхня Сілезія</a:t>
            </a:r>
          </a:p>
          <a:p>
            <a:pPr marL="457200" indent="-457200">
              <a:buFontTx/>
              <a:buAutoNum type="arabicParenR"/>
            </a:pPr>
            <a:r>
              <a:rPr lang="uk-UA" dirty="0">
                <a:latin typeface="Bookman Old Style" pitchFamily="18" charset="0"/>
              </a:rPr>
              <a:t>Буре вугілля – </a:t>
            </a:r>
            <a:r>
              <a:rPr lang="uk-UA" dirty="0" err="1">
                <a:latin typeface="Bookman Old Style" pitchFamily="18" charset="0"/>
              </a:rPr>
              <a:t>Белхатувський</a:t>
            </a:r>
            <a:endParaRPr lang="uk-UA" dirty="0">
              <a:latin typeface="Bookman Old Style" pitchFamily="18" charset="0"/>
            </a:endParaRPr>
          </a:p>
          <a:p>
            <a:pPr marL="457200" indent="-457200">
              <a:buFontTx/>
              <a:buAutoNum type="arabicParenR"/>
            </a:pPr>
            <a:r>
              <a:rPr lang="uk-UA" dirty="0">
                <a:latin typeface="Bookman Old Style" pitchFamily="18" charset="0"/>
              </a:rPr>
              <a:t>Мідні руди  - </a:t>
            </a:r>
            <a:r>
              <a:rPr lang="uk-UA" dirty="0" err="1">
                <a:latin typeface="Bookman Old Style" pitchFamily="18" charset="0"/>
              </a:rPr>
              <a:t>Легниця</a:t>
            </a:r>
            <a:endParaRPr lang="uk-UA" dirty="0">
              <a:latin typeface="Bookman Old Style" pitchFamily="18" charset="0"/>
            </a:endParaRPr>
          </a:p>
          <a:p>
            <a:pPr marL="457200" indent="-457200">
              <a:buFontTx/>
              <a:buAutoNum type="arabicParenR"/>
            </a:pPr>
            <a:r>
              <a:rPr lang="uk-UA" dirty="0">
                <a:latin typeface="Bookman Old Style" pitchFamily="18" charset="0"/>
              </a:rPr>
              <a:t>Поліметалеві та залізні руди - Верхня Сілезія</a:t>
            </a:r>
          </a:p>
          <a:p>
            <a:pPr marL="457200" indent="-457200">
              <a:buFontTx/>
              <a:buAutoNum type="arabicParenR"/>
            </a:pPr>
            <a:r>
              <a:rPr lang="uk-UA" dirty="0">
                <a:latin typeface="Bookman Old Style" pitchFamily="18" charset="0"/>
              </a:rPr>
              <a:t>Сірка - </a:t>
            </a:r>
            <a:r>
              <a:rPr lang="uk-UA" dirty="0" err="1">
                <a:latin typeface="Bookman Old Style" pitchFamily="18" charset="0"/>
              </a:rPr>
              <a:t>Тарнобжег</a:t>
            </a:r>
            <a:endParaRPr lang="uk-UA" dirty="0">
              <a:latin typeface="Bookman Old Style" pitchFamily="18" charset="0"/>
            </a:endParaRPr>
          </a:p>
          <a:p>
            <a:pPr marL="457200" indent="-457200">
              <a:buFontTx/>
              <a:buAutoNum type="arabicParenR"/>
            </a:pPr>
            <a:r>
              <a:rPr lang="uk-UA" dirty="0">
                <a:latin typeface="Bookman Old Style" pitchFamily="18" charset="0"/>
              </a:rPr>
              <a:t>Кам'яна та калійна солі – північ</a:t>
            </a:r>
          </a:p>
          <a:p>
            <a:pPr marL="457200" indent="-457200">
              <a:buFontTx/>
              <a:buAutoNum type="arabicParenR"/>
            </a:pPr>
            <a:r>
              <a:rPr lang="uk-UA" dirty="0">
                <a:latin typeface="Bookman Old Style" pitchFamily="18" charset="0"/>
              </a:rPr>
              <a:t>Бурштин – балтійське узбережжя</a:t>
            </a:r>
          </a:p>
          <a:p>
            <a:pPr marL="457200" indent="-457200">
              <a:buFontTx/>
              <a:buAutoNum type="arabicParenR"/>
            </a:pPr>
            <a:endParaRPr lang="en-US" dirty="0">
              <a:latin typeface="Bookman Old Style" pitchFamily="18" charset="0"/>
            </a:endParaRPr>
          </a:p>
        </p:txBody>
      </p:sp>
      <p:pic>
        <p:nvPicPr>
          <p:cNvPr id="9221" name="Picture 2" descr="http://t2.gstatic.com/images?q=tbn:ANd9GcT1SxkLbkUq47748MJV64OcK4o_B6Xg1PiVfcoAxALCS54rmKzik8PWYKG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7163">
            <a:off x="5719759" y="3807640"/>
            <a:ext cx="2206546" cy="2390775"/>
          </a:xfrm>
          <a:prstGeom prst="rect">
            <a:avLst/>
          </a:prstGeom>
          <a:noFill/>
          <a:ln>
            <a:noFill/>
          </a:ln>
          <a:scene3d>
            <a:camera prst="perspectiveFron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4" descr="http://t2.gstatic.com/images?q=tbn:ANd9GcTTccK0IwQcWEKRUg4I2JuaQ-hrbUmSoJeGfvuKxi6HlW1MiWEih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77072"/>
            <a:ext cx="2635250" cy="2390775"/>
          </a:xfrm>
          <a:prstGeom prst="rect">
            <a:avLst/>
          </a:prstGeom>
          <a:noFill/>
          <a:ln>
            <a:noFill/>
          </a:ln>
          <a:scene3d>
            <a:camera prst="perspectiveFron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0466">
            <a:off x="342238" y="3718622"/>
            <a:ext cx="2926631" cy="2469353"/>
          </a:xfrm>
          <a:prstGeom prst="rect">
            <a:avLst/>
          </a:prstGeom>
          <a:noFill/>
          <a:ln>
            <a:noFill/>
          </a:ln>
          <a:scene3d>
            <a:camera prst="perspectiveFron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824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9628" y="332656"/>
            <a:ext cx="8640762" cy="585788"/>
          </a:xfrm>
        </p:spPr>
        <p:txBody>
          <a:bodyPr/>
          <a:lstStyle/>
          <a:p>
            <a:pPr marL="182880"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latin typeface="Bookman Old Style" pitchFamily="18" charset="0"/>
              </a:rPr>
              <a:t>Населення</a:t>
            </a:r>
            <a:endParaRPr lang="uk-UA" sz="3600" b="1" dirty="0">
              <a:latin typeface="Bookman Old Style" pitchFamily="18" charset="0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39109" y="1196752"/>
            <a:ext cx="8713788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uk-UA" sz="2000" dirty="0">
                <a:latin typeface="Bookman Old Style" pitchFamily="18" charset="0"/>
                <a:cs typeface="Arial" charset="0"/>
              </a:rPr>
              <a:t>І тип відтворення; 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uk-UA" sz="2000" dirty="0">
                <a:latin typeface="Bookman Old Style" pitchFamily="18" charset="0"/>
                <a:cs typeface="Arial" charset="0"/>
              </a:rPr>
              <a:t>Природний приріст – +0,2;</a:t>
            </a:r>
          </a:p>
          <a:p>
            <a:pPr algn="just"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uk-UA" sz="2000" dirty="0">
                <a:latin typeface="Bookman Old Style" pitchFamily="18" charset="0"/>
                <a:cs typeface="Arial" charset="0"/>
              </a:rPr>
              <a:t>Міграції – «трудові» - на захід, політичні після ІІ світової війни між Україною та Польщею, Німеччиною та Польщею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uk-UA" sz="2000" dirty="0" err="1">
                <a:latin typeface="Bookman Old Style" pitchFamily="18" charset="0"/>
                <a:cs typeface="Arial" charset="0"/>
              </a:rPr>
              <a:t>Однонаціональна</a:t>
            </a:r>
            <a:r>
              <a:rPr lang="uk-UA" sz="2000" dirty="0">
                <a:latin typeface="Bookman Old Style" pitchFamily="18" charset="0"/>
                <a:cs typeface="Arial" charset="0"/>
              </a:rPr>
              <a:t> країна: 98% - поляки, 1,3% - німці, ), 0,3 - українці;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uk-UA" sz="2000" dirty="0">
                <a:latin typeface="Bookman Old Style" pitchFamily="18" charset="0"/>
                <a:cs typeface="Arial" charset="0"/>
              </a:rPr>
              <a:t>Релігія – християнство (католицизм);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uk-UA" sz="2000" dirty="0">
                <a:latin typeface="Bookman Old Style" pitchFamily="18" charset="0"/>
                <a:cs typeface="Arial" charset="0"/>
              </a:rPr>
              <a:t>Середня густота населення – 123 чол. на км. кв.;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uk-UA" sz="2000" dirty="0">
                <a:latin typeface="Bookman Old Style" pitchFamily="18" charset="0"/>
                <a:cs typeface="Arial" charset="0"/>
              </a:rPr>
              <a:t>Максимальна – 700 чол. на км. кв. (Верхня Сілезія);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uk-UA" sz="2000" dirty="0">
                <a:latin typeface="Bookman Old Style" pitchFamily="18" charset="0"/>
                <a:cs typeface="Arial" charset="0"/>
              </a:rPr>
              <a:t>Рівень урбанізації – 65</a:t>
            </a:r>
            <a:r>
              <a:rPr lang="uk-UA" sz="2000" dirty="0" smtClean="0">
                <a:latin typeface="Bookman Old Style" pitchFamily="18" charset="0"/>
                <a:cs typeface="Arial" charset="0"/>
              </a:rPr>
              <a:t>%</a:t>
            </a:r>
            <a:r>
              <a:rPr lang="uk-UA" sz="2000" dirty="0" smtClean="0">
                <a:latin typeface="Bookman Old Style" pitchFamily="18" charset="0"/>
                <a:cs typeface="Arial" charset="0"/>
              </a:rPr>
              <a:t>;</a:t>
            </a:r>
            <a:endParaRPr lang="uk-UA" sz="2000" dirty="0">
              <a:latin typeface="Bookman Old Style" pitchFamily="18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uk-UA" sz="2000" dirty="0">
                <a:latin typeface="Bookman Old Style" pitchFamily="18" charset="0"/>
                <a:cs typeface="Arial" charset="0"/>
              </a:rPr>
              <a:t>Великі міста – </a:t>
            </a:r>
            <a:r>
              <a:rPr lang="uk-UA" sz="2000" dirty="0" smtClean="0">
                <a:latin typeface="Bookman Old Style" pitchFamily="18" charset="0"/>
                <a:cs typeface="Arial" charset="0"/>
              </a:rPr>
              <a:t>Варшава, Лодзь, Краків, Вроцлав, Познань;</a:t>
            </a:r>
            <a:endParaRPr lang="uk-UA" sz="2000" dirty="0">
              <a:latin typeface="Bookman Old Style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45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8" y="116632"/>
            <a:ext cx="8640762" cy="585788"/>
          </a:xfrm>
        </p:spPr>
        <p:txBody>
          <a:bodyPr/>
          <a:lstStyle/>
          <a:p>
            <a:pPr marL="182880"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rgbClr val="000099"/>
                </a:solidFill>
                <a:latin typeface="Bookman Old Style" pitchFamily="18" charset="0"/>
              </a:rPr>
              <a:t>Господарство</a:t>
            </a:r>
            <a:endParaRPr lang="uk-UA" sz="3600" b="1" dirty="0">
              <a:latin typeface="Bookman Old Style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95288" y="836711"/>
            <a:ext cx="8569200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dirty="0">
                <a:latin typeface="Bookman Old Style" pitchFamily="18" charset="0"/>
              </a:rPr>
              <a:t>Індустріально-аграрна </a:t>
            </a:r>
            <a:r>
              <a:rPr lang="uk-UA" sz="2000" dirty="0" smtClean="0">
                <a:latin typeface="Bookman Old Style" pitchFamily="18" charset="0"/>
              </a:rPr>
              <a:t>країна.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latin typeface="Bookman Old Style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dirty="0" smtClean="0">
                <a:latin typeface="Bookman Old Style" pitchFamily="18" charset="0"/>
              </a:rPr>
              <a:t>Курс </a:t>
            </a:r>
            <a:r>
              <a:rPr lang="uk-UA" sz="2000" dirty="0">
                <a:latin typeface="Bookman Old Style" pitchFamily="18" charset="0"/>
              </a:rPr>
              <a:t>на зближення з Заходом і Близьким </a:t>
            </a:r>
            <a:r>
              <a:rPr lang="uk-UA" sz="2000" dirty="0" smtClean="0">
                <a:latin typeface="Bookman Old Style" pitchFamily="18" charset="0"/>
              </a:rPr>
              <a:t>Сходом.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latin typeface="Bookman Old Style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dirty="0">
                <a:latin typeface="Bookman Old Style" pitchFamily="18" charset="0"/>
              </a:rPr>
              <a:t>Середній рівень економічного </a:t>
            </a:r>
            <a:r>
              <a:rPr lang="uk-UA" sz="2000" dirty="0" smtClean="0">
                <a:latin typeface="Bookman Old Style" pitchFamily="18" charset="0"/>
              </a:rPr>
              <a:t>розвитку.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latin typeface="Bookman Old Style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dirty="0">
                <a:latin typeface="Bookman Old Style" pitchFamily="18" charset="0"/>
              </a:rPr>
              <a:t>Найбільша концентрація промисловості у Верхній </a:t>
            </a:r>
            <a:r>
              <a:rPr lang="uk-UA" sz="2000" dirty="0" smtClean="0">
                <a:latin typeface="Bookman Old Style" pitchFamily="18" charset="0"/>
              </a:rPr>
              <a:t>Сілезії.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latin typeface="Bookman Old Style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dirty="0">
                <a:latin typeface="Bookman Old Style" pitchFamily="18" charset="0"/>
              </a:rPr>
              <a:t>Господарство Польщі є досить диверсифікованим. </a:t>
            </a:r>
            <a:r>
              <a:rPr lang="uk-UA" sz="2000" dirty="0">
                <a:latin typeface="Bookman Old Style" pitchFamily="18" charset="0"/>
              </a:rPr>
              <a:t>У структурі національного продукту країни на промисловість припадає 35 %, торгівлю і сферу послуг - 45 %, сільське господарство - 6 </a:t>
            </a:r>
            <a:r>
              <a:rPr lang="uk-UA" sz="2000" dirty="0" smtClean="0">
                <a:latin typeface="Bookman Old Style" pitchFamily="18" charset="0"/>
              </a:rPr>
              <a:t>%.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latin typeface="Bookman Old Style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dirty="0">
                <a:latin typeface="Bookman Old Style" pitchFamily="18" charset="0"/>
              </a:rPr>
              <a:t>В галузевій структурі промислового виробництва найбільшою є частка легкої і харчової промисловості (29 %), машинобудування (28 %) та паливно-енергетичного комплексу (23 %)</a:t>
            </a:r>
            <a:r>
              <a:rPr lang="ru-RU" sz="2000" dirty="0">
                <a:latin typeface="Bookman Old Style" pitchFamily="18" charset="0"/>
              </a:rPr>
              <a:t>. </a:t>
            </a:r>
            <a:endParaRPr lang="uk-UA" sz="2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330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0160"/>
              </p:ext>
            </p:extLst>
          </p:nvPr>
        </p:nvGraphicFramePr>
        <p:xfrm>
          <a:off x="251520" y="116632"/>
          <a:ext cx="8208912" cy="6613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7899"/>
                <a:gridCol w="5331013"/>
              </a:tblGrid>
              <a:tr h="136030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Bookman Old Style" pitchFamily="18" charset="0"/>
                        </a:rPr>
                        <a:t>Галузь промисловості</a:t>
                      </a:r>
                      <a:endParaRPr lang="ru-RU" sz="180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Bookman Old Style" pitchFamily="18" charset="0"/>
                        </a:rPr>
                        <a:t>Основні центри</a:t>
                      </a:r>
                      <a:endParaRPr lang="ru-RU" sz="180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</a:tr>
              <a:tr h="338492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1. Кам'яновугільна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  <a:tc>
                  <a:txBody>
                    <a:bodyPr/>
                    <a:lstStyle/>
                    <a:p>
                      <a:r>
                        <a:rPr lang="uk-UA" sz="1600" b="0" dirty="0" smtClean="0">
                          <a:latin typeface="Bookman Old Style" pitchFamily="18" charset="0"/>
                        </a:rPr>
                        <a:t>Верхня Сілезія</a:t>
                      </a:r>
                      <a:endParaRPr lang="ru-RU" sz="16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</a:tr>
              <a:tr h="338492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2. Нафтогазова 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  <a:tc>
                  <a:txBody>
                    <a:bodyPr/>
                    <a:lstStyle/>
                    <a:p>
                      <a:r>
                        <a:rPr lang="uk-UA" sz="1600" b="0" dirty="0" err="1" smtClean="0">
                          <a:latin typeface="Bookman Old Style" pitchFamily="18" charset="0"/>
                        </a:rPr>
                        <a:t>Пд-сх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 (незначні запаси)</a:t>
                      </a:r>
                      <a:endParaRPr lang="ru-RU" sz="16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</a:tr>
              <a:tr h="338492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3. Нафтопереробка 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  <a:tc>
                  <a:txBody>
                    <a:bodyPr/>
                    <a:lstStyle/>
                    <a:p>
                      <a:r>
                        <a:rPr lang="uk-UA" sz="1600" b="0" dirty="0" err="1" smtClean="0">
                          <a:latin typeface="Bookman Old Style" pitchFamily="18" charset="0"/>
                        </a:rPr>
                        <a:t>Плоцьк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 (нафтопровід)</a:t>
                      </a:r>
                      <a:endParaRPr lang="ru-RU" sz="16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</a:tr>
              <a:tr h="338492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4. Електроенергетика 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  <a:tc>
                  <a:txBody>
                    <a:bodyPr/>
                    <a:lstStyle/>
                    <a:p>
                      <a:r>
                        <a:rPr lang="uk-UA" sz="1600" b="0" dirty="0" smtClean="0">
                          <a:latin typeface="Bookman Old Style" pitchFamily="18" charset="0"/>
                        </a:rPr>
                        <a:t>ТЕС – 97%, ГЕС – 3%</a:t>
                      </a:r>
                      <a:endParaRPr lang="ru-RU" sz="16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</a:tr>
              <a:tr h="535942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5. Чорна металургія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  <a:tc>
                  <a:txBody>
                    <a:bodyPr/>
                    <a:lstStyle/>
                    <a:p>
                      <a:r>
                        <a:rPr lang="uk-UA" sz="1600" b="0" dirty="0" err="1" smtClean="0">
                          <a:latin typeface="Bookman Old Style" pitchFamily="18" charset="0"/>
                        </a:rPr>
                        <a:t>Краков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 «Нова-Гута», </a:t>
                      </a:r>
                      <a:r>
                        <a:rPr lang="uk-UA" sz="1600" b="0" dirty="0" err="1" smtClean="0">
                          <a:latin typeface="Bookman Old Style" pitchFamily="18" charset="0"/>
                        </a:rPr>
                        <a:t>Верхньосілезький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 басейн 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та 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ін.</a:t>
                      </a:r>
                      <a:endParaRPr lang="ru-RU" sz="16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</a:tr>
              <a:tr h="592357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6. Кольорова металургія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  <a:tc>
                  <a:txBody>
                    <a:bodyPr/>
                    <a:lstStyle/>
                    <a:p>
                      <a:r>
                        <a:rPr lang="uk-UA" sz="1600" b="0" dirty="0" smtClean="0">
                          <a:latin typeface="Bookman Old Style" pitchFamily="18" charset="0"/>
                        </a:rPr>
                        <a:t>Виробництво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 міді (</a:t>
                      </a:r>
                      <a:r>
                        <a:rPr lang="uk-UA" sz="1600" b="0" baseline="0" dirty="0" err="1" smtClean="0">
                          <a:latin typeface="Bookman Old Style" pitchFamily="18" charset="0"/>
                        </a:rPr>
                        <a:t>Глогув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, </a:t>
                      </a:r>
                      <a:r>
                        <a:rPr lang="uk-UA" sz="1600" b="0" baseline="0" dirty="0" err="1" smtClean="0">
                          <a:latin typeface="Bookman Old Style" pitchFamily="18" charset="0"/>
                        </a:rPr>
                        <a:t>Легніця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); цинк і свинець (</a:t>
                      </a:r>
                      <a:r>
                        <a:rPr lang="uk-UA" sz="1600" b="0" baseline="0" dirty="0" err="1" smtClean="0">
                          <a:latin typeface="Bookman Old Style" pitchFamily="18" charset="0"/>
                        </a:rPr>
                        <a:t>Катовіце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); алюміній (</a:t>
                      </a:r>
                      <a:r>
                        <a:rPr lang="uk-UA" sz="1600" b="0" baseline="0" dirty="0" err="1" smtClean="0">
                          <a:latin typeface="Bookman Old Style" pitchFamily="18" charset="0"/>
                        </a:rPr>
                        <a:t>Скавіна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, </a:t>
                      </a:r>
                      <a:r>
                        <a:rPr lang="uk-UA" sz="1600" b="0" baseline="0" dirty="0" err="1" smtClean="0">
                          <a:latin typeface="Bookman Old Style" pitchFamily="18" charset="0"/>
                        </a:rPr>
                        <a:t>Конін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)</a:t>
                      </a:r>
                      <a:endParaRPr lang="ru-RU" sz="16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</a:tr>
              <a:tr h="535942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7. Машинобудування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  <a:tc>
                  <a:txBody>
                    <a:bodyPr/>
                    <a:lstStyle/>
                    <a:p>
                      <a:r>
                        <a:rPr lang="uk-UA" sz="1600" b="0" dirty="0" smtClean="0">
                          <a:latin typeface="Bookman Old Style" pitchFamily="18" charset="0"/>
                        </a:rPr>
                        <a:t>Важке; 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локомотиви, 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вагони</a:t>
                      </a:r>
                      <a:r>
                        <a:rPr lang="en-US" sz="1600" b="0" dirty="0" smtClean="0">
                          <a:latin typeface="Bookman Old Style" pitchFamily="18" charset="0"/>
                        </a:rPr>
                        <a:t>;</a:t>
                      </a:r>
                      <a:r>
                        <a:rPr lang="en-US" sz="1600" b="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суднобудування</a:t>
                      </a:r>
                      <a:r>
                        <a:rPr lang="en-US" sz="1600" b="0" dirty="0" smtClean="0">
                          <a:latin typeface="Bookman Old Style" pitchFamily="18" charset="0"/>
                        </a:rPr>
                        <a:t>;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 автомобілебудування; електроніка</a:t>
                      </a:r>
                      <a:r>
                        <a:rPr lang="ru-RU" sz="1600" b="0" baseline="0" dirty="0" smtClean="0">
                          <a:latin typeface="Bookman Old Style" pitchFamily="18" charset="0"/>
                        </a:rPr>
                        <a:t>.</a:t>
                      </a:r>
                      <a:endParaRPr lang="uk-UA" sz="1600" b="0" dirty="0" smtClean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</a:tr>
              <a:tr h="761600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8. Хімічна 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  <a:tc>
                  <a:txBody>
                    <a:bodyPr/>
                    <a:lstStyle/>
                    <a:p>
                      <a:r>
                        <a:rPr lang="uk-UA" sz="1600" b="0" dirty="0" smtClean="0">
                          <a:latin typeface="Bookman Old Style" pitchFamily="18" charset="0"/>
                        </a:rPr>
                        <a:t>Азотні 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добрива; 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фосфатні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добрива; 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калійні добрива та 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сода</a:t>
                      </a:r>
                      <a:r>
                        <a:rPr lang="en-US" sz="1600" b="0" baseline="0" dirty="0" smtClean="0">
                          <a:latin typeface="Bookman Old Style" pitchFamily="18" charset="0"/>
                        </a:rPr>
                        <a:t>; 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пластмаси, 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ліки, парфуми, 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фотохімія.</a:t>
                      </a:r>
                      <a:endParaRPr lang="uk-UA" sz="1600" b="0" dirty="0" smtClean="0">
                        <a:latin typeface="Bookman Old Style" pitchFamily="18" charset="0"/>
                      </a:endParaRPr>
                    </a:p>
                  </a:txBody>
                  <a:tcPr marL="91444" marR="91444" marT="45723" marB="45723"/>
                </a:tc>
              </a:tr>
              <a:tr h="338507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9. Текстильна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31" marB="45731"/>
                </a:tc>
                <a:tc>
                  <a:txBody>
                    <a:bodyPr/>
                    <a:lstStyle/>
                    <a:p>
                      <a:r>
                        <a:rPr lang="uk-UA" sz="1600" b="0" dirty="0" smtClean="0">
                          <a:latin typeface="Bookman Old Style" pitchFamily="18" charset="0"/>
                        </a:rPr>
                        <a:t>Бавовняні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тканини.</a:t>
                      </a:r>
                      <a:endParaRPr lang="ru-RU" sz="1600" b="0" dirty="0">
                        <a:latin typeface="Bookman Old Style" pitchFamily="18" charset="0"/>
                      </a:endParaRPr>
                    </a:p>
                  </a:txBody>
                  <a:tcPr marL="91444" marR="91444" marT="45731" marB="45731"/>
                </a:tc>
              </a:tr>
              <a:tr h="761615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11. Тваринництво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31" marB="45731"/>
                </a:tc>
                <a:tc>
                  <a:txBody>
                    <a:bodyPr/>
                    <a:lstStyle/>
                    <a:p>
                      <a:r>
                        <a:rPr lang="uk-UA" sz="1600" b="0" dirty="0" smtClean="0">
                          <a:latin typeface="Bookman Old Style" pitchFamily="18" charset="0"/>
                        </a:rPr>
                        <a:t>Молочно-м'ясне скотарство, м’ясо-сальне і беконне свинарство, </a:t>
                      </a:r>
                      <a:r>
                        <a:rPr lang="uk-UA" sz="1600" b="0" dirty="0" smtClean="0">
                          <a:latin typeface="Bookman Old Style" pitchFamily="18" charset="0"/>
                        </a:rPr>
                        <a:t>конярство, птахівництво.</a:t>
                      </a:r>
                      <a:endParaRPr lang="ru-RU" sz="1600" b="0" dirty="0">
                        <a:latin typeface="Bookman Old Style" pitchFamily="18" charset="0"/>
                      </a:endParaRPr>
                    </a:p>
                  </a:txBody>
                  <a:tcPr marL="91444" marR="91444" marT="45731" marB="45731"/>
                </a:tc>
              </a:tr>
              <a:tr h="761615">
                <a:tc>
                  <a:txBody>
                    <a:bodyPr/>
                    <a:lstStyle/>
                    <a:p>
                      <a:r>
                        <a:rPr lang="uk-UA" sz="1800" b="0" dirty="0" smtClean="0">
                          <a:latin typeface="Bookman Old Style" pitchFamily="18" charset="0"/>
                        </a:rPr>
                        <a:t>12. Рослинництво</a:t>
                      </a:r>
                      <a:endParaRPr lang="ru-RU" sz="1800" b="0" dirty="0">
                        <a:latin typeface="Bookman Old Style" pitchFamily="18" charset="0"/>
                      </a:endParaRPr>
                    </a:p>
                  </a:txBody>
                  <a:tcPr marL="91444" marR="91444" marT="45731" marB="45731"/>
                </a:tc>
                <a:tc>
                  <a:txBody>
                    <a:bodyPr/>
                    <a:lstStyle/>
                    <a:p>
                      <a:r>
                        <a:rPr lang="uk-UA" sz="1600" b="0" dirty="0" smtClean="0">
                          <a:latin typeface="Bookman Old Style" pitchFamily="18" charset="0"/>
                        </a:rPr>
                        <a:t>Зернові: жито, овес, ячмінь, пшениця</a:t>
                      </a:r>
                    </a:p>
                    <a:p>
                      <a:r>
                        <a:rPr lang="uk-UA" sz="1600" b="0" dirty="0" smtClean="0">
                          <a:latin typeface="Bookman Old Style" pitchFamily="18" charset="0"/>
                        </a:rPr>
                        <a:t>Технічні: льон, цукрові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 буряки, </a:t>
                      </a:r>
                      <a:r>
                        <a:rPr lang="uk-UA" sz="1600" b="0" baseline="0" dirty="0" smtClean="0">
                          <a:latin typeface="Bookman Old Style" pitchFamily="18" charset="0"/>
                        </a:rPr>
                        <a:t>хміль</a:t>
                      </a:r>
                      <a:r>
                        <a:rPr lang="ru-RU" sz="1600" b="0" baseline="0" dirty="0" smtClean="0">
                          <a:latin typeface="Bookman Old Style" pitchFamily="18" charset="0"/>
                        </a:rPr>
                        <a:t>.</a:t>
                      </a:r>
                      <a:endParaRPr lang="uk-UA" sz="1600" b="0" baseline="0" dirty="0" smtClean="0">
                        <a:latin typeface="Bookman Old Style" pitchFamily="18" charset="0"/>
                      </a:endParaRPr>
                    </a:p>
                  </a:txBody>
                  <a:tcPr marL="91444" marR="91444" marT="45731" marB="4573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305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</TotalTime>
  <Words>625</Words>
  <Application>Microsoft Office PowerPoint</Application>
  <PresentationFormat>Экран (4:3)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“Rzeczpospolita Polska”</vt:lpstr>
      <vt:lpstr>Зміст</vt:lpstr>
      <vt:lpstr>Республіка Польща</vt:lpstr>
      <vt:lpstr>«Візитна картка Польщі»</vt:lpstr>
      <vt:lpstr>«Склад регіону (16 воєводств)»</vt:lpstr>
      <vt:lpstr>«Корисні копалини»</vt:lpstr>
      <vt:lpstr>Населення</vt:lpstr>
      <vt:lpstr>Господарство</vt:lpstr>
      <vt:lpstr>Презентация PowerPoint</vt:lpstr>
      <vt:lpstr>Зовнішня торгівля</vt:lpstr>
      <vt:lpstr>Презентация PowerPoint</vt:lpstr>
      <vt:lpstr>Презентацію створено за допомогою комп’ютерної програми “Power Point” © ТОВ “Microsoft Office”, 2010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“Rzeczpospolita Polska”</dc:title>
  <dc:creator>Роман</dc:creator>
  <cp:lastModifiedBy>Роман</cp:lastModifiedBy>
  <cp:revision>6</cp:revision>
  <dcterms:created xsi:type="dcterms:W3CDTF">2013-02-09T12:44:13Z</dcterms:created>
  <dcterms:modified xsi:type="dcterms:W3CDTF">2013-02-09T13:39:21Z</dcterms:modified>
</cp:coreProperties>
</file>