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Етнічний склад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Молдовани</c:v>
                </c:pt>
                <c:pt idx="1">
                  <c:v>Гагаузи</c:v>
                </c:pt>
                <c:pt idx="2">
                  <c:v>Болгари</c:v>
                </c:pt>
                <c:pt idx="3">
                  <c:v>Євреї</c:v>
                </c:pt>
                <c:pt idx="4">
                  <c:v>Українці</c:v>
                </c:pt>
                <c:pt idx="5">
                  <c:v>Росіяни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0.64500000000000002</c:v>
                </c:pt>
                <c:pt idx="1">
                  <c:v>3.5000000000000003E-2</c:v>
                </c:pt>
                <c:pt idx="2">
                  <c:v>0.02</c:v>
                </c:pt>
                <c:pt idx="3">
                  <c:v>1.4999999999999999E-2</c:v>
                </c:pt>
                <c:pt idx="4">
                  <c:v>0.14000000000000001</c:v>
                </c:pt>
                <c:pt idx="5">
                  <c:v>0.13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B4726-9303-4671-B732-D46702B1FD8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B875-F15B-469E-AD9C-93CA6C38FA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FB875-F15B-469E-AD9C-93CA6C38FAB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2" descr="Expban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411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402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617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550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42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48600" cy="457200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algn="ctr">
              <a:defRPr sz="28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29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688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73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25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5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32" name="Picture 2" descr="Expbann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litratour.com/uk/countries/moldova/" TargetMode="External"/><Relationship Id="rId3" Type="http://schemas.openxmlformats.org/officeDocument/2006/relationships/hyperlink" Target="http://www.cooper-tour.ru/informacija-o-stranah/156.html" TargetMode="External"/><Relationship Id="rId7" Type="http://schemas.openxmlformats.org/officeDocument/2006/relationships/hyperlink" Target="http://uchilok.net/geografia/692-geograficheskoe-polozhenie-prirodnye-usloviya-i.html" TargetMode="External"/><Relationship Id="rId2" Type="http://schemas.openxmlformats.org/officeDocument/2006/relationships/hyperlink" Target="http://www.povarenok.ru/recipes/kitchen/10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graphyofrussia.com/moldova/" TargetMode="External"/><Relationship Id="rId5" Type="http://schemas.openxmlformats.org/officeDocument/2006/relationships/hyperlink" Target="http://ethnopsychology.academic.ru/" TargetMode="External"/><Relationship Id="rId4" Type="http://schemas.openxmlformats.org/officeDocument/2006/relationships/hyperlink" Target="http://luckycamper.net/countr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Moldova Holidays Find Mold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229200"/>
            <a:ext cx="2771800" cy="1628800"/>
          </a:xfrm>
        </p:spPr>
        <p:txBody>
          <a:bodyPr/>
          <a:lstStyle/>
          <a:p>
            <a:pPr algn="r"/>
            <a:r>
              <a:rPr lang="uk-UA" sz="2000" dirty="0" smtClean="0"/>
              <a:t>Підготував</a:t>
            </a:r>
          </a:p>
          <a:p>
            <a:pPr algn="r"/>
            <a:r>
              <a:rPr lang="uk-UA" sz="2000" dirty="0" smtClean="0"/>
              <a:t>Учень 10 класу</a:t>
            </a:r>
          </a:p>
          <a:p>
            <a:pPr algn="r"/>
            <a:r>
              <a:rPr lang="uk-UA" sz="2000" dirty="0" smtClean="0"/>
              <a:t>Черкаської ЗОШ </a:t>
            </a:r>
            <a:r>
              <a:rPr lang="uk-UA" sz="2000" dirty="0" err="1" smtClean="0"/>
              <a:t>І-ІІІст</a:t>
            </a:r>
            <a:endParaRPr lang="uk-UA" sz="2000" dirty="0" smtClean="0"/>
          </a:p>
          <a:p>
            <a:pPr algn="r"/>
            <a:r>
              <a:rPr lang="uk-UA" sz="2000" dirty="0" smtClean="0"/>
              <a:t>Карман Віталій</a:t>
            </a:r>
            <a:endParaRPr lang="ru-RU" sz="2000" dirty="0"/>
          </a:p>
        </p:txBody>
      </p:sp>
      <p:pic>
        <p:nvPicPr>
          <p:cNvPr id="13314" name="Picture 2" descr="Файл:Coat of arms of Moldov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245209" cy="2824163"/>
          </a:xfrm>
          <a:prstGeom prst="rect">
            <a:avLst/>
          </a:prstGeom>
          <a:noFill/>
        </p:spPr>
      </p:pic>
      <p:pic>
        <p:nvPicPr>
          <p:cNvPr id="13316" name="Picture 4" descr="Файл:Flag of Moldov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25144"/>
            <a:ext cx="3600400" cy="1800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260648"/>
            <a:ext cx="6264696" cy="10772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vi-V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Респу́бліка Молдо́ва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algn="ctr"/>
            <a:r>
              <a:rPr lang="en-US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Republica</a:t>
            </a:r>
            <a:r>
              <a:rPr lang="en-US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Moldova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ельское хозяйство сократилось за девять месяцев текущего года почти на четверть ОбзорMD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uk-UA" sz="4000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Сільське господарство:</a:t>
            </a:r>
            <a:endParaRPr lang="ru-RU" sz="4000" b="1" i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1440160"/>
          </a:xfrm>
          <a:solidFill>
            <a:schemeClr val="lt1">
              <a:alpha val="6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err="1" smtClean="0"/>
              <a:t>Загальна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сільськогосподарських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угідь</a:t>
            </a:r>
            <a:r>
              <a:rPr lang="ru-RU" sz="2000" dirty="0" smtClean="0"/>
              <a:t> - 2,5 млн. га (74 % </a:t>
            </a:r>
            <a:r>
              <a:rPr lang="ru-RU" sz="2000" dirty="0" err="1" smtClean="0"/>
              <a:t>усієї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). З них на </a:t>
            </a:r>
            <a:r>
              <a:rPr lang="ru-RU" sz="2000" dirty="0" err="1" smtClean="0"/>
              <a:t>ріллю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припадає</a:t>
            </a:r>
            <a:r>
              <a:rPr lang="ru-RU" sz="2000" dirty="0" smtClean="0"/>
              <a:t> 68% </a:t>
            </a:r>
            <a:r>
              <a:rPr lang="ru-RU" sz="2000" dirty="0" err="1" smtClean="0"/>
              <a:t>угідь</a:t>
            </a:r>
            <a:r>
              <a:rPr lang="ru-RU" sz="2000" dirty="0" smtClean="0"/>
              <a:t>, </a:t>
            </a:r>
            <a:r>
              <a:rPr lang="ru-RU" sz="2000" dirty="0" err="1" smtClean="0"/>
              <a:t>решта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становлять</a:t>
            </a:r>
            <a:r>
              <a:rPr lang="ru-RU" sz="2000" dirty="0" smtClean="0"/>
              <a:t> виноградники та </a:t>
            </a:r>
            <a:r>
              <a:rPr lang="ru-RU" sz="2000" dirty="0" err="1" smtClean="0"/>
              <a:t>плодово-ягідні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насадження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пасовища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та</a:t>
            </a:r>
            <a:r>
              <a:rPr lang="ru-RU" sz="2000" dirty="0" smtClean="0"/>
              <a:t> </a:t>
            </a:r>
            <a:r>
              <a:rPr lang="ru-RU" sz="2000" dirty="0" err="1" smtClean="0"/>
              <a:t>сіножаті</a:t>
            </a:r>
            <a:r>
              <a:rPr lang="ru-RU" sz="2000" dirty="0" smtClean="0"/>
              <a:t>. Молдова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розораність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забезпеченість</a:t>
            </a:r>
            <a:r>
              <a:rPr lang="ru-RU" sz="2000" dirty="0" smtClean="0"/>
              <a:t> землею </a:t>
            </a:r>
            <a:r>
              <a:rPr lang="ru-RU" sz="2000" dirty="0" err="1" smtClean="0"/>
              <a:t>низька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492896"/>
          <a:ext cx="9144000" cy="39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48322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Рослинництво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Тваринництво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3477216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Провідні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галузі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землеробства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виноградарство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садівництво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Молдова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займає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одне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перших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місць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серед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країн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СНД</a:t>
                      </a:r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 Сади в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Молдові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займають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понад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200 тис. га.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Вирощують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яблука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персики,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абрикоси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сливи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вишні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Овочівництво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розвинене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поливних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землях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Придністров'я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 у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заплаві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Прута. </a:t>
                      </a:r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 З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технічних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культур у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Молдові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вирощують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тютюн,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цукровий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буряк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соняшник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 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Основний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напрям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тваринництва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молочно-м'ясне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скотарство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Молдове занимаются разведением крупного рогатого скота, овец (в т. ч. каракулевых), птиц и свиней. Развито прудовое рыбное хозяйство, пчеловодство. </a:t>
                      </a:r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Очень важной отраслью сельского хозяйства является виноделие.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2785120" cy="1143000"/>
          </a:xfr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latin typeface="+mn-lt"/>
              </a:rPr>
              <a:t>206,3млн $ </a:t>
            </a:r>
            <a:r>
              <a:rPr lang="uk-UA" sz="2400" b="1" dirty="0" smtClean="0">
                <a:latin typeface="+mn-lt"/>
              </a:rPr>
              <a:t>США на душу населення</a:t>
            </a: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971600" y="2780928"/>
          <a:ext cx="7772400" cy="2952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/>
                <a:gridCol w="3886200"/>
              </a:tblGrid>
              <a:tr h="2952328"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Продукція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машинобудування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металообробки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продукція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легкої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промисловості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енергоносії</a:t>
                      </a: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деревина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Продукція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сільського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господарства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харчової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промисловості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продукція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легкої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промисловості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продукція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машинобудування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металообробки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WordArt 75"/>
          <p:cNvSpPr>
            <a:spLocks noChangeArrowheads="1" noChangeShapeType="1" noTextEdit="1"/>
          </p:cNvSpPr>
          <p:nvPr/>
        </p:nvSpPr>
        <p:spPr bwMode="auto">
          <a:xfrm>
            <a:off x="1187624" y="1772816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Імпорт</a:t>
            </a:r>
            <a:endParaRPr lang="ru-RU" sz="3600" b="1" kern="10" dirty="0">
              <a:ln w="9525">
                <a:solidFill>
                  <a:srgbClr val="FF6699"/>
                </a:solidFill>
                <a:round/>
                <a:headEnd/>
                <a:tailEnd/>
              </a:ln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5" name="AutoShape 79"/>
          <p:cNvSpPr>
            <a:spLocks noChangeArrowheads="1"/>
          </p:cNvSpPr>
          <p:nvPr/>
        </p:nvSpPr>
        <p:spPr bwMode="auto">
          <a:xfrm>
            <a:off x="971600" y="2060848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WordArt 76"/>
          <p:cNvSpPr>
            <a:spLocks noChangeArrowheads="1" noChangeShapeType="1" noTextEdit="1"/>
          </p:cNvSpPr>
          <p:nvPr/>
        </p:nvSpPr>
        <p:spPr bwMode="auto">
          <a:xfrm>
            <a:off x="6300192" y="1772816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Експорт</a:t>
            </a:r>
            <a:endParaRPr lang="ru-RU" sz="3600" b="1" kern="10" dirty="0">
              <a:ln w="9525">
                <a:solidFill>
                  <a:srgbClr val="FF6699"/>
                </a:solidFill>
                <a:round/>
                <a:headEnd/>
                <a:tailEnd/>
              </a:ln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7" name="AutoShape 78"/>
          <p:cNvSpPr>
            <a:spLocks noChangeArrowheads="1"/>
          </p:cNvSpPr>
          <p:nvPr/>
        </p:nvSpPr>
        <p:spPr bwMode="auto">
          <a:xfrm>
            <a:off x="6084168" y="2060848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lin ang="27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4" descr="Файл:Flag of Moldov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216024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72200" y="260648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834,7 млн</a:t>
            </a:r>
            <a:r>
              <a:rPr lang="ru-RU" sz="2400" b="1" i="1" dirty="0" smtClean="0"/>
              <a:t>.</a:t>
            </a:r>
            <a:r>
              <a:rPr lang="ru-RU" sz="2400" b="1" i="1" dirty="0" smtClean="0"/>
              <a:t> $ </a:t>
            </a:r>
            <a:r>
              <a:rPr lang="uk-UA" sz="2400" b="1" i="1" dirty="0" smtClean="0"/>
              <a:t>США на душу населення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28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Культура 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особливість</a:t>
            </a:r>
            <a:r>
              <a:rPr lang="ru-RU" sz="2400" dirty="0" smtClean="0"/>
              <a:t> </a:t>
            </a:r>
            <a:r>
              <a:rPr lang="ru-RU" sz="2400" dirty="0" err="1" smtClean="0"/>
              <a:t>Молдови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безперечно</a:t>
            </a:r>
            <a:r>
              <a:rPr lang="ru-RU" sz="2400" dirty="0" smtClean="0"/>
              <a:t> славна </a:t>
            </a:r>
            <a:r>
              <a:rPr lang="ru-RU" sz="2400" dirty="0" err="1" smtClean="0"/>
              <a:t>двома</a:t>
            </a:r>
            <a:r>
              <a:rPr lang="ru-RU" sz="2400" dirty="0" smtClean="0"/>
              <a:t> речами: виноградарством </a:t>
            </a:r>
            <a:r>
              <a:rPr lang="ru-RU" sz="2400" dirty="0" err="1" smtClean="0"/>
              <a:t>і</a:t>
            </a:r>
            <a:r>
              <a:rPr lang="ru-RU" sz="2400" dirty="0" smtClean="0"/>
              <a:t> великою </a:t>
            </a:r>
            <a:r>
              <a:rPr lang="ru-RU" sz="2400" dirty="0" err="1" smtClean="0"/>
              <a:t>кількістю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древніх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православних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пам'ятників</a:t>
            </a:r>
            <a:r>
              <a:rPr lang="ru-RU" sz="2400" dirty="0" smtClean="0"/>
              <a:t> - </a:t>
            </a:r>
            <a:r>
              <a:rPr lang="ru-RU" sz="2400" dirty="0" err="1" smtClean="0"/>
              <a:t>ранньохристиянських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скельних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монастирів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середньовічних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соборів</a:t>
            </a:r>
            <a:r>
              <a:rPr lang="ru-RU" sz="2400" dirty="0" smtClean="0"/>
              <a:t>. Кому не </a:t>
            </a:r>
            <a:r>
              <a:rPr lang="ru-RU" sz="2400" dirty="0" err="1" smtClean="0"/>
              <a:t>відомий</a:t>
            </a:r>
            <a:r>
              <a:rPr lang="ru-RU" sz="2400" dirty="0" smtClean="0"/>
              <a:t> </a:t>
            </a:r>
            <a:r>
              <a:rPr lang="ru-RU" sz="2400" dirty="0" err="1" smtClean="0"/>
              <a:t>лелека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гроном</a:t>
            </a:r>
            <a:r>
              <a:rPr lang="ru-RU" sz="2400" dirty="0" smtClean="0"/>
              <a:t> винограду в </a:t>
            </a:r>
            <a:r>
              <a:rPr lang="ru-RU" sz="2400" dirty="0" err="1" smtClean="0"/>
              <a:t>дзьобі</a:t>
            </a:r>
            <a:r>
              <a:rPr lang="ru-RU" sz="2400" dirty="0" smtClean="0"/>
              <a:t> - </a:t>
            </a:r>
            <a:r>
              <a:rPr lang="ru-RU" sz="2400" dirty="0" err="1" smtClean="0"/>
              <a:t>емблема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молдавського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виноробства</a:t>
            </a:r>
            <a:r>
              <a:rPr lang="ru-RU" sz="2400" dirty="0" smtClean="0"/>
              <a:t>? </a:t>
            </a:r>
            <a:r>
              <a:rPr lang="ru-RU" sz="2400" dirty="0" err="1" smtClean="0"/>
              <a:t>Сьогодні</a:t>
            </a:r>
            <a:r>
              <a:rPr lang="ru-RU" sz="2400" dirty="0" smtClean="0"/>
              <a:t> тут </a:t>
            </a:r>
            <a:r>
              <a:rPr lang="ru-RU" sz="2400" dirty="0" err="1" smtClean="0"/>
              <a:t>налічуються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сортів</a:t>
            </a:r>
            <a:r>
              <a:rPr lang="ru-RU" sz="2400" dirty="0" smtClean="0"/>
              <a:t> вина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коньяків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подорожі</a:t>
            </a:r>
            <a:r>
              <a:rPr lang="ru-RU" sz="2400" dirty="0" smtClean="0"/>
              <a:t> по </a:t>
            </a:r>
            <a:r>
              <a:rPr lang="ru-RU" sz="2400" dirty="0" err="1" smtClean="0"/>
              <a:t>молдавських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селах - </a:t>
            </a:r>
            <a:r>
              <a:rPr lang="ru-RU" sz="2400" dirty="0" err="1" smtClean="0"/>
              <a:t>мабуть</a:t>
            </a:r>
            <a:r>
              <a:rPr lang="ru-RU" sz="2400" dirty="0" smtClean="0"/>
              <a:t>, </a:t>
            </a:r>
            <a:r>
              <a:rPr lang="ru-RU" sz="2400" dirty="0" err="1" smtClean="0"/>
              <a:t>найпопулярніший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місцевого</a:t>
            </a:r>
            <a:r>
              <a:rPr lang="ru-RU" sz="2400" dirty="0" smtClean="0"/>
              <a:t> туризму.</a:t>
            </a:r>
            <a:endParaRPr lang="ru-RU" sz="2400" dirty="0"/>
          </a:p>
        </p:txBody>
      </p:sp>
      <p:pic>
        <p:nvPicPr>
          <p:cNvPr id="36866" name="Picture 2" descr="http://www.worldfortravel.com/wp-content/uploads/2012/07/Moldova-City-750x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026" y="3645024"/>
            <a:ext cx="4937974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Красное и Белое - Разное - Документальные фильмы онлайн. - Документальные фильмы онлайн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699792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http://www.kommersant.ru/Images/Money/2003/015/m2003015-008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836712"/>
            <a:ext cx="2895593" cy="202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10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ru-RU" sz="2400" dirty="0" smtClean="0"/>
              <a:t>Культурна </a:t>
            </a:r>
            <a:r>
              <a:rPr lang="ru-RU" sz="2400" dirty="0" err="1" smtClean="0"/>
              <a:t>спадщина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Молдавії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найрізноманітнішими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звичаями</a:t>
            </a:r>
            <a:r>
              <a:rPr lang="ru-RU" sz="2400" dirty="0" smtClean="0"/>
              <a:t>.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продуктом </a:t>
            </a:r>
            <a:r>
              <a:rPr lang="ru-RU" sz="2400" dirty="0" err="1" smtClean="0"/>
              <a:t>схрещування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гето</a:t>
            </a:r>
            <a:r>
              <a:rPr lang="ru-RU" sz="2400" dirty="0" smtClean="0"/>
              <a:t>- </a:t>
            </a:r>
            <a:r>
              <a:rPr lang="ru-RU" sz="2400" dirty="0" err="1" smtClean="0"/>
              <a:t>дакської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культурами таких </a:t>
            </a:r>
            <a:r>
              <a:rPr lang="ru-RU" sz="2400" dirty="0" err="1" smtClean="0"/>
              <a:t>завойовників</a:t>
            </a:r>
            <a:r>
              <a:rPr lang="ru-RU" sz="2400" dirty="0" smtClean="0"/>
              <a:t> як </a:t>
            </a:r>
            <a:r>
              <a:rPr lang="ru-RU" sz="2400" dirty="0" err="1" smtClean="0"/>
              <a:t>Греків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Слов'ян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особливо Римлян. Коли на початку </a:t>
            </a:r>
            <a:r>
              <a:rPr lang="ru-RU" sz="2400" dirty="0" err="1" smtClean="0"/>
              <a:t>нашої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ери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Молдавії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перебувала</a:t>
            </a:r>
            <a:r>
              <a:rPr lang="ru-RU" sz="2400" dirty="0" smtClean="0"/>
              <a:t> в </a:t>
            </a:r>
            <a:r>
              <a:rPr lang="ru-RU" sz="2400" dirty="0" err="1" smtClean="0"/>
              <a:t>складі</a:t>
            </a:r>
            <a:r>
              <a:rPr lang="ru-RU" sz="2400" dirty="0" smtClean="0"/>
              <a:t> </a:t>
            </a:r>
            <a:r>
              <a:rPr lang="ru-RU" sz="2400" dirty="0" err="1" smtClean="0"/>
              <a:t>Римської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звичаїв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зазнали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перейняли</a:t>
            </a:r>
            <a:r>
              <a:rPr lang="ru-RU" sz="2400" dirty="0" smtClean="0"/>
              <a:t> </a:t>
            </a:r>
            <a:r>
              <a:rPr lang="ru-RU" sz="2400" dirty="0" err="1" smtClean="0"/>
              <a:t>риси</a:t>
            </a:r>
            <a:r>
              <a:rPr lang="ru-RU" sz="2400" dirty="0" smtClean="0"/>
              <a:t> </a:t>
            </a:r>
            <a:r>
              <a:rPr lang="ru-RU" sz="2400" dirty="0" err="1" smtClean="0"/>
              <a:t>Римської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змінилося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невпізнання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латині</a:t>
            </a:r>
            <a:r>
              <a:rPr lang="ru-RU" sz="2400" dirty="0" smtClean="0"/>
              <a:t>. В </a:t>
            </a:r>
            <a:r>
              <a:rPr lang="ru-RU" sz="2400" dirty="0" err="1" smtClean="0"/>
              <a:t>загальному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традиції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Молдови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проявляються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таких областях як народна </a:t>
            </a:r>
            <a:r>
              <a:rPr lang="ru-RU" sz="2400" dirty="0" err="1" smtClean="0"/>
              <a:t>музика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танці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народна</a:t>
            </a:r>
            <a:r>
              <a:rPr lang="ru-RU" sz="2400" dirty="0" smtClean="0"/>
              <a:t> кухня, </a:t>
            </a:r>
            <a:r>
              <a:rPr lang="ru-RU" sz="2400" dirty="0" err="1" smtClean="0"/>
              <a:t>виноробство</a:t>
            </a:r>
            <a:r>
              <a:rPr lang="ru-RU" sz="2400" dirty="0" smtClean="0"/>
              <a:t>, робота </a:t>
            </a:r>
            <a:r>
              <a:rPr lang="ru-RU" sz="2400" dirty="0" err="1" smtClean="0"/>
              <a:t>народних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звичаї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проведенням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весіль</a:t>
            </a:r>
            <a:r>
              <a:rPr lang="ru-RU" sz="2400" dirty="0" smtClean="0"/>
              <a:t>, </a:t>
            </a:r>
            <a:r>
              <a:rPr lang="ru-RU" sz="2400" dirty="0" err="1" smtClean="0"/>
              <a:t>зустріччю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Різдва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Великодня</a:t>
            </a:r>
            <a:endParaRPr lang="ru-RU" sz="2400" dirty="0"/>
          </a:p>
        </p:txBody>
      </p:sp>
      <p:pic>
        <p:nvPicPr>
          <p:cNvPr id="39938" name="Picture 2" descr="Культура Молдавии Статьи о Молдо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708547" cy="3212976"/>
          </a:xfrm>
          <a:prstGeom prst="rect">
            <a:avLst/>
          </a:prstGeom>
          <a:noFill/>
        </p:spPr>
      </p:pic>
      <p:pic>
        <p:nvPicPr>
          <p:cNvPr id="39940" name="Picture 4" descr="Touringo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42" y="3717032"/>
            <a:ext cx="4187957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995936" cy="6858000"/>
          </a:xfrm>
          <a:solidFill>
            <a:schemeClr val="lt1">
              <a:alpha val="2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dirty="0" err="1" smtClean="0"/>
              <a:t>Святкові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неробочі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дні</a:t>
            </a:r>
            <a:r>
              <a:rPr lang="ru-RU" sz="2400" b="1" dirty="0" smtClean="0"/>
              <a:t>.</a:t>
            </a:r>
            <a:r>
              <a:rPr lang="ru-RU" sz="2400" dirty="0" smtClean="0"/>
              <a:t> </a:t>
            </a:r>
          </a:p>
          <a:p>
            <a:r>
              <a:rPr lang="ru-RU" sz="2400" b="1" i="1" dirty="0" smtClean="0"/>
              <a:t>1 </a:t>
            </a:r>
            <a:r>
              <a:rPr lang="ru-RU" sz="2400" b="1" i="1" dirty="0" err="1" smtClean="0"/>
              <a:t>січня</a:t>
            </a:r>
            <a:r>
              <a:rPr lang="ru-RU" sz="2400" dirty="0" smtClean="0"/>
              <a:t> - </a:t>
            </a:r>
            <a:r>
              <a:rPr lang="ru-RU" sz="2400" dirty="0" err="1" smtClean="0"/>
              <a:t>НовийРік</a:t>
            </a:r>
            <a:endParaRPr lang="ru-RU" sz="2400" dirty="0" smtClean="0"/>
          </a:p>
          <a:p>
            <a:r>
              <a:rPr lang="ru-RU" sz="2400" b="1" i="1" dirty="0" smtClean="0"/>
              <a:t>7-8 </a:t>
            </a:r>
            <a:r>
              <a:rPr lang="ru-RU" sz="2400" b="1" i="1" dirty="0" err="1" smtClean="0"/>
              <a:t>січня</a:t>
            </a:r>
            <a:r>
              <a:rPr lang="ru-RU" sz="2400" dirty="0" smtClean="0"/>
              <a:t> - </a:t>
            </a:r>
            <a:r>
              <a:rPr lang="ru-RU" sz="2400" dirty="0" err="1" smtClean="0"/>
              <a:t>Різдво</a:t>
            </a:r>
            <a:endParaRPr lang="ru-RU" sz="2400" dirty="0" smtClean="0"/>
          </a:p>
          <a:p>
            <a:r>
              <a:rPr lang="ru-RU" sz="2400" b="1" i="1" dirty="0" smtClean="0"/>
              <a:t>1-31 </a:t>
            </a:r>
            <a:r>
              <a:rPr lang="ru-RU" sz="2400" b="1" i="1" dirty="0" err="1" smtClean="0"/>
              <a:t>березня</a:t>
            </a:r>
            <a:r>
              <a:rPr lang="ru-RU" sz="2400" b="1" i="1" dirty="0" smtClean="0"/>
              <a:t> </a:t>
            </a:r>
            <a:r>
              <a:rPr lang="ru-RU" sz="2400" dirty="0" smtClean="0"/>
              <a:t>- </a:t>
            </a:r>
            <a:r>
              <a:rPr lang="ru-RU" sz="2400" dirty="0" err="1" smtClean="0"/>
              <a:t>Мерцишор</a:t>
            </a:r>
            <a:endParaRPr lang="ru-RU" sz="2400" dirty="0" smtClean="0"/>
          </a:p>
          <a:p>
            <a:r>
              <a:rPr lang="ru-RU" sz="2400" b="1" i="1" dirty="0" smtClean="0"/>
              <a:t>8 </a:t>
            </a:r>
            <a:r>
              <a:rPr lang="ru-RU" sz="2400" b="1" i="1" dirty="0" err="1" smtClean="0"/>
              <a:t>березня</a:t>
            </a:r>
            <a:r>
              <a:rPr lang="ru-RU" sz="2400" dirty="0" smtClean="0"/>
              <a:t> - </a:t>
            </a:r>
            <a:r>
              <a:rPr lang="ru-RU" sz="2400" dirty="0" err="1" smtClean="0"/>
              <a:t>міжнародний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жіночий</a:t>
            </a:r>
            <a:r>
              <a:rPr lang="ru-RU" sz="2400" dirty="0" smtClean="0"/>
              <a:t> день</a:t>
            </a:r>
          </a:p>
          <a:p>
            <a:r>
              <a:rPr lang="ru-RU" sz="2400" b="1" i="1" dirty="0" smtClean="0"/>
              <a:t>8 </a:t>
            </a:r>
            <a:r>
              <a:rPr lang="ru-RU" sz="2400" b="1" i="1" dirty="0" err="1" smtClean="0"/>
              <a:t>квітня</a:t>
            </a:r>
            <a:r>
              <a:rPr lang="ru-RU" sz="2400" i="1" dirty="0" smtClean="0"/>
              <a:t> </a:t>
            </a:r>
            <a:r>
              <a:rPr lang="ru-RU" sz="2400" dirty="0" smtClean="0"/>
              <a:t>- </a:t>
            </a:r>
            <a:r>
              <a:rPr lang="ru-RU" sz="2400" dirty="0" err="1" smtClean="0"/>
              <a:t>міжнародний</a:t>
            </a:r>
            <a:r>
              <a:rPr lang="ru-RU" sz="2400" dirty="0" smtClean="0"/>
              <a:t> день </a:t>
            </a:r>
            <a:r>
              <a:rPr lang="ru-RU" sz="2400" dirty="0" err="1" smtClean="0"/>
              <a:t>циган</a:t>
            </a:r>
            <a:endParaRPr lang="ru-RU" sz="2400" dirty="0" smtClean="0"/>
          </a:p>
          <a:p>
            <a:r>
              <a:rPr lang="ru-RU" sz="2400" b="1" i="1" dirty="0" err="1" smtClean="0"/>
              <a:t>квітень</a:t>
            </a:r>
            <a:r>
              <a:rPr lang="ru-RU" sz="2400" b="1" i="1" dirty="0" smtClean="0"/>
              <a:t>/</a:t>
            </a:r>
            <a:r>
              <a:rPr lang="ru-RU" sz="2400" b="1" i="1" dirty="0" err="1" smtClean="0"/>
              <a:t>травень</a:t>
            </a:r>
            <a:r>
              <a:rPr lang="ru-RU" sz="2400" b="1" dirty="0" smtClean="0"/>
              <a:t> - </a:t>
            </a:r>
            <a:r>
              <a:rPr lang="ru-RU" sz="2400" dirty="0" smtClean="0"/>
              <a:t>православна Пасха</a:t>
            </a:r>
          </a:p>
          <a:p>
            <a:r>
              <a:rPr lang="ru-RU" sz="2400" b="1" i="1" dirty="0" smtClean="0"/>
              <a:t>27 </a:t>
            </a:r>
            <a:r>
              <a:rPr lang="ru-RU" sz="2400" b="1" i="1" dirty="0" err="1" smtClean="0"/>
              <a:t>серпня</a:t>
            </a:r>
            <a:r>
              <a:rPr lang="ru-RU" sz="2400" dirty="0" smtClean="0"/>
              <a:t> - день </a:t>
            </a:r>
            <a:r>
              <a:rPr lang="ru-RU" sz="2400" dirty="0" err="1" smtClean="0"/>
              <a:t>незалежності</a:t>
            </a:r>
            <a:endParaRPr lang="ru-RU" sz="2400" dirty="0" smtClean="0"/>
          </a:p>
          <a:p>
            <a:r>
              <a:rPr lang="ru-RU" sz="2400" b="1" i="1" dirty="0" smtClean="0"/>
              <a:t>31 </a:t>
            </a:r>
            <a:r>
              <a:rPr lang="ru-RU" sz="2400" b="1" i="1" dirty="0" err="1" smtClean="0"/>
              <a:t>серпня</a:t>
            </a:r>
            <a:r>
              <a:rPr lang="ru-RU" sz="2400" b="1" i="1" dirty="0" smtClean="0"/>
              <a:t> </a:t>
            </a:r>
            <a:r>
              <a:rPr lang="ru-RU" sz="2400" dirty="0" smtClean="0"/>
              <a:t>- день </a:t>
            </a:r>
            <a:r>
              <a:rPr lang="ru-RU" sz="2400" dirty="0" err="1" smtClean="0"/>
              <a:t>національної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endParaRPr lang="ru-RU" sz="2400" dirty="0" smtClean="0"/>
          </a:p>
          <a:p>
            <a:r>
              <a:rPr lang="ru-RU" sz="2400" b="1" i="1" dirty="0" smtClean="0"/>
              <a:t>8 </a:t>
            </a:r>
            <a:r>
              <a:rPr lang="ru-RU" sz="2400" b="1" i="1" dirty="0" err="1" smtClean="0"/>
              <a:t>жовтня</a:t>
            </a:r>
            <a:r>
              <a:rPr lang="ru-RU" sz="2400" dirty="0" smtClean="0"/>
              <a:t> - </a:t>
            </a:r>
            <a:r>
              <a:rPr lang="ru-RU" sz="2400" dirty="0" err="1" smtClean="0"/>
              <a:t>національний</a:t>
            </a:r>
            <a:r>
              <a:rPr lang="ru-RU" sz="2400" dirty="0" smtClean="0"/>
              <a:t> день вина.</a:t>
            </a:r>
          </a:p>
          <a:p>
            <a:endParaRPr lang="ru-RU" sz="2400" dirty="0"/>
          </a:p>
        </p:txBody>
      </p:sp>
      <p:pic>
        <p:nvPicPr>
          <p:cNvPr id="40962" name="Picture 2" descr="Национальный день вина Блог о подарках и праздни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920" y="1"/>
            <a:ext cx="3398080" cy="2636912"/>
          </a:xfrm>
          <a:prstGeom prst="rect">
            <a:avLst/>
          </a:prstGeom>
          <a:noFill/>
        </p:spPr>
      </p:pic>
      <p:pic>
        <p:nvPicPr>
          <p:cNvPr id="40964" name="Picture 4" descr="13 октября - Национальный день вина в Молдо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36912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Picture 6" descr="Блог Путешественника - День вина в Молдове 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79150"/>
            <a:ext cx="2771799" cy="2078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76256" y="3284984"/>
            <a:ext cx="212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Святкування Дня вина 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72400" cy="1143000"/>
          </a:xfrm>
        </p:spPr>
        <p:txBody>
          <a:bodyPr/>
          <a:lstStyle/>
          <a:p>
            <a:r>
              <a:rPr lang="uk-UA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Кухня Молдови:</a:t>
            </a:r>
            <a:endParaRPr lang="ru-RU" b="1" i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8204448" cy="4114800"/>
          </a:xfrm>
        </p:spPr>
        <p:txBody>
          <a:bodyPr/>
          <a:lstStyle/>
          <a:p>
            <a:r>
              <a:rPr lang="ru-RU" sz="2000" dirty="0" err="1" smtClean="0"/>
              <a:t>Національні</a:t>
            </a:r>
            <a:r>
              <a:rPr lang="ru-RU" sz="2000" dirty="0" smtClean="0"/>
              <a:t> страви </a:t>
            </a:r>
            <a:r>
              <a:rPr lang="ru-RU" sz="2000" dirty="0" err="1" smtClean="0"/>
              <a:t>Молдови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уяву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своєю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незвичністю</a:t>
            </a:r>
            <a:r>
              <a:rPr lang="ru-RU" sz="2000" dirty="0" smtClean="0"/>
              <a:t>, </a:t>
            </a:r>
            <a:r>
              <a:rPr lang="ru-RU" sz="2000" dirty="0" err="1" smtClean="0"/>
              <a:t>чудовим</a:t>
            </a:r>
            <a:r>
              <a:rPr lang="ru-RU" sz="2000" dirty="0" smtClean="0"/>
              <a:t> смаком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різноманітністю</a:t>
            </a:r>
            <a:r>
              <a:rPr lang="ru-RU" sz="2000" dirty="0" smtClean="0"/>
              <a:t>. І, 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 ж, </a:t>
            </a:r>
            <a:r>
              <a:rPr lang="ru-RU" sz="2000" dirty="0" err="1" smtClean="0"/>
              <a:t>ця</a:t>
            </a:r>
            <a:r>
              <a:rPr lang="ru-RU" sz="2000" dirty="0" smtClean="0"/>
              <a:t> кухня одна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найсмачніших</a:t>
            </a:r>
            <a:r>
              <a:rPr lang="ru-RU" sz="2000" dirty="0" smtClean="0"/>
              <a:t> в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!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страви </a:t>
            </a:r>
            <a:r>
              <a:rPr lang="ru-RU" sz="2000" dirty="0" err="1" smtClean="0"/>
              <a:t>Молдови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неповторний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вишуканий</a:t>
            </a:r>
            <a:r>
              <a:rPr lang="ru-RU" sz="2000" dirty="0" smtClean="0"/>
              <a:t> смак, вони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відрізняються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оригінальним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оформленням</a:t>
            </a:r>
            <a:endParaRPr lang="ru-RU" sz="2000" dirty="0"/>
          </a:p>
        </p:txBody>
      </p:sp>
      <p:pic>
        <p:nvPicPr>
          <p:cNvPr id="41986" name="Picture 2" descr="Молдавский пирог &quot;Рlаcint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20888"/>
            <a:ext cx="2808312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53012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Плацинда-особливий</a:t>
            </a:r>
            <a:r>
              <a:rPr lang="uk-UA" dirty="0" smtClean="0"/>
              <a:t> </a:t>
            </a:r>
            <a:r>
              <a:rPr lang="uk-UA" dirty="0" err="1" smtClean="0"/>
              <a:t>молдавский</a:t>
            </a:r>
            <a:r>
              <a:rPr lang="uk-UA" dirty="0" smtClean="0"/>
              <a:t> пиріг</a:t>
            </a:r>
            <a:endParaRPr lang="ru-RU" dirty="0"/>
          </a:p>
        </p:txBody>
      </p:sp>
      <p:pic>
        <p:nvPicPr>
          <p:cNvPr id="41988" name="Picture 4" descr="Верту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520280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39952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Вертута</a:t>
            </a:r>
            <a:endParaRPr lang="ru-RU" dirty="0"/>
          </a:p>
        </p:txBody>
      </p:sp>
      <p:pic>
        <p:nvPicPr>
          <p:cNvPr id="41990" name="Picture 6" descr="Чорбэ - деликатесный су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80928"/>
            <a:ext cx="2448272" cy="2448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522920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Чорбе-національний</a:t>
            </a:r>
            <a:r>
              <a:rPr lang="uk-UA" dirty="0" smtClean="0"/>
              <a:t> молдавський суп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244408" cy="1143000"/>
          </a:xfrm>
        </p:spPr>
        <p:txBody>
          <a:bodyPr/>
          <a:lstStyle/>
          <a:p>
            <a:r>
              <a:rPr lang="uk-UA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Використані матеріали:</a:t>
            </a:r>
            <a:endParaRPr lang="ru-RU" b="1" i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http://www.povarenok.ru/recipes/kitchen/100</a:t>
            </a:r>
            <a:r>
              <a:rPr lang="en-US" sz="2400" dirty="0" smtClean="0">
                <a:hlinkClick r:id="rId2"/>
              </a:rPr>
              <a:t>/</a:t>
            </a:r>
            <a:endParaRPr lang="uk-UA" sz="2400" dirty="0" smtClean="0"/>
          </a:p>
          <a:p>
            <a:r>
              <a:rPr lang="en-US" sz="2400" dirty="0" smtClean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www.cooper-tour.ru/informacija-o-stranah/156.html</a:t>
            </a:r>
            <a:endParaRPr lang="uk-UA" sz="2400" dirty="0" smtClean="0"/>
          </a:p>
          <a:p>
            <a:r>
              <a:rPr lang="en-US" sz="2400" dirty="0" smtClean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luckycamper.net/country</a:t>
            </a:r>
            <a:endParaRPr lang="uk-UA" sz="2400" dirty="0" smtClean="0"/>
          </a:p>
          <a:p>
            <a:r>
              <a:rPr lang="en-US" sz="2400" dirty="0" smtClean="0">
                <a:hlinkClick r:id="rId5"/>
              </a:rPr>
              <a:t>http://ethnopsychology.academic.ru</a:t>
            </a:r>
            <a:r>
              <a:rPr lang="en-US" sz="2400" dirty="0" smtClean="0">
                <a:hlinkClick r:id="rId5"/>
              </a:rPr>
              <a:t>/</a:t>
            </a:r>
            <a:endParaRPr lang="uk-UA" sz="2400" dirty="0" smtClean="0"/>
          </a:p>
          <a:p>
            <a:r>
              <a:rPr lang="en-US" sz="2400" dirty="0" smtClean="0">
                <a:hlinkClick r:id="rId6"/>
              </a:rPr>
              <a:t>http://geographyofrussia.com/moldova</a:t>
            </a:r>
            <a:r>
              <a:rPr lang="en-US" sz="2400" dirty="0" smtClean="0">
                <a:hlinkClick r:id="rId6"/>
              </a:rPr>
              <a:t>/</a:t>
            </a:r>
            <a:endParaRPr lang="uk-UA" sz="2400" dirty="0" smtClean="0"/>
          </a:p>
          <a:p>
            <a:r>
              <a:rPr lang="en-US" sz="2400" dirty="0" smtClean="0">
                <a:hlinkClick r:id="rId7"/>
              </a:rPr>
              <a:t>http://</a:t>
            </a:r>
            <a:r>
              <a:rPr lang="en-US" sz="2400" dirty="0" smtClean="0">
                <a:hlinkClick r:id="rId7"/>
              </a:rPr>
              <a:t>uchilok.net/geografia/692-geograficheskoe-polozhenie-prirodnye-usloviya-i.html</a:t>
            </a:r>
            <a:endParaRPr lang="uk-UA" sz="2400" dirty="0" smtClean="0"/>
          </a:p>
          <a:p>
            <a:r>
              <a:rPr lang="en-US" sz="2400" dirty="0" smtClean="0">
                <a:hlinkClick r:id="rId8"/>
              </a:rPr>
              <a:t>http://www.palitratour.com/uk/countries/moldova</a:t>
            </a:r>
            <a:r>
              <a:rPr lang="en-US" sz="2400" dirty="0" smtClean="0">
                <a:hlinkClick r:id="rId8"/>
              </a:rPr>
              <a:t>/</a:t>
            </a:r>
            <a:endParaRPr lang="uk-UA" sz="2400" dirty="0" smtClean="0"/>
          </a:p>
          <a:p>
            <a:endParaRPr lang="uk-UA" sz="2400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2780928"/>
            <a:ext cx="4680520" cy="720080"/>
          </a:xfrm>
        </p:spPr>
        <p:txBody>
          <a:bodyPr anchor="ctr"/>
          <a:lstStyle/>
          <a:p>
            <a:pPr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3010" name="Picture 2" descr="BSNews :: Черноморская кухня (5). Не знать, открыть, влюбиться в... молдавскую кухн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3501008"/>
            <a:ext cx="4572001" cy="3356991"/>
          </a:xfrm>
          <a:prstGeom prst="rect">
            <a:avLst/>
          </a:prstGeom>
          <a:noFill/>
        </p:spPr>
      </p:pic>
      <p:pic>
        <p:nvPicPr>
          <p:cNvPr id="43012" name="Picture 4" descr="Монастырь Кэприяна в Молдове Туристический портал Кэмпера Шустр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5724128" cy="2881118"/>
          </a:xfrm>
          <a:prstGeom prst="rect">
            <a:avLst/>
          </a:prstGeom>
          <a:noFill/>
        </p:spPr>
      </p:pic>
      <p:pic>
        <p:nvPicPr>
          <p:cNvPr id="43014" name="Picture 6" descr="Утвержден бюджет Кишинева на 2013 год // ВЕСТИ.МД / все новости д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021" y="3501008"/>
            <a:ext cx="4485333" cy="3356992"/>
          </a:xfrm>
          <a:prstGeom prst="rect">
            <a:avLst/>
          </a:prstGeom>
          <a:noFill/>
        </p:spPr>
      </p:pic>
      <p:pic>
        <p:nvPicPr>
          <p:cNvPr id="43016" name="Picture 8" descr="Поставка вин в РФ разрешена еще 3 молдавским предприятиям"/>
          <p:cNvPicPr>
            <a:picLocks noChangeAspect="1" noChangeArrowheads="1"/>
          </p:cNvPicPr>
          <p:nvPr/>
        </p:nvPicPr>
        <p:blipFill>
          <a:blip r:embed="rId5" cstate="print"/>
          <a:srcRect l="22680" t="11760"/>
          <a:stretch>
            <a:fillRect/>
          </a:stretch>
        </p:blipFill>
        <p:spPr bwMode="auto">
          <a:xfrm>
            <a:off x="323528" y="-1"/>
            <a:ext cx="2830968" cy="2927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дборка любимых пейзажей за 2010 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</a:t>
            </a:r>
            <a:endParaRPr lang="ru-RU" b="1" i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6912768" cy="4556720"/>
          </a:xfrm>
          <a:solidFill>
            <a:schemeClr val="bg1">
              <a:alpha val="43000"/>
            </a:schemeClr>
          </a:solidFill>
        </p:spPr>
        <p:txBody>
          <a:bodyPr/>
          <a:lstStyle/>
          <a:p>
            <a:r>
              <a:rPr lang="en-US" sz="2400" b="1" dirty="0" smtClean="0"/>
              <a:t>1</a:t>
            </a:r>
            <a:r>
              <a:rPr lang="uk-UA" sz="2400" b="1" dirty="0" smtClean="0"/>
              <a:t>. Загальні відомості.</a:t>
            </a:r>
          </a:p>
          <a:p>
            <a:r>
              <a:rPr lang="uk-UA" sz="2400" b="1" dirty="0" smtClean="0"/>
              <a:t>2. Географічне положення.</a:t>
            </a:r>
            <a:endParaRPr lang="ru-RU" sz="2400" b="1" dirty="0" smtClean="0"/>
          </a:p>
          <a:p>
            <a:r>
              <a:rPr lang="uk-UA" sz="2400" b="1" dirty="0" smtClean="0"/>
              <a:t>3. Природні умови і ресурси.</a:t>
            </a:r>
            <a:endParaRPr lang="ru-RU" sz="2400" b="1" dirty="0" smtClean="0"/>
          </a:p>
          <a:p>
            <a:r>
              <a:rPr lang="uk-UA" sz="2400" b="1" dirty="0" smtClean="0"/>
              <a:t>4. Населення.</a:t>
            </a:r>
            <a:endParaRPr lang="ru-RU" sz="2400" b="1" dirty="0" smtClean="0"/>
          </a:p>
          <a:p>
            <a:r>
              <a:rPr lang="uk-UA" sz="2400" b="1" dirty="0" smtClean="0"/>
              <a:t>5. Загальна характеристика господарства:</a:t>
            </a:r>
            <a:endParaRPr lang="ru-RU" sz="2400" b="1" dirty="0" smtClean="0"/>
          </a:p>
          <a:p>
            <a:pPr marL="800100" lvl="1" indent="-342900">
              <a:buNone/>
            </a:pPr>
            <a:r>
              <a:rPr lang="uk-UA" sz="2400" b="1" dirty="0" smtClean="0"/>
              <a:t> - промисловість;</a:t>
            </a:r>
          </a:p>
          <a:p>
            <a:pPr marL="800100" lvl="1" indent="-342900">
              <a:buNone/>
            </a:pPr>
            <a:r>
              <a:rPr lang="uk-UA" sz="2400" b="1" dirty="0" smtClean="0"/>
              <a:t> - сільське господарство;</a:t>
            </a:r>
          </a:p>
          <a:p>
            <a:pPr marL="800100" lvl="1" indent="-342900">
              <a:buNone/>
            </a:pPr>
            <a:r>
              <a:rPr lang="uk-UA" sz="2400" b="1" dirty="0" smtClean="0"/>
              <a:t> - транспорт.</a:t>
            </a:r>
            <a:endParaRPr lang="ru-RU" sz="2400" b="1" dirty="0" smtClean="0"/>
          </a:p>
          <a:p>
            <a:r>
              <a:rPr lang="uk-UA" sz="2400" b="1" dirty="0" smtClean="0"/>
              <a:t>6. Зовнішньоекономічні зв’язки. </a:t>
            </a:r>
          </a:p>
          <a:p>
            <a:r>
              <a:rPr lang="uk-UA" sz="2400" b="1" dirty="0" smtClean="0"/>
              <a:t>7. Традиції.</a:t>
            </a: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рощальный пост... &quot; YAHOOEU.ru"/>
          <p:cNvPicPr>
            <a:picLocks noChangeAspect="1" noChangeArrowheads="1"/>
          </p:cNvPicPr>
          <p:nvPr/>
        </p:nvPicPr>
        <p:blipFill>
          <a:blip r:embed="rId2" cstate="print"/>
          <a:srcRect r="5084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uk-UA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 відомості:</a:t>
            </a:r>
            <a:endParaRPr lang="ru-RU" b="1" i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7772400" cy="4752528"/>
          </a:xfrm>
          <a:solidFill>
            <a:schemeClr val="bg1">
              <a:alpha val="44000"/>
            </a:schemeClr>
          </a:solidFill>
        </p:spPr>
        <p:txBody>
          <a:bodyPr/>
          <a:lstStyle/>
          <a:p>
            <a:r>
              <a:rPr lang="uk-UA" sz="2000" b="1" dirty="0" smtClean="0"/>
              <a:t>Столиця:</a:t>
            </a:r>
            <a:r>
              <a:rPr lang="ru-RU" sz="2000" dirty="0" smtClean="0"/>
              <a:t> </a:t>
            </a:r>
            <a:r>
              <a:rPr lang="ru-RU" sz="2000" dirty="0" err="1" smtClean="0"/>
              <a:t>Кишинів</a:t>
            </a:r>
            <a:endParaRPr lang="ru-RU" sz="2000" dirty="0" smtClean="0"/>
          </a:p>
          <a:p>
            <a:r>
              <a:rPr lang="uk-UA" sz="2000" b="1" dirty="0" smtClean="0"/>
              <a:t>Офіційна назва:</a:t>
            </a:r>
            <a:r>
              <a:rPr lang="pt-PT" sz="2000" i="1" dirty="0" smtClean="0"/>
              <a:t> </a:t>
            </a:r>
          </a:p>
          <a:p>
            <a:r>
              <a:rPr lang="uk-UA" sz="2000" b="1" dirty="0" smtClean="0"/>
              <a:t>Площа:</a:t>
            </a:r>
            <a:r>
              <a:rPr lang="ru-RU" sz="2000" dirty="0" smtClean="0"/>
              <a:t> 33 843 км² </a:t>
            </a:r>
            <a:endParaRPr lang="ru-RU" sz="2000" dirty="0" smtClean="0"/>
          </a:p>
          <a:p>
            <a:r>
              <a:rPr lang="uk-UA" sz="2000" b="1" dirty="0" smtClean="0"/>
              <a:t>Населення:</a:t>
            </a:r>
            <a:r>
              <a:rPr lang="ru-RU" sz="2000" dirty="0" smtClean="0"/>
              <a:t> 3 938 </a:t>
            </a:r>
            <a:r>
              <a:rPr lang="ru-RU" sz="2000" dirty="0" smtClean="0"/>
              <a:t>679 ос.</a:t>
            </a:r>
            <a:endParaRPr lang="uk-UA" sz="2000" b="1" dirty="0" smtClean="0"/>
          </a:p>
          <a:p>
            <a:r>
              <a:rPr lang="uk-UA" sz="2000" b="1" dirty="0" smtClean="0"/>
              <a:t>Форма правління: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Парламентська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республіка</a:t>
            </a:r>
            <a:endParaRPr lang="ru-RU" sz="2000" b="1" dirty="0" smtClean="0"/>
          </a:p>
          <a:p>
            <a:r>
              <a:rPr lang="uk-UA" sz="2000" b="1" dirty="0" smtClean="0"/>
              <a:t>Глава держави:</a:t>
            </a:r>
            <a:r>
              <a:rPr lang="uk-UA" sz="2000" dirty="0" smtClean="0"/>
              <a:t> </a:t>
            </a:r>
            <a:r>
              <a:rPr lang="ru-RU" sz="2000" dirty="0" err="1" smtClean="0"/>
              <a:t>Президент-Ніколае</a:t>
            </a:r>
            <a:r>
              <a:rPr lang="ru-RU" sz="2000" dirty="0" smtClean="0"/>
              <a:t> </a:t>
            </a:r>
            <a:r>
              <a:rPr lang="ru-RU" sz="2000" dirty="0" err="1" smtClean="0"/>
              <a:t>Тімофті</a:t>
            </a:r>
            <a:endParaRPr lang="uk-UA" sz="2000" dirty="0" smtClean="0"/>
          </a:p>
          <a:p>
            <a:r>
              <a:rPr lang="uk-UA" sz="2000" b="1" dirty="0" smtClean="0"/>
              <a:t>Вищий законодавчий орган: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Однопалатний</a:t>
            </a:r>
            <a:r>
              <a:rPr lang="ru-RU" sz="2000" dirty="0" smtClean="0"/>
              <a:t> </a:t>
            </a:r>
            <a:r>
              <a:rPr lang="ru-RU" sz="2000" dirty="0" smtClean="0"/>
              <a:t>парламент</a:t>
            </a:r>
            <a:endParaRPr lang="ru-RU" sz="2000" b="1" dirty="0" smtClean="0"/>
          </a:p>
          <a:p>
            <a:r>
              <a:rPr lang="uk-UA" sz="2000" b="1" dirty="0" smtClean="0"/>
              <a:t>Адміністративний поділ: </a:t>
            </a:r>
            <a:r>
              <a:rPr lang="ru-RU" sz="2000" dirty="0" smtClean="0"/>
              <a:t>38 </a:t>
            </a:r>
            <a:r>
              <a:rPr lang="ru-RU" sz="2000" dirty="0" err="1" smtClean="0"/>
              <a:t>районів</a:t>
            </a:r>
            <a:endParaRPr lang="uk-UA" sz="2000" b="1" dirty="0" smtClean="0"/>
          </a:p>
          <a:p>
            <a:r>
              <a:rPr lang="uk-UA" sz="2000" b="1" dirty="0" smtClean="0"/>
              <a:t>Державна мова</a:t>
            </a:r>
            <a:r>
              <a:rPr lang="uk-UA" sz="2000" b="1" dirty="0" smtClean="0"/>
              <a:t>:</a:t>
            </a:r>
            <a:r>
              <a:rPr lang="ru-RU" sz="2000" dirty="0" smtClean="0"/>
              <a:t> </a:t>
            </a:r>
            <a:r>
              <a:rPr lang="ru-RU" sz="2000" dirty="0" err="1" smtClean="0"/>
              <a:t>Румунська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endParaRPr lang="uk-UA" sz="2000" b="1" dirty="0" smtClean="0"/>
          </a:p>
          <a:p>
            <a:r>
              <a:rPr lang="uk-UA" sz="2000" b="1" dirty="0" smtClean="0"/>
              <a:t>Релігія:</a:t>
            </a:r>
            <a:r>
              <a:rPr lang="ru-RU" sz="2000" dirty="0" smtClean="0"/>
              <a:t> 98,5% — </a:t>
            </a:r>
            <a:r>
              <a:rPr lang="ru-RU" sz="2000" dirty="0" err="1" smtClean="0"/>
              <a:t>православні</a:t>
            </a:r>
            <a:r>
              <a:rPr lang="ru-RU" sz="2000" dirty="0" smtClean="0"/>
              <a:t>, </a:t>
            </a:r>
            <a:r>
              <a:rPr lang="ru-RU" sz="2000" dirty="0" smtClean="0"/>
              <a:t>1,5% — </a:t>
            </a:r>
            <a:r>
              <a:rPr lang="ru-RU" sz="2000" dirty="0" err="1" smtClean="0"/>
              <a:t>іудеї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uk-UA" sz="2000" b="1" dirty="0" smtClean="0"/>
              <a:t>Етнічний склад:</a:t>
            </a:r>
            <a:r>
              <a:rPr lang="ru-RU" sz="2000" dirty="0" smtClean="0"/>
              <a:t> 65% — </a:t>
            </a:r>
            <a:r>
              <a:rPr lang="ru-RU" sz="2000" dirty="0" err="1" smtClean="0"/>
              <a:t>молдавани</a:t>
            </a:r>
            <a:r>
              <a:rPr lang="ru-RU" sz="2000" dirty="0" smtClean="0"/>
              <a:t>, </a:t>
            </a:r>
            <a:r>
              <a:rPr lang="ru-RU" sz="2000" dirty="0" smtClean="0"/>
              <a:t>14% — </a:t>
            </a:r>
            <a:r>
              <a:rPr lang="ru-RU" sz="2000" dirty="0" err="1" smtClean="0"/>
              <a:t>українці</a:t>
            </a:r>
            <a:r>
              <a:rPr lang="ru-RU" sz="2000" dirty="0" smtClean="0"/>
              <a:t>, </a:t>
            </a:r>
            <a:r>
              <a:rPr lang="ru-RU" sz="2000" dirty="0" smtClean="0"/>
              <a:t>13% — </a:t>
            </a:r>
            <a:r>
              <a:rPr lang="ru-RU" sz="2000" dirty="0" err="1" smtClean="0"/>
              <a:t>росіяни</a:t>
            </a:r>
            <a:r>
              <a:rPr lang="ru-RU" sz="2000" dirty="0" smtClean="0"/>
              <a:t>, </a:t>
            </a:r>
            <a:r>
              <a:rPr lang="ru-RU" sz="2000" dirty="0" smtClean="0"/>
              <a:t>3% — </a:t>
            </a:r>
            <a:r>
              <a:rPr lang="ru-RU" sz="2000" dirty="0" err="1" smtClean="0"/>
              <a:t>гагаузи</a:t>
            </a:r>
            <a:r>
              <a:rPr lang="ru-RU" sz="2000" dirty="0" smtClean="0"/>
              <a:t>, </a:t>
            </a:r>
            <a:r>
              <a:rPr lang="ru-RU" sz="2000" dirty="0" smtClean="0"/>
              <a:t>2% — </a:t>
            </a:r>
            <a:r>
              <a:rPr lang="ru-RU" sz="2000" dirty="0" err="1" smtClean="0"/>
              <a:t>болгари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uk-UA" sz="2000" b="1" dirty="0" smtClean="0"/>
              <a:t>Валюта</a:t>
            </a:r>
            <a:r>
              <a:rPr lang="uk-UA" sz="2000" b="1" dirty="0" smtClean="0"/>
              <a:t>:</a:t>
            </a:r>
            <a:r>
              <a:rPr lang="ru-RU" sz="2000" dirty="0" smtClean="0"/>
              <a:t> </a:t>
            </a:r>
            <a:r>
              <a:rPr lang="ru-RU" sz="2000" dirty="0" smtClean="0"/>
              <a:t>Лей </a:t>
            </a:r>
            <a:endParaRPr lang="ru-RU" sz="2000" dirty="0"/>
          </a:p>
        </p:txBody>
      </p:sp>
      <p:pic>
        <p:nvPicPr>
          <p:cNvPr id="27652" name="Picture 4" descr="P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13541"/>
            <a:ext cx="2850906" cy="1444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60648"/>
            <a:ext cx="5148064" cy="640871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Країна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південному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сході</a:t>
            </a:r>
            <a:r>
              <a:rPr lang="ru-RU" sz="2400" dirty="0" smtClean="0"/>
              <a:t> 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.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півночі</a:t>
            </a:r>
            <a:r>
              <a:rPr lang="ru-RU" sz="2400" dirty="0" smtClean="0"/>
              <a:t>, </a:t>
            </a:r>
            <a:r>
              <a:rPr lang="ru-RU" sz="2400" dirty="0" err="1" smtClean="0"/>
              <a:t>сході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межує</a:t>
            </a:r>
            <a:r>
              <a:rPr lang="ru-RU" sz="2400" dirty="0" smtClean="0"/>
              <a:t> </a:t>
            </a:r>
            <a:r>
              <a:rPr lang="ru-RU" sz="2400" dirty="0" err="1" smtClean="0"/>
              <a:t>зУкраїною</a:t>
            </a:r>
            <a:r>
              <a:rPr lang="ru-RU" sz="2400" dirty="0" smtClean="0"/>
              <a:t>,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заході</a:t>
            </a:r>
            <a:r>
              <a:rPr lang="ru-RU" sz="2400" dirty="0" smtClean="0"/>
              <a:t> — </a:t>
            </a:r>
            <a:r>
              <a:rPr lang="ru-RU" sz="2400" dirty="0" err="1" smtClean="0"/>
              <a:t>з</a:t>
            </a:r>
            <a:r>
              <a:rPr lang="ru-RU" sz="2400" dirty="0" smtClean="0"/>
              <a:t> </a:t>
            </a:r>
            <a:r>
              <a:rPr lang="ru-RU" sz="2400" dirty="0" err="1" smtClean="0"/>
              <a:t>Румунією</a:t>
            </a:r>
            <a:r>
              <a:rPr lang="ru-RU" sz="2400" dirty="0" smtClean="0"/>
              <a:t>. </a:t>
            </a:r>
            <a:r>
              <a:rPr lang="ru-RU" sz="2400" dirty="0" err="1" smtClean="0"/>
              <a:t>Площа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 — 33 843 км² (136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).  </a:t>
            </a:r>
            <a:r>
              <a:rPr lang="ru-RU" sz="2400" dirty="0" err="1" smtClean="0"/>
              <a:t>Рельєф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Молдови</a:t>
            </a:r>
            <a:r>
              <a:rPr lang="ru-RU" sz="2400" dirty="0" smtClean="0"/>
              <a:t> — </a:t>
            </a:r>
            <a:r>
              <a:rPr lang="ru-RU" sz="2400" dirty="0" err="1" smtClean="0"/>
              <a:t>рівнина</a:t>
            </a:r>
            <a:r>
              <a:rPr lang="ru-RU" sz="2400" dirty="0" smtClean="0"/>
              <a:t> 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численними</a:t>
            </a:r>
            <a:r>
              <a:rPr lang="ru-RU" sz="2400" dirty="0" smtClean="0"/>
              <a:t> </a:t>
            </a:r>
            <a:r>
              <a:rPr lang="ru-RU" sz="2400" dirty="0" err="1" smtClean="0"/>
              <a:t>пагорбами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розчленована</a:t>
            </a:r>
            <a:r>
              <a:rPr lang="ru-RU" sz="2400" dirty="0" smtClean="0"/>
              <a:t> балками </a:t>
            </a:r>
            <a:r>
              <a:rPr lang="ru-RU" sz="2400" dirty="0" err="1" smtClean="0"/>
              <a:t>тарічками</a:t>
            </a:r>
            <a:r>
              <a:rPr lang="ru-RU" sz="2400" dirty="0" smtClean="0"/>
              <a:t>. </a:t>
            </a:r>
            <a:r>
              <a:rPr lang="ru-RU" sz="2400" dirty="0" err="1" smtClean="0"/>
              <a:t>Середня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висота</a:t>
            </a:r>
            <a:r>
              <a:rPr lang="ru-RU" sz="2400" dirty="0" smtClean="0"/>
              <a:t> 147 м, максимальна — до 430 м (</a:t>
            </a:r>
            <a:r>
              <a:rPr lang="ru-RU" sz="2400" dirty="0" smtClean="0"/>
              <a:t>гори </a:t>
            </a:r>
            <a:r>
              <a:rPr lang="ru-RU" sz="2400" dirty="0" err="1" smtClean="0"/>
              <a:t>Баланешти</a:t>
            </a:r>
            <a:r>
              <a:rPr lang="ru-RU" sz="2400" dirty="0" smtClean="0"/>
              <a:t>).  Молдова </a:t>
            </a:r>
            <a:r>
              <a:rPr lang="ru-RU" sz="2400" dirty="0" err="1" smtClean="0"/>
              <a:t>займає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південно-західну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 </a:t>
            </a:r>
            <a:r>
              <a:rPr lang="ru-RU" sz="2400" dirty="0" err="1" smtClean="0"/>
              <a:t>Східно-Європейської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західну</a:t>
            </a:r>
            <a:r>
              <a:rPr lang="ru-RU" sz="2400" dirty="0" smtClean="0"/>
              <a:t> </a:t>
            </a:r>
            <a:r>
              <a:rPr lang="ru-RU" sz="2400" dirty="0" err="1" smtClean="0"/>
              <a:t>околицю</a:t>
            </a:r>
            <a:r>
              <a:rPr lang="ru-RU" sz="2400" dirty="0" smtClean="0"/>
              <a:t> </a:t>
            </a:r>
            <a:r>
              <a:rPr lang="ru-RU" sz="2400" dirty="0" err="1" smtClean="0"/>
              <a:t>Причорноморської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низовини</a:t>
            </a:r>
            <a:r>
              <a:rPr lang="ru-RU" sz="2400" dirty="0" smtClean="0"/>
              <a:t>, </a:t>
            </a:r>
            <a:r>
              <a:rPr lang="ru-RU" sz="2400" dirty="0" smtClean="0"/>
              <a:t>а на </a:t>
            </a:r>
            <a:r>
              <a:rPr lang="ru-RU" sz="2400" dirty="0" err="1" smtClean="0"/>
              <a:t>північному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сході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відроги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Подільської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височини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8674" name="Picture 2" descr="Confrontation Between Transnistria and Moldova Deepening - Paperblog"/>
          <p:cNvPicPr>
            <a:picLocks noChangeAspect="1" noChangeArrowheads="1"/>
          </p:cNvPicPr>
          <p:nvPr/>
        </p:nvPicPr>
        <p:blipFill>
          <a:blip r:embed="rId2" cstate="print"/>
          <a:srcRect l="3710" r="5512"/>
          <a:stretch>
            <a:fillRect/>
          </a:stretch>
        </p:blipFill>
        <p:spPr bwMode="auto">
          <a:xfrm>
            <a:off x="0" y="0"/>
            <a:ext cx="4392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Обрабатывать землю без вспахивания намерены убедить власти фермеров PUBLIKA .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849" cy="685800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t"/>
          <a:lstStyle/>
          <a:p>
            <a:r>
              <a:rPr lang="uk-UA" sz="4000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Природні умови та ресурси:</a:t>
            </a:r>
            <a:endParaRPr lang="ru-RU" sz="4000" b="1" i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692696"/>
            <a:ext cx="5184576" cy="6165304"/>
          </a:xfrm>
          <a:solidFill>
            <a:schemeClr val="bg1">
              <a:alpha val="52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b="1" dirty="0" err="1" smtClean="0"/>
              <a:t>Ландшафти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Молдови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надзвичайно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привабливі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горбисті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розчленовані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річковими</a:t>
            </a:r>
            <a:r>
              <a:rPr lang="ru-RU" sz="2000" b="1" dirty="0" smtClean="0"/>
              <a:t> долинами. З </a:t>
            </a:r>
            <a:r>
              <a:rPr lang="ru-RU" sz="2000" b="1" dirty="0" err="1" smtClean="0"/>
              <a:t>Півночі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Південь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 Заходу на </a:t>
            </a:r>
            <a:r>
              <a:rPr lang="ru-RU" sz="2000" b="1" dirty="0" err="1" smtClean="0"/>
              <a:t>Схід</a:t>
            </a:r>
            <a:r>
              <a:rPr lang="ru-RU" sz="2000" b="1" dirty="0" smtClean="0"/>
              <a:t>, Молдова представлена ​​одним ландшафтом </a:t>
            </a:r>
            <a:r>
              <a:rPr lang="ru-RU" sz="2000" b="1" dirty="0" err="1" smtClean="0"/>
              <a:t>Східно-Європейської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рівнини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Кліматично</a:t>
            </a:r>
            <a:r>
              <a:rPr lang="ru-RU" sz="2000" b="1" dirty="0" smtClean="0"/>
              <a:t> Молдова </a:t>
            </a:r>
            <a:r>
              <a:rPr lang="ru-RU" sz="2000" b="1" dirty="0" err="1" smtClean="0"/>
              <a:t>розташована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помірно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континентальній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помірних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вітрів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Середземномор'я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Великі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температурні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коливання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рідкісні</a:t>
            </a:r>
            <a:r>
              <a:rPr lang="ru-RU" sz="2000" b="1" dirty="0" smtClean="0"/>
              <a:t>. Опади </a:t>
            </a:r>
            <a:r>
              <a:rPr lang="ru-RU" sz="2000" b="1" dirty="0" err="1" smtClean="0"/>
              <a:t>випадають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усі</a:t>
            </a:r>
            <a:r>
              <a:rPr lang="ru-RU" sz="2000" b="1" dirty="0" smtClean="0"/>
              <a:t> пори року. Зима </a:t>
            </a:r>
            <a:r>
              <a:rPr lang="ru-RU" sz="2000" b="1" dirty="0" err="1" smtClean="0"/>
              <a:t>м'яка</a:t>
            </a:r>
            <a:r>
              <a:rPr lang="ru-RU" sz="2000" b="1" dirty="0" smtClean="0"/>
              <a:t> та коротка, </a:t>
            </a:r>
            <a:r>
              <a:rPr lang="ru-RU" sz="2000" b="1" dirty="0" err="1" smtClean="0"/>
              <a:t>літо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спекотне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тривале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Середня</a:t>
            </a:r>
            <a:r>
              <a:rPr lang="ru-RU" sz="2000" b="1" dirty="0" smtClean="0"/>
              <a:t> температура </a:t>
            </a:r>
            <a:r>
              <a:rPr lang="ru-RU" sz="2000" b="1" dirty="0" err="1" smtClean="0"/>
              <a:t>січня</a:t>
            </a:r>
            <a:r>
              <a:rPr lang="ru-RU" sz="2000" b="1" dirty="0" smtClean="0"/>
              <a:t> - 4 ° </a:t>
            </a:r>
            <a:r>
              <a:rPr lang="en-US" sz="2000" b="1" dirty="0" smtClean="0"/>
              <a:t>C, </a:t>
            </a:r>
            <a:r>
              <a:rPr lang="ru-RU" sz="2000" b="1" dirty="0" err="1" smtClean="0"/>
              <a:t>липня</a:t>
            </a:r>
            <a:r>
              <a:rPr lang="ru-RU" sz="2000" b="1" dirty="0" smtClean="0"/>
              <a:t> +21 ° </a:t>
            </a:r>
            <a:r>
              <a:rPr lang="en-US" sz="2000" b="1" dirty="0" smtClean="0"/>
              <a:t>C. </a:t>
            </a:r>
            <a:r>
              <a:rPr lang="ru-RU" sz="2000" b="1" dirty="0" err="1" smtClean="0"/>
              <a:t>Абсолютний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мінімум</a:t>
            </a:r>
            <a:r>
              <a:rPr lang="ru-RU" sz="2000" b="1" dirty="0" smtClean="0"/>
              <a:t> -36 ° С, максимум +41 ° </a:t>
            </a:r>
            <a:r>
              <a:rPr lang="en-US" sz="2000" b="1" dirty="0" smtClean="0"/>
              <a:t>C. </a:t>
            </a:r>
            <a:r>
              <a:rPr lang="ru-RU" sz="2000" b="1" dirty="0" err="1" smtClean="0"/>
              <a:t>Середня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опадів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коливається</a:t>
            </a:r>
            <a:r>
              <a:rPr lang="ru-RU" sz="2000" b="1" dirty="0" smtClean="0"/>
              <a:t> в межах 380 - 550 мм.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700" name="Picture 4" descr="@дневники - Homo_Expertus.ru - Как это можно сделать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702" name="Picture 6" descr="В Молдове установится теплая и без осадков пог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3744416" cy="2615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рирода - Фотоальбом - Cайт молодёжи Молдо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0"/>
            <a:ext cx="9468544" cy="4293096"/>
          </a:xfrm>
          <a:solidFill>
            <a:schemeClr val="bg1">
              <a:alpha val="52000"/>
            </a:schemeClr>
          </a:solidFill>
        </p:spPr>
        <p:txBody>
          <a:bodyPr/>
          <a:lstStyle/>
          <a:p>
            <a:r>
              <a:rPr lang="ru-RU" sz="2000" dirty="0" err="1" smtClean="0"/>
              <a:t>Грунтово-кліматичні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 - головне </a:t>
            </a:r>
            <a:r>
              <a:rPr lang="ru-RU" sz="2000" dirty="0" err="1" smtClean="0"/>
              <a:t>багатство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типи</a:t>
            </a:r>
            <a:r>
              <a:rPr lang="ru-RU" sz="2000" dirty="0" smtClean="0"/>
              <a:t> </a:t>
            </a:r>
            <a:r>
              <a:rPr lang="ru-RU" sz="2000" dirty="0" err="1" smtClean="0"/>
              <a:t>чорноземних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черноземовидных </a:t>
            </a:r>
            <a:r>
              <a:rPr lang="ru-RU" sz="2000" dirty="0" err="1" smtClean="0"/>
              <a:t>ґрунтів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степової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лісостепової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 (80%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). Є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великих </a:t>
            </a:r>
            <a:r>
              <a:rPr lang="ru-RU" sz="2000" dirty="0" err="1" smtClean="0"/>
              <a:t>масивів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сірих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бурих</a:t>
            </a:r>
            <a:r>
              <a:rPr lang="ru-RU" sz="2000" dirty="0" smtClean="0"/>
              <a:t> </a:t>
            </a:r>
            <a:r>
              <a:rPr lang="ru-RU" sz="2000" dirty="0" err="1" smtClean="0"/>
              <a:t>лісових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ґрунтів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особливо </a:t>
            </a:r>
            <a:r>
              <a:rPr lang="ru-RU" sz="2000" dirty="0" err="1" smtClean="0"/>
              <a:t>підходять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розведення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садів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сортів</a:t>
            </a:r>
            <a:r>
              <a:rPr lang="ru-RU" sz="2000" dirty="0" smtClean="0"/>
              <a:t> винограду. </a:t>
            </a:r>
            <a:r>
              <a:rPr lang="ru-RU" sz="2000" dirty="0" err="1" smtClean="0"/>
              <a:t>Частка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сільськогосподарських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угідь</a:t>
            </a:r>
            <a:r>
              <a:rPr lang="ru-RU" sz="2000" dirty="0" smtClean="0"/>
              <a:t> у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 земельного фонду - 80</a:t>
            </a:r>
            <a:r>
              <a:rPr lang="ru-RU" sz="2000" dirty="0" smtClean="0"/>
              <a:t>%.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Близько</a:t>
            </a:r>
            <a:r>
              <a:rPr lang="ru-RU" sz="2000" dirty="0" smtClean="0"/>
              <a:t> 6%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зайнято</a:t>
            </a:r>
            <a:r>
              <a:rPr lang="ru-RU" sz="2000" dirty="0" smtClean="0"/>
              <a:t> </a:t>
            </a:r>
            <a:r>
              <a:rPr lang="ru-RU" sz="2000" dirty="0" err="1" smtClean="0"/>
              <a:t>широколистяними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лісами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ростуть</a:t>
            </a:r>
            <a:r>
              <a:rPr lang="ru-RU" sz="2000" dirty="0" smtClean="0"/>
              <a:t> дуб, ясен, бук, граб, липа.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, Молдова не </a:t>
            </a:r>
            <a:r>
              <a:rPr lang="ru-RU" sz="2000" dirty="0" err="1" smtClean="0"/>
              <a:t>багата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поверхневими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річками.Всі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молдавські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 належать </a:t>
            </a:r>
            <a:r>
              <a:rPr lang="ru-RU" sz="2000" dirty="0" err="1" smtClean="0"/>
              <a:t>басейну</a:t>
            </a:r>
            <a:r>
              <a:rPr lang="ru-RU" sz="2000" dirty="0" smtClean="0"/>
              <a:t> Чорного моря. </a:t>
            </a:r>
            <a:r>
              <a:rPr lang="ru-RU" sz="2000" dirty="0" err="1" smtClean="0"/>
              <a:t>Найбільша</a:t>
            </a:r>
            <a:r>
              <a:rPr lang="ru-RU" sz="2000" dirty="0" smtClean="0"/>
              <a:t> </a:t>
            </a:r>
            <a:r>
              <a:rPr lang="ru-RU" sz="2000" dirty="0" err="1" smtClean="0"/>
              <a:t>ріка</a:t>
            </a:r>
            <a:r>
              <a:rPr lang="ru-RU" sz="2000" dirty="0" smtClean="0"/>
              <a:t> - </a:t>
            </a:r>
            <a:r>
              <a:rPr lang="ru-RU" sz="2000" dirty="0" err="1" smtClean="0"/>
              <a:t>Дністер</a:t>
            </a:r>
            <a:r>
              <a:rPr lang="ru-RU" sz="2000" dirty="0" smtClean="0"/>
              <a:t>, друга за величиною - Прут</a:t>
            </a:r>
            <a:r>
              <a:rPr lang="ru-RU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Республіка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бідна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копалинами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сировина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: </a:t>
            </a:r>
            <a:r>
              <a:rPr lang="ru-RU" sz="2000" dirty="0" err="1" smtClean="0"/>
              <a:t>скляні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піски</a:t>
            </a:r>
            <a:r>
              <a:rPr lang="ru-RU" sz="2000" dirty="0" smtClean="0"/>
              <a:t>, </a:t>
            </a:r>
            <a:r>
              <a:rPr lang="ru-RU" sz="2000" dirty="0" err="1" smtClean="0"/>
              <a:t>глини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бентоніти</a:t>
            </a:r>
            <a:r>
              <a:rPr lang="ru-RU" sz="2000" dirty="0" smtClean="0"/>
              <a:t>, </a:t>
            </a:r>
            <a:r>
              <a:rPr lang="ru-RU" sz="2000" dirty="0" err="1" smtClean="0"/>
              <a:t>вапняки</a:t>
            </a:r>
            <a:r>
              <a:rPr lang="ru-RU" sz="2000" dirty="0" smtClean="0"/>
              <a:t>, </a:t>
            </a:r>
            <a:r>
              <a:rPr lang="ru-RU" sz="2000" dirty="0" err="1" smtClean="0"/>
              <a:t>гравій</a:t>
            </a:r>
            <a:r>
              <a:rPr lang="ru-RU" sz="2000" dirty="0" smtClean="0"/>
              <a:t>, </a:t>
            </a:r>
            <a:r>
              <a:rPr lang="ru-RU" sz="2000" dirty="0" err="1" smtClean="0"/>
              <a:t>піщаник</a:t>
            </a:r>
            <a:r>
              <a:rPr lang="ru-RU" sz="2000" dirty="0" smtClean="0"/>
              <a:t>,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мінеральні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для</a:t>
            </a:r>
            <a:r>
              <a:rPr lang="ru-RU" sz="2000" dirty="0" smtClean="0"/>
              <a:t>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26" name="Picture 6" descr="Осень в тихом, уютном уголке Молдовы &quot; PhotoMoment &quot; photography, galleries, forum, marketplace, news, commun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65104"/>
            <a:ext cx="6480720" cy="2301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0"/>
            <a:ext cx="5364088" cy="22724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ts val="1700"/>
              </a:lnSpc>
              <a:buFont typeface="Arial" pitchFamily="34" charset="0"/>
              <a:buChar char="•"/>
            </a:pPr>
            <a:r>
              <a:rPr lang="ru-RU" sz="2000" dirty="0" err="1" smtClean="0"/>
              <a:t>Гагаузи</a:t>
            </a:r>
            <a:r>
              <a:rPr lang="ru-RU" sz="2000" dirty="0" smtClean="0"/>
              <a:t> - </a:t>
            </a:r>
            <a:r>
              <a:rPr lang="ru-RU" sz="2000" dirty="0" err="1" smtClean="0"/>
              <a:t>християни-ортодокси</a:t>
            </a:r>
            <a:r>
              <a:rPr lang="ru-RU" sz="2000" dirty="0" smtClean="0"/>
              <a:t>,</a:t>
            </a:r>
          </a:p>
          <a:p>
            <a:pPr marL="457200" indent="-457200">
              <a:lnSpc>
                <a:spcPts val="1700"/>
              </a:lnSpc>
              <a:buFont typeface="Arial" pitchFamily="34" charset="0"/>
              <a:buChar char="•"/>
            </a:pPr>
            <a:r>
              <a:rPr lang="ru-RU" sz="2000" dirty="0" err="1" smtClean="0"/>
              <a:t>зрусифіковані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вихідці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Туреччини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Font typeface="Arial" pitchFamily="34" charset="0"/>
              <a:buChar char="•"/>
            </a:pPr>
            <a:r>
              <a:rPr lang="ru-RU" sz="2000" dirty="0" err="1" smtClean="0"/>
              <a:t>живуть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Молдови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становлять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3,5 %. </a:t>
            </a:r>
            <a:r>
              <a:rPr lang="ru-RU" sz="2000" dirty="0" err="1" smtClean="0"/>
              <a:t>Болгари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становлять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2 % </a:t>
            </a:r>
            <a:r>
              <a:rPr lang="ru-RU" sz="2000" dirty="0" err="1" smtClean="0"/>
              <a:t>загальної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проживають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півдні</a:t>
            </a:r>
            <a:r>
              <a:rPr lang="ru-RU" sz="2000" dirty="0" smtClean="0"/>
              <a:t>. </a:t>
            </a:r>
            <a:r>
              <a:rPr lang="ru-RU" sz="2000" dirty="0" err="1" smtClean="0"/>
              <a:t>Частка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єврейського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</a:t>
            </a:r>
            <a:r>
              <a:rPr lang="ru-RU" sz="2000" dirty="0" smtClean="0"/>
              <a:t> 1,5%.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в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проживають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білоруси</a:t>
            </a:r>
            <a:r>
              <a:rPr lang="ru-RU" sz="2000" dirty="0" smtClean="0"/>
              <a:t>, поляки, </a:t>
            </a:r>
            <a:r>
              <a:rPr lang="ru-RU" sz="2000" dirty="0" err="1" smtClean="0"/>
              <a:t>цигани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представники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етносів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211960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Молдови</a:t>
            </a:r>
            <a:r>
              <a:rPr lang="ru-RU" sz="2000" dirty="0" smtClean="0"/>
              <a:t> становить 4,6 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smtClean="0"/>
              <a:t>млн</a:t>
            </a:r>
            <a:r>
              <a:rPr lang="ru-RU" sz="2000" dirty="0" smtClean="0"/>
              <a:t>.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. У </a:t>
            </a:r>
            <a:r>
              <a:rPr lang="ru-RU" sz="2000" dirty="0" err="1" smtClean="0"/>
              <a:t>статевій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структурі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жінки</a:t>
            </a:r>
            <a:r>
              <a:rPr lang="ru-RU" sz="2000" dirty="0" smtClean="0"/>
              <a:t> (</a:t>
            </a:r>
            <a:r>
              <a:rPr lang="ru-RU" sz="2000" dirty="0" smtClean="0"/>
              <a:t>52,9</a:t>
            </a:r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smtClean="0"/>
              <a:t>%). </a:t>
            </a:r>
            <a:r>
              <a:rPr lang="ru-RU" sz="2000" dirty="0" err="1" smtClean="0"/>
              <a:t>Демографічна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ситуація</a:t>
            </a:r>
            <a:r>
              <a:rPr lang="ru-RU" sz="2000" dirty="0" smtClean="0"/>
              <a:t> в </a:t>
            </a:r>
            <a:r>
              <a:rPr lang="ru-RU" sz="2000" dirty="0" err="1" smtClean="0"/>
              <a:t>країні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сприятлива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в </a:t>
            </a:r>
            <a:r>
              <a:rPr lang="ru-RU" sz="2000" dirty="0" err="1" smtClean="0"/>
              <a:t>сусідніх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країнах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віковій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переважає</a:t>
            </a:r>
            <a:r>
              <a:rPr lang="ru-RU" sz="2000" dirty="0" smtClean="0"/>
              <a:t> </a:t>
            </a:r>
            <a:r>
              <a:rPr lang="ru-RU" sz="2000" dirty="0" smtClean="0"/>
              <a:t>молодь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smtClean="0"/>
              <a:t>люди</a:t>
            </a:r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працездатного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віку</a:t>
            </a:r>
            <a:r>
              <a:rPr lang="ru-RU" sz="2000" dirty="0" smtClean="0"/>
              <a:t>. 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smtClean="0"/>
              <a:t>Молдова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високу</a:t>
            </a:r>
            <a:r>
              <a:rPr lang="ru-RU" sz="2000" dirty="0" smtClean="0"/>
              <a:t> </a:t>
            </a:r>
            <a:r>
              <a:rPr lang="ru-RU" sz="2000" dirty="0" err="1" smtClean="0"/>
              <a:t>щільність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smtClean="0"/>
              <a:t>- 107,1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/км2</a:t>
            </a:r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Найбільша</a:t>
            </a:r>
            <a:r>
              <a:rPr lang="ru-RU" sz="2000" dirty="0" smtClean="0"/>
              <a:t> </a:t>
            </a:r>
            <a:r>
              <a:rPr lang="ru-RU" sz="2000" dirty="0" err="1" smtClean="0"/>
              <a:t>щільність</a:t>
            </a:r>
            <a:r>
              <a:rPr lang="ru-RU" sz="2000" dirty="0" smtClean="0"/>
              <a:t> </a:t>
            </a:r>
            <a:r>
              <a:rPr lang="ru-RU" sz="2000" dirty="0" smtClean="0"/>
              <a:t>– у</a:t>
            </a:r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придністровських</a:t>
            </a:r>
            <a:r>
              <a:rPr lang="ru-RU" sz="2000" dirty="0" smtClean="0"/>
              <a:t> районах,</a:t>
            </a:r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найменша</a:t>
            </a:r>
            <a:r>
              <a:rPr lang="ru-RU" sz="2000" dirty="0" smtClean="0"/>
              <a:t> </a:t>
            </a:r>
            <a:r>
              <a:rPr lang="ru-RU" sz="2000" dirty="0" smtClean="0"/>
              <a:t>- у </a:t>
            </a:r>
            <a:r>
              <a:rPr lang="ru-RU" sz="2000" dirty="0" err="1" smtClean="0"/>
              <a:t>південних</a:t>
            </a:r>
            <a:r>
              <a:rPr lang="ru-RU" sz="2000" dirty="0" smtClean="0"/>
              <a:t>.</a:t>
            </a:r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релігійному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переважають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віруючі</a:t>
            </a:r>
            <a:r>
              <a:rPr lang="ru-RU" sz="2000" dirty="0" smtClean="0"/>
              <a:t> </a:t>
            </a:r>
            <a:r>
              <a:rPr lang="ru-RU" sz="2000" dirty="0" err="1" smtClean="0"/>
              <a:t>румунської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російської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православної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церков</a:t>
            </a:r>
            <a:r>
              <a:rPr lang="ru-RU" sz="2000" dirty="0" smtClean="0"/>
              <a:t>.  </a:t>
            </a:r>
            <a:r>
              <a:rPr lang="ru-RU" sz="2000" dirty="0" err="1" smtClean="0"/>
              <a:t>Корінне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- </a:t>
            </a:r>
            <a:r>
              <a:rPr lang="ru-RU" sz="2000" dirty="0" err="1" smtClean="0"/>
              <a:t>молдовани</a:t>
            </a:r>
            <a:r>
              <a:rPr lang="ru-RU" sz="2000" dirty="0" smtClean="0"/>
              <a:t>,</a:t>
            </a:r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становлять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Молдови</a:t>
            </a:r>
            <a:r>
              <a:rPr lang="ru-RU" sz="2000" dirty="0" smtClean="0"/>
              <a:t> </a:t>
            </a:r>
            <a:r>
              <a:rPr lang="ru-RU" sz="2000" dirty="0" smtClean="0"/>
              <a:t>(64,5 %), </a:t>
            </a:r>
            <a:r>
              <a:rPr lang="ru-RU" sz="2000" dirty="0" err="1" smtClean="0"/>
              <a:t>значна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частка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українців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росіян</a:t>
            </a:r>
            <a:r>
              <a:rPr lang="ru-RU" sz="2000" dirty="0" smtClean="0"/>
              <a:t>. </a:t>
            </a:r>
            <a:r>
              <a:rPr lang="ru-RU" sz="2000" dirty="0" err="1" smtClean="0"/>
              <a:t>Українці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err="1" smtClean="0"/>
              <a:t>проживають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</a:t>
            </a:r>
            <a:r>
              <a:rPr lang="ru-RU" sz="2000" dirty="0" smtClean="0"/>
              <a:t>у</a:t>
            </a:r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smtClean="0"/>
              <a:t>т</a:t>
            </a:r>
            <a:r>
              <a:rPr lang="ru-RU" sz="2000" dirty="0" smtClean="0"/>
              <a:t>. </a:t>
            </a:r>
            <a:r>
              <a:rPr lang="ru-RU" sz="2000" dirty="0" err="1" smtClean="0"/>
              <a:t>з</a:t>
            </a:r>
            <a:r>
              <a:rPr lang="ru-RU" sz="2000" dirty="0" smtClean="0"/>
              <a:t>. </a:t>
            </a:r>
            <a:r>
              <a:rPr lang="ru-RU" sz="2000" dirty="0" err="1" smtClean="0"/>
              <a:t>Придністров'ї</a:t>
            </a:r>
            <a:r>
              <a:rPr lang="ru-RU" sz="2000" dirty="0" smtClean="0"/>
              <a:t>. </a:t>
            </a:r>
            <a:endParaRPr lang="ru-RU" sz="2000" dirty="0" smtClean="0"/>
          </a:p>
          <a:p>
            <a:pPr marL="457200" indent="-457200">
              <a:lnSpc>
                <a:spcPts val="1700"/>
              </a:lnSpc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355976" y="2420888"/>
          <a:ext cx="44644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0"/>
            <a:ext cx="3384376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buNone/>
            </a:pPr>
            <a:r>
              <a:rPr lang="ru-RU" sz="2000" dirty="0" smtClean="0"/>
              <a:t>Природа </a:t>
            </a:r>
            <a:r>
              <a:rPr lang="ru-RU" sz="2000" dirty="0" err="1" smtClean="0"/>
              <a:t>Молдови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м'який</a:t>
            </a:r>
            <a:r>
              <a:rPr lang="ru-RU" sz="2000" dirty="0" smtClean="0"/>
              <a:t> характер,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 же, як </a:t>
            </a:r>
            <a:r>
              <a:rPr lang="ru-RU" sz="2000" dirty="0" err="1" smtClean="0"/>
              <a:t>і</a:t>
            </a:r>
            <a:r>
              <a:rPr lang="ru-RU" sz="2000" dirty="0" smtClean="0"/>
              <a:t> у самих молдаван.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б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сказати</a:t>
            </a:r>
            <a:r>
              <a:rPr lang="ru-RU" sz="2000" dirty="0" smtClean="0"/>
              <a:t>,- </a:t>
            </a:r>
            <a:r>
              <a:rPr lang="ru-RU" sz="2000" dirty="0" err="1" smtClean="0"/>
              <a:t>дружній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не буде </a:t>
            </a:r>
            <a:r>
              <a:rPr lang="ru-RU" sz="2000" dirty="0" err="1" smtClean="0"/>
              <a:t>перебільшенням</a:t>
            </a:r>
            <a:r>
              <a:rPr lang="ru-RU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них </a:t>
            </a:r>
            <a:r>
              <a:rPr lang="ru-RU" sz="2000" dirty="0" err="1" smtClean="0"/>
              <a:t>притаманні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національно-психологічні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особливості</a:t>
            </a:r>
            <a:r>
              <a:rPr lang="ru-RU" sz="2000" dirty="0" smtClean="0"/>
              <a:t>, як: </a:t>
            </a:r>
            <a:r>
              <a:rPr lang="ru-RU" sz="2000" dirty="0" err="1" smtClean="0"/>
              <a:t>висока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 </a:t>
            </a:r>
            <a:r>
              <a:rPr lang="ru-RU" sz="2000" dirty="0" err="1" smtClean="0"/>
              <a:t>імпульсивності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енергійності</a:t>
            </a:r>
            <a:r>
              <a:rPr lang="ru-RU" sz="2000" dirty="0" smtClean="0"/>
              <a:t>; </a:t>
            </a:r>
            <a:r>
              <a:rPr lang="ru-RU" sz="2000" dirty="0" err="1" smtClean="0"/>
              <a:t>швидкий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перехід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емоційного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піднесення</a:t>
            </a:r>
            <a:r>
              <a:rPr lang="ru-RU" sz="2000" dirty="0" smtClean="0"/>
              <a:t> до душевного спаду; </a:t>
            </a:r>
            <a:r>
              <a:rPr lang="ru-RU" sz="2000" dirty="0" err="1" smtClean="0"/>
              <a:t>поступово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наростаючі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затухаючі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наполегливість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відповідальність</a:t>
            </a:r>
            <a:r>
              <a:rPr lang="ru-RU" sz="2000" dirty="0" smtClean="0"/>
              <a:t>; </a:t>
            </a:r>
            <a:r>
              <a:rPr lang="ru-RU" sz="2000" dirty="0" err="1" smtClean="0"/>
              <a:t>податливість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покірливість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сприйнятті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велінь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долі</a:t>
            </a:r>
            <a:r>
              <a:rPr lang="ru-RU" sz="2000" dirty="0" smtClean="0"/>
              <a:t>;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відповідальності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вчинки</a:t>
            </a:r>
            <a:endParaRPr lang="ru-RU" sz="2000" dirty="0"/>
          </a:p>
        </p:txBody>
      </p:sp>
      <p:pic>
        <p:nvPicPr>
          <p:cNvPr id="31746" name="Picture 2" descr="Зеркало мира - Молдаване решили взимать сбор с автотуристов"/>
          <p:cNvPicPr>
            <a:picLocks noChangeAspect="1" noChangeArrowheads="1"/>
          </p:cNvPicPr>
          <p:nvPr/>
        </p:nvPicPr>
        <p:blipFill>
          <a:blip r:embed="rId2" cstate="print"/>
          <a:srcRect l="8107" r="2713"/>
          <a:stretch>
            <a:fillRect/>
          </a:stretch>
        </p:blipFill>
        <p:spPr bwMode="auto">
          <a:xfrm>
            <a:off x="1" y="476672"/>
            <a:ext cx="2843808" cy="2137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Что подарить молдаванам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664296" cy="3487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Молдаване Одесской области требуют сделать их язык региональным / 29.08.12 / Одесса / РИА &quot;Новый Регион&quot;"/>
          <p:cNvPicPr>
            <a:picLocks noChangeAspect="1" noChangeArrowheads="1"/>
          </p:cNvPicPr>
          <p:nvPr/>
        </p:nvPicPr>
        <p:blipFill>
          <a:blip r:embed="rId4" cstate="print"/>
          <a:srcRect l="6762" t="5018" r="8127" b="4665"/>
          <a:stretch>
            <a:fillRect/>
          </a:stretch>
        </p:blipFill>
        <p:spPr bwMode="auto">
          <a:xfrm>
            <a:off x="6095475" y="476672"/>
            <a:ext cx="3048525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Кто лучше веселится. Украинка или Молдаванка!"/>
          <p:cNvPicPr>
            <a:picLocks noChangeAspect="1" noChangeArrowheads="1"/>
          </p:cNvPicPr>
          <p:nvPr/>
        </p:nvPicPr>
        <p:blipFill>
          <a:blip r:embed="rId5" cstate="print"/>
          <a:srcRect l="18119" r="23922"/>
          <a:stretch>
            <a:fillRect/>
          </a:stretch>
        </p:blipFill>
        <p:spPr bwMode="auto">
          <a:xfrm>
            <a:off x="6660232" y="2996952"/>
            <a:ext cx="2115272" cy="364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ишинёв поехал за ёл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828584" cy="727246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756576" cy="4797152"/>
          </a:xfrm>
          <a:solidFill>
            <a:schemeClr val="lt1">
              <a:alpha val="6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0000" indent="0">
              <a:buNone/>
            </a:pPr>
            <a:r>
              <a:rPr lang="ru-RU" sz="2000" b="1" dirty="0" smtClean="0"/>
              <a:t>У </a:t>
            </a:r>
            <a:r>
              <a:rPr lang="ru-RU" sz="2000" b="1" dirty="0" err="1" smtClean="0"/>
              <a:t>господарському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комплексі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Молдови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переважає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виробнича</a:t>
            </a:r>
            <a:r>
              <a:rPr lang="ru-RU" sz="2000" b="1" dirty="0" smtClean="0"/>
              <a:t> сфера (71 %), а у </a:t>
            </a:r>
            <a:r>
              <a:rPr lang="ru-RU" sz="2000" b="1" dirty="0" err="1" smtClean="0"/>
              <a:t>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сільське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господарство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галузі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функціонально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ним </a:t>
            </a:r>
            <a:r>
              <a:rPr lang="ru-RU" sz="2000" b="1" dirty="0" err="1" smtClean="0"/>
              <a:t>пов'язані</a:t>
            </a:r>
            <a:r>
              <a:rPr lang="ru-RU" sz="2000" b="1" dirty="0" smtClean="0"/>
              <a:t>.  </a:t>
            </a:r>
            <a:r>
              <a:rPr lang="ru-RU" sz="2000" b="1" dirty="0" err="1" smtClean="0"/>
              <a:t>Машинобудування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металообробка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створені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післявоєнний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період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частково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основі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довізного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металу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значних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трудових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Переважають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трудомісткі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галузі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приладо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насособудування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електротехніка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тракторобудування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Найбільші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машинобудівні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металообробні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центри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Кишинів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Бєльци</a:t>
            </a:r>
            <a:r>
              <a:rPr lang="ru-RU" sz="2000" b="1" dirty="0" smtClean="0"/>
              <a:t>, Тирасполь, </a:t>
            </a:r>
            <a:r>
              <a:rPr lang="ru-RU" sz="2000" b="1" dirty="0" err="1" smtClean="0"/>
              <a:t>Бендери</a:t>
            </a:r>
            <a:r>
              <a:rPr lang="ru-RU" sz="2000" b="1" dirty="0" smtClean="0"/>
              <a:t>. </a:t>
            </a:r>
            <a:br>
              <a:rPr lang="ru-RU" sz="2000" b="1" dirty="0" smtClean="0"/>
            </a:br>
            <a:r>
              <a:rPr lang="ru-RU" sz="2000" b="1" dirty="0" smtClean="0"/>
              <a:t>   </a:t>
            </a:r>
            <a:r>
              <a:rPr lang="ru-RU" sz="2000" b="1" dirty="0" err="1" smtClean="0"/>
              <a:t>Електроенергетика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Молдови</a:t>
            </a:r>
            <a:r>
              <a:rPr lang="ru-RU" sz="2000" b="1" dirty="0" smtClean="0"/>
              <a:t> представлена </a:t>
            </a:r>
            <a:r>
              <a:rPr lang="ru-RU" sz="2000" b="1" dirty="0" err="1" smtClean="0"/>
              <a:t>Молдовською</a:t>
            </a:r>
            <a:r>
              <a:rPr lang="ru-RU" sz="2000" b="1" dirty="0" smtClean="0"/>
              <a:t> ДРЕС </a:t>
            </a:r>
            <a:r>
              <a:rPr lang="ru-RU" sz="2000" b="1" dirty="0" smtClean="0"/>
              <a:t>,ТЕЦ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Кишиневі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Бєльцах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Дубосарською</a:t>
            </a:r>
            <a:r>
              <a:rPr lang="ru-RU" sz="2000" b="1" dirty="0" smtClean="0"/>
              <a:t> ГЕС на </a:t>
            </a:r>
            <a:r>
              <a:rPr lang="ru-RU" sz="2000" b="1" dirty="0" err="1" smtClean="0"/>
              <a:t>Дністрі</a:t>
            </a:r>
            <a:r>
              <a:rPr lang="ru-RU" sz="2000" b="1" dirty="0" smtClean="0"/>
              <a:t>. </a:t>
            </a:r>
            <a:br>
              <a:rPr lang="ru-RU" sz="2000" b="1" dirty="0" smtClean="0"/>
            </a:br>
            <a:r>
              <a:rPr lang="ru-RU" sz="2000" b="1" dirty="0" smtClean="0"/>
              <a:t>   </a:t>
            </a:r>
            <a:r>
              <a:rPr lang="ru-RU" sz="2000" b="1" dirty="0" err="1" smtClean="0"/>
              <a:t>Основні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легкої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промисловості</a:t>
            </a:r>
            <a:r>
              <a:rPr lang="ru-RU" sz="2000" b="1" dirty="0" smtClean="0"/>
              <a:t>: Тирасполь (</a:t>
            </a:r>
            <a:r>
              <a:rPr lang="ru-RU" sz="2000" b="1" dirty="0" err="1" smtClean="0"/>
              <a:t>текстильна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галузь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Бендери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текстильна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шкіряно-взуттєва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галузі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Кишинів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трикотажна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швейна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шкіряно-взуттєва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хутрова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галузі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Унгени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виробництво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килимів</a:t>
            </a:r>
            <a:r>
              <a:rPr lang="ru-RU" sz="2000" b="1" dirty="0" smtClean="0"/>
              <a:t>)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 </a:t>
            </a:r>
            <a:br>
              <a:rPr lang="ru-RU" sz="2000" b="1" dirty="0" smtClean="0"/>
            </a:br>
            <a:r>
              <a:rPr lang="ru-RU" sz="2000" b="1" dirty="0" smtClean="0"/>
              <a:t>   </a:t>
            </a:r>
            <a:r>
              <a:rPr lang="ru-RU" sz="2000" b="1" dirty="0" err="1" smtClean="0"/>
              <a:t>Будівельний</a:t>
            </a:r>
            <a:r>
              <a:rPr lang="ru-RU" sz="2000" b="1" dirty="0" smtClean="0"/>
              <a:t> комплекс представлений заводами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виробництва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будівельних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конструкцій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Кишиневі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Тирасполі</a:t>
            </a:r>
            <a:r>
              <a:rPr lang="ru-RU" sz="2000" b="1" dirty="0" smtClean="0"/>
              <a:t>,, </a:t>
            </a:r>
            <a:r>
              <a:rPr lang="ru-RU" sz="2000" b="1" dirty="0" err="1" smtClean="0"/>
              <a:t>цементними</a:t>
            </a:r>
            <a:r>
              <a:rPr lang="ru-RU" sz="2000" b="1" dirty="0" smtClean="0"/>
              <a:t> заводами в </a:t>
            </a:r>
            <a:r>
              <a:rPr lang="ru-RU" sz="2000" b="1" dirty="0" err="1" smtClean="0"/>
              <a:t>Рибніці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Резині</a:t>
            </a:r>
            <a:r>
              <a:rPr lang="ru-RU" sz="2000" b="1" dirty="0" smtClean="0"/>
              <a:t>. </a:t>
            </a:r>
            <a:endParaRPr lang="ru-RU" sz="2000" b="1" dirty="0"/>
          </a:p>
        </p:txBody>
      </p:sp>
      <p:pic>
        <p:nvPicPr>
          <p:cNvPr id="33796" name="Picture 4" descr="Тракторы и комбайны цена в Кишиневе Купить тракторы и комбайны Кишинев (Молдова) недорого оптом или в розницу у 36 поставщиков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37112"/>
            <a:ext cx="4280279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Отгрузка тракторов и комбайнов в октябре 2012 г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3593976" cy="26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цема1">
  <a:themeElements>
    <a:clrScheme name="Тема Office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Тцема1</Template>
  <TotalTime>116</TotalTime>
  <Words>630</Words>
  <Application>Microsoft Office PowerPoint</Application>
  <PresentationFormat>Экран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Тцема1</vt:lpstr>
      <vt:lpstr>Слайд 1</vt:lpstr>
      <vt:lpstr>План</vt:lpstr>
      <vt:lpstr>Основні відомості:</vt:lpstr>
      <vt:lpstr>Слайд 4</vt:lpstr>
      <vt:lpstr>Природні умови та ресурси:</vt:lpstr>
      <vt:lpstr>Слайд 6</vt:lpstr>
      <vt:lpstr>Слайд 7</vt:lpstr>
      <vt:lpstr>Слайд 8</vt:lpstr>
      <vt:lpstr>Слайд 9</vt:lpstr>
      <vt:lpstr>Сільське господарство:</vt:lpstr>
      <vt:lpstr>206,3млн $ США на душу населення </vt:lpstr>
      <vt:lpstr>Слайд 12</vt:lpstr>
      <vt:lpstr>Слайд 13</vt:lpstr>
      <vt:lpstr>Слайд 14</vt:lpstr>
      <vt:lpstr>Кухня Молдови:</vt:lpstr>
      <vt:lpstr>Використані матеріали: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13</cp:revision>
  <dcterms:created xsi:type="dcterms:W3CDTF">2015-01-18T15:32:28Z</dcterms:created>
  <dcterms:modified xsi:type="dcterms:W3CDTF">2015-01-18T17:39:20Z</dcterms:modified>
</cp:coreProperties>
</file>