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00FF"/>
    <a:srgbClr val="3333FF"/>
    <a:srgbClr val="00FFFF"/>
    <a:srgbClr val="A50021"/>
    <a:srgbClr val="00C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9814-28C0-47DB-83DB-F083ABFD2849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4B2C-E7AC-4290-B10E-02A011DEE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92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9814-28C0-47DB-83DB-F083ABFD2849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4B2C-E7AC-4290-B10E-02A011DEE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8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9814-28C0-47DB-83DB-F083ABFD2849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4B2C-E7AC-4290-B10E-02A011DEE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66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9814-28C0-47DB-83DB-F083ABFD2849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4B2C-E7AC-4290-B10E-02A011DEE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1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9814-28C0-47DB-83DB-F083ABFD2849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4B2C-E7AC-4290-B10E-02A011DEE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80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9814-28C0-47DB-83DB-F083ABFD2849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4B2C-E7AC-4290-B10E-02A011DEE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04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9814-28C0-47DB-83DB-F083ABFD2849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4B2C-E7AC-4290-B10E-02A011DEE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7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9814-28C0-47DB-83DB-F083ABFD2849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4B2C-E7AC-4290-B10E-02A011DEE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0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9814-28C0-47DB-83DB-F083ABFD2849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4B2C-E7AC-4290-B10E-02A011DEE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44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9814-28C0-47DB-83DB-F083ABFD2849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4B2C-E7AC-4290-B10E-02A011DEE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13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9814-28C0-47DB-83DB-F083ABFD2849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4B2C-E7AC-4290-B10E-02A011DEE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80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89814-28C0-47DB-83DB-F083ABFD2849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14B2C-E7AC-4290-B10E-02A011DEE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4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Taking a Gap Year in Ukraine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english.cri.cn/mmsource/images/2012/06/18/Gap-year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5482828" cy="307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18848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949280"/>
            <a:ext cx="8388467" cy="1703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0000FF"/>
                </a:solidFill>
                <a:latin typeface="Comic Sans MS" pitchFamily="66" charset="0"/>
              </a:rPr>
              <a:t>Thank you for your attention!</a:t>
            </a:r>
            <a:endParaRPr lang="ru-RU" sz="4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526"/>
            <a:ext cx="9144000" cy="6994525"/>
          </a:xfrm>
          <a:prstGeom prst="rect">
            <a:avLst/>
          </a:prstGeom>
        </p:spPr>
      </p:pic>
      <p:sp>
        <p:nvSpPr>
          <p:cNvPr id="5" name="AutoShape 4" descr="http://goaupairphiladelphia.files.wordpress.com/2012/02/go-au-pair-at-the-picnic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5701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is a GAP YEAR?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Can we define it?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100" y="3068960"/>
            <a:ext cx="771532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vacation, provided the student or senior secondary vocational school for medical reasons and in other cases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AutoShape 6" descr="http://www.fotokanal.com/images/61/picture-816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://www.fotokanal.com/images/61/picture-816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87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1" y="0"/>
            <a:ext cx="9396536" cy="7056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24" y="-171400"/>
            <a:ext cx="8507288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The grounds for issuing the order is: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908720"/>
            <a:ext cx="4896544" cy="22322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0000FF"/>
                </a:solidFill>
              </a:rPr>
              <a:t>- </a:t>
            </a:r>
            <a:r>
              <a:rPr lang="en-US" b="1" dirty="0" smtClean="0">
                <a:solidFill>
                  <a:srgbClr val="0000FF"/>
                </a:solidFill>
              </a:rPr>
              <a:t>medical reasons - personal request of the student and the conclusion of the expert committee of clinical health care;</a:t>
            </a:r>
            <a:endParaRPr lang="uk-UA" b="1" dirty="0" smtClean="0">
              <a:solidFill>
                <a:srgbClr val="0000FF"/>
              </a:solidFill>
            </a:endParaRPr>
          </a:p>
          <a:p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579" y="4653136"/>
            <a:ext cx="6768752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000" b="1" dirty="0" smtClean="0">
                <a:solidFill>
                  <a:srgbClr val="0000FF"/>
                </a:solidFill>
              </a:rPr>
              <a:t>- </a:t>
            </a:r>
            <a:r>
              <a:rPr lang="en-US" sz="3000" b="1" dirty="0" smtClean="0">
                <a:solidFill>
                  <a:srgbClr val="0000FF"/>
                </a:solidFill>
              </a:rPr>
              <a:t>other exceptional cases - the personal </a:t>
            </a:r>
            <a:endParaRPr lang="uk-UA" sz="3000" b="1" dirty="0" smtClean="0">
              <a:solidFill>
                <a:srgbClr val="0000FF"/>
              </a:solidFill>
            </a:endParaRPr>
          </a:p>
          <a:p>
            <a:r>
              <a:rPr lang="en-US" sz="3000" b="1" dirty="0" smtClean="0">
                <a:solidFill>
                  <a:srgbClr val="0000FF"/>
                </a:solidFill>
              </a:rPr>
              <a:t>statement of the student and a document certifying the reason for academic leave, indicating the reason</a:t>
            </a:r>
            <a:endParaRPr lang="ru-RU" sz="3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9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1" y="0"/>
            <a:ext cx="915674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990000"/>
                </a:solidFill>
              </a:rPr>
              <a:t>Gap year provides an opportunity for students</a:t>
            </a:r>
            <a:r>
              <a:rPr lang="uk-UA" b="1" dirty="0" smtClean="0">
                <a:solidFill>
                  <a:srgbClr val="990000"/>
                </a:solidFill>
              </a:rPr>
              <a:t>: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149080"/>
            <a:ext cx="7560840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00FF"/>
                </a:solidFill>
              </a:rPr>
              <a:t>- </a:t>
            </a:r>
            <a:r>
              <a:rPr lang="en-US" sz="3200" b="1" dirty="0" smtClean="0">
                <a:solidFill>
                  <a:srgbClr val="0000FF"/>
                </a:solidFill>
              </a:rPr>
              <a:t>to solve their problems (health or other),</a:t>
            </a:r>
          </a:p>
          <a:p>
            <a:r>
              <a:rPr lang="uk-UA" sz="3200" b="1" dirty="0" smtClean="0">
                <a:solidFill>
                  <a:srgbClr val="0000FF"/>
                </a:solidFill>
              </a:rPr>
              <a:t>- </a:t>
            </a:r>
            <a:r>
              <a:rPr lang="en-US" sz="3200" b="1" dirty="0" smtClean="0">
                <a:solidFill>
                  <a:srgbClr val="0000FF"/>
                </a:solidFill>
              </a:rPr>
              <a:t>to prepare for training,</a:t>
            </a:r>
          </a:p>
          <a:p>
            <a:r>
              <a:rPr lang="uk-UA" sz="3200" b="1" dirty="0" smtClean="0">
                <a:solidFill>
                  <a:srgbClr val="0000FF"/>
                </a:solidFill>
              </a:rPr>
              <a:t>- </a:t>
            </a:r>
            <a:r>
              <a:rPr lang="en-US" sz="3200" b="1" dirty="0" smtClean="0">
                <a:solidFill>
                  <a:srgbClr val="0000FF"/>
                </a:solidFill>
              </a:rPr>
              <a:t>rest of education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other 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7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7571184" cy="41330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A50021"/>
                </a:solidFill>
              </a:rPr>
              <a:t>Teaching abroad</a:t>
            </a:r>
          </a:p>
          <a:p>
            <a:r>
              <a:rPr lang="en-US" b="1" dirty="0" smtClean="0">
                <a:solidFill>
                  <a:srgbClr val="A50021"/>
                </a:solidFill>
              </a:rPr>
              <a:t>Expeditions</a:t>
            </a:r>
          </a:p>
          <a:p>
            <a:r>
              <a:rPr lang="en-US" b="1" dirty="0" smtClean="0">
                <a:solidFill>
                  <a:srgbClr val="A50021"/>
                </a:solidFill>
              </a:rPr>
              <a:t>Voluntary / Charity work</a:t>
            </a:r>
          </a:p>
          <a:p>
            <a:r>
              <a:rPr lang="en-US" b="1" dirty="0" smtClean="0">
                <a:solidFill>
                  <a:srgbClr val="A50021"/>
                </a:solidFill>
              </a:rPr>
              <a:t>Conservation projects</a:t>
            </a:r>
          </a:p>
          <a:p>
            <a:r>
              <a:rPr lang="en-US" b="1" dirty="0" smtClean="0">
                <a:solidFill>
                  <a:srgbClr val="A50021"/>
                </a:solidFill>
              </a:rPr>
              <a:t>Sports activities</a:t>
            </a:r>
          </a:p>
          <a:p>
            <a:r>
              <a:rPr lang="en-US" b="1" dirty="0" smtClean="0">
                <a:solidFill>
                  <a:srgbClr val="A50021"/>
                </a:solidFill>
              </a:rPr>
              <a:t>Employment</a:t>
            </a:r>
          </a:p>
          <a:p>
            <a:r>
              <a:rPr lang="en-US" b="1" dirty="0" smtClean="0">
                <a:solidFill>
                  <a:srgbClr val="A50021"/>
                </a:solidFill>
              </a:rPr>
              <a:t>Learn a Language / short courses</a:t>
            </a:r>
          </a:p>
          <a:p>
            <a:r>
              <a:rPr lang="en-US" b="1" dirty="0" smtClean="0">
                <a:solidFill>
                  <a:srgbClr val="A50021"/>
                </a:solidFill>
              </a:rPr>
              <a:t>Leisure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7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66"/>
                </a:solidFill>
              </a:rPr>
              <a:t>Advantages</a:t>
            </a:r>
            <a:endParaRPr lang="ru-RU" sz="6000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Self-reliance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Maturity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Teamwork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Managing money and making plans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Thinking time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Course-related experience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Money to study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Broaden outlook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80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7"/>
            <a:ext cx="9209284" cy="68463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Disadvantages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924944"/>
            <a:ext cx="8229600" cy="26208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Time/year behind</a:t>
            </a:r>
          </a:p>
          <a:p>
            <a:r>
              <a:rPr lang="en-US" dirty="0" smtClean="0"/>
              <a:t>Continuity/loss of momentum</a:t>
            </a:r>
          </a:p>
          <a:p>
            <a:r>
              <a:rPr lang="en-US" dirty="0" smtClean="0"/>
              <a:t>Distraction</a:t>
            </a:r>
          </a:p>
          <a:p>
            <a:r>
              <a:rPr lang="en-US" dirty="0" smtClean="0"/>
              <a:t>Cost/debts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9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65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2692896"/>
          </a:xfr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0066"/>
                </a:solidFill>
              </a:rPr>
              <a:t>The main disadvantage gap year is a student misses an important year of study. </a:t>
            </a:r>
            <a:endParaRPr lang="ru-RU" sz="5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1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32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516" y="1590660"/>
            <a:ext cx="8712968" cy="33123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66"/>
                </a:solidFill>
              </a:rPr>
              <a:t>Thorough research and smart planning can be an excellent way of developing skills which are highly valued by potential employers</a:t>
            </a:r>
            <a:endParaRPr lang="ru-RU" sz="4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198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Taking a Gap Year in Ukraine</vt:lpstr>
      <vt:lpstr>What is a GAP YEAR?  Can we define it?</vt:lpstr>
      <vt:lpstr>The grounds for issuing the order is:</vt:lpstr>
      <vt:lpstr>Gap year provides an opportunity for students:</vt:lpstr>
      <vt:lpstr>Презентация PowerPoint</vt:lpstr>
      <vt:lpstr>Advantages</vt:lpstr>
      <vt:lpstr>Disadvantages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a Gap Year in Ukraine</dc:title>
  <dc:creator>User</dc:creator>
  <cp:lastModifiedBy>User</cp:lastModifiedBy>
  <cp:revision>6</cp:revision>
  <dcterms:created xsi:type="dcterms:W3CDTF">2013-11-05T17:40:34Z</dcterms:created>
  <dcterms:modified xsi:type="dcterms:W3CDTF">2013-11-05T18:42:35Z</dcterms:modified>
</cp:coreProperties>
</file>