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howGuides="1">
      <p:cViewPr varScale="1">
        <p:scale>
          <a:sx n="68" d="100"/>
          <a:sy n="68" d="100"/>
        </p:scale>
        <p:origin x="-1470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2880"/>
        <p:guide pos="528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92B47-E4C4-43D5-9B47-AC806BD804B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85038B-933B-48DA-9AD6-8665D55175E5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>
              <a:solidFill>
                <a:srgbClr val="C00000"/>
              </a:solidFill>
            </a:rPr>
            <a:t>Загальна екологія</a:t>
          </a:r>
          <a:endParaRPr lang="ru-RU" dirty="0">
            <a:solidFill>
              <a:srgbClr val="C00000"/>
            </a:solidFill>
          </a:endParaRPr>
        </a:p>
      </dgm:t>
    </dgm:pt>
    <dgm:pt modelId="{B63F19BB-839A-4C73-8770-407976440452}" type="parTrans" cxnId="{56D656AC-E6F0-4271-B595-B3C9E7BB5C0D}">
      <dgm:prSet/>
      <dgm:spPr/>
      <dgm:t>
        <a:bodyPr/>
        <a:lstStyle/>
        <a:p>
          <a:endParaRPr lang="ru-RU"/>
        </a:p>
      </dgm:t>
    </dgm:pt>
    <dgm:pt modelId="{C90851ED-A671-4A1D-B08B-6F766760E262}" type="sibTrans" cxnId="{56D656AC-E6F0-4271-B595-B3C9E7BB5C0D}">
      <dgm:prSet/>
      <dgm:spPr/>
      <dgm:t>
        <a:bodyPr/>
        <a:lstStyle/>
        <a:p>
          <a:endParaRPr lang="ru-RU"/>
        </a:p>
      </dgm:t>
    </dgm:pt>
    <dgm:pt modelId="{9971A60E-61E1-4D98-B291-2F07CA6E2720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300" b="1" dirty="0" err="1" smtClean="0">
              <a:solidFill>
                <a:srgbClr val="7030A0"/>
              </a:solidFill>
            </a:rPr>
            <a:t>Сільсько-</a:t>
          </a:r>
          <a:r>
            <a:rPr lang="uk-UA" sz="1200" b="1" dirty="0" err="1" smtClean="0">
              <a:solidFill>
                <a:srgbClr val="7030A0"/>
              </a:solidFill>
            </a:rPr>
            <a:t>господарські</a:t>
          </a:r>
          <a:r>
            <a:rPr lang="uk-UA" sz="1300" b="1" dirty="0" smtClean="0">
              <a:solidFill>
                <a:srgbClr val="7030A0"/>
              </a:solidFill>
            </a:rPr>
            <a:t> науки</a:t>
          </a:r>
          <a:endParaRPr lang="ru-RU" sz="1300" b="1" dirty="0">
            <a:solidFill>
              <a:srgbClr val="7030A0"/>
            </a:solidFill>
          </a:endParaRPr>
        </a:p>
      </dgm:t>
    </dgm:pt>
    <dgm:pt modelId="{639C69FE-3371-4EE9-A48A-4F56FFB5B36F}" type="parTrans" cxnId="{F139FFED-E295-4CCC-AA91-DDC9875D1F76}">
      <dgm:prSet/>
      <dgm:spPr/>
      <dgm:t>
        <a:bodyPr/>
        <a:lstStyle/>
        <a:p>
          <a:endParaRPr lang="ru-RU"/>
        </a:p>
      </dgm:t>
    </dgm:pt>
    <dgm:pt modelId="{3F77A6B1-CEB0-4D13-8DEF-2EC6C5302AC2}" type="sibTrans" cxnId="{F139FFED-E295-4CCC-AA91-DDC9875D1F76}">
      <dgm:prSet/>
      <dgm:spPr/>
      <dgm:t>
        <a:bodyPr/>
        <a:lstStyle/>
        <a:p>
          <a:endParaRPr lang="ru-RU"/>
        </a:p>
      </dgm:t>
    </dgm:pt>
    <dgm:pt modelId="{42859D2E-9F59-4466-8CEF-871330E437A0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Етика та естетика</a:t>
          </a:r>
          <a:endParaRPr lang="ru-RU" b="1" dirty="0">
            <a:solidFill>
              <a:srgbClr val="7030A0"/>
            </a:solidFill>
          </a:endParaRPr>
        </a:p>
      </dgm:t>
    </dgm:pt>
    <dgm:pt modelId="{E58A3C37-779D-4625-B5F2-D583AF6D23EF}" type="parTrans" cxnId="{DE50269F-D72D-4D32-A3CC-CDB751542902}">
      <dgm:prSet/>
      <dgm:spPr/>
      <dgm:t>
        <a:bodyPr/>
        <a:lstStyle/>
        <a:p>
          <a:endParaRPr lang="ru-RU"/>
        </a:p>
      </dgm:t>
    </dgm:pt>
    <dgm:pt modelId="{0E45D734-3523-4980-BD06-2936F5199C70}" type="sibTrans" cxnId="{DE50269F-D72D-4D32-A3CC-CDB751542902}">
      <dgm:prSet/>
      <dgm:spPr/>
      <dgm:t>
        <a:bodyPr/>
        <a:lstStyle/>
        <a:p>
          <a:endParaRPr lang="ru-RU"/>
        </a:p>
      </dgm:t>
    </dgm:pt>
    <dgm:pt modelId="{4C1ECC0E-1264-42B6-A203-F5767C915939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300" b="1" dirty="0" smtClean="0">
              <a:solidFill>
                <a:srgbClr val="7030A0"/>
              </a:solidFill>
            </a:rPr>
            <a:t>Право</a:t>
          </a:r>
          <a:endParaRPr lang="ru-RU" sz="1300" b="1" dirty="0">
            <a:solidFill>
              <a:srgbClr val="7030A0"/>
            </a:solidFill>
          </a:endParaRPr>
        </a:p>
      </dgm:t>
    </dgm:pt>
    <dgm:pt modelId="{1088CECD-DE7E-41D4-B15A-88C4290B63EE}" type="parTrans" cxnId="{E6E8AC4C-3AB6-4C9D-8405-34EFBD37996F}">
      <dgm:prSet/>
      <dgm:spPr/>
      <dgm:t>
        <a:bodyPr/>
        <a:lstStyle/>
        <a:p>
          <a:endParaRPr lang="ru-RU"/>
        </a:p>
      </dgm:t>
    </dgm:pt>
    <dgm:pt modelId="{CFB8AFAE-85D6-4E3A-993E-02C60096CAF5}" type="sibTrans" cxnId="{E6E8AC4C-3AB6-4C9D-8405-34EFBD37996F}">
      <dgm:prSet/>
      <dgm:spPr/>
      <dgm:t>
        <a:bodyPr/>
        <a:lstStyle/>
        <a:p>
          <a:endParaRPr lang="ru-RU"/>
        </a:p>
      </dgm:t>
    </dgm:pt>
    <dgm:pt modelId="{D3C46BAF-49C8-43C7-B4B7-45F4B10900A0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Біологія та геохімія</a:t>
          </a:r>
          <a:endParaRPr lang="ru-RU" b="1" dirty="0">
            <a:solidFill>
              <a:srgbClr val="7030A0"/>
            </a:solidFill>
          </a:endParaRPr>
        </a:p>
      </dgm:t>
    </dgm:pt>
    <dgm:pt modelId="{6AA84A14-D1A2-4BCF-81E4-603389A30051}" type="sibTrans" cxnId="{A6FFD424-9B04-43AF-B29C-9B016CEADAC0}">
      <dgm:prSet/>
      <dgm:spPr/>
      <dgm:t>
        <a:bodyPr/>
        <a:lstStyle/>
        <a:p>
          <a:endParaRPr lang="ru-RU"/>
        </a:p>
      </dgm:t>
    </dgm:pt>
    <dgm:pt modelId="{29102AD6-F351-43AF-9D26-80FD8B42FA6F}" type="parTrans" cxnId="{A6FFD424-9B04-43AF-B29C-9B016CEADAC0}">
      <dgm:prSet/>
      <dgm:spPr/>
      <dgm:t>
        <a:bodyPr/>
        <a:lstStyle/>
        <a:p>
          <a:endParaRPr lang="ru-RU"/>
        </a:p>
      </dgm:t>
    </dgm:pt>
    <dgm:pt modelId="{7EAFCE39-872B-46E9-AE90-0980308DCAAD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Економіка</a:t>
          </a:r>
          <a:endParaRPr lang="ru-RU" b="1" dirty="0">
            <a:solidFill>
              <a:srgbClr val="7030A0"/>
            </a:solidFill>
          </a:endParaRPr>
        </a:p>
      </dgm:t>
    </dgm:pt>
    <dgm:pt modelId="{7DF46B56-6DF1-4621-9DC2-39DE893084AE}" type="parTrans" cxnId="{BF11E543-D310-4824-9B09-5C8AD4DEDCC0}">
      <dgm:prSet/>
      <dgm:spPr/>
      <dgm:t>
        <a:bodyPr/>
        <a:lstStyle/>
        <a:p>
          <a:endParaRPr lang="ru-RU"/>
        </a:p>
      </dgm:t>
    </dgm:pt>
    <dgm:pt modelId="{54C769F8-112A-4EFB-BFA8-4E7E555BD95E}" type="sibTrans" cxnId="{BF11E543-D310-4824-9B09-5C8AD4DEDCC0}">
      <dgm:prSet/>
      <dgm:spPr/>
      <dgm:t>
        <a:bodyPr/>
        <a:lstStyle/>
        <a:p>
          <a:endParaRPr lang="ru-RU"/>
        </a:p>
      </dgm:t>
    </dgm:pt>
    <dgm:pt modelId="{9C8B1B39-5AE5-4701-8EA6-813FD851C49F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300" b="1" dirty="0" smtClean="0">
              <a:solidFill>
                <a:srgbClr val="7030A0"/>
              </a:solidFill>
            </a:rPr>
            <a:t>Інженерно-технічні дисципліни</a:t>
          </a:r>
          <a:endParaRPr lang="ru-RU" sz="1300" b="1" dirty="0">
            <a:solidFill>
              <a:srgbClr val="7030A0"/>
            </a:solidFill>
          </a:endParaRPr>
        </a:p>
      </dgm:t>
    </dgm:pt>
    <dgm:pt modelId="{6FCEE3FC-05A7-43C8-BB69-6921C95DC162}" type="parTrans" cxnId="{26856C03-6487-4188-9C5D-DB2D14C433D2}">
      <dgm:prSet/>
      <dgm:spPr/>
      <dgm:t>
        <a:bodyPr/>
        <a:lstStyle/>
        <a:p>
          <a:endParaRPr lang="ru-RU"/>
        </a:p>
      </dgm:t>
    </dgm:pt>
    <dgm:pt modelId="{BCD4D5E0-5B0B-4EDD-BF1D-3C805A1041FA}" type="sibTrans" cxnId="{26856C03-6487-4188-9C5D-DB2D14C433D2}">
      <dgm:prSet/>
      <dgm:spPr/>
      <dgm:t>
        <a:bodyPr/>
        <a:lstStyle/>
        <a:p>
          <a:endParaRPr lang="ru-RU"/>
        </a:p>
      </dgm:t>
    </dgm:pt>
    <dgm:pt modelId="{F2952793-5729-4A63-953C-E9BE53760908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Соціологія і демографія</a:t>
          </a:r>
          <a:endParaRPr lang="ru-RU" b="1" dirty="0">
            <a:solidFill>
              <a:srgbClr val="7030A0"/>
            </a:solidFill>
          </a:endParaRPr>
        </a:p>
      </dgm:t>
    </dgm:pt>
    <dgm:pt modelId="{4D2F3347-2BE1-4223-A395-512C97D4B8C0}" type="parTrans" cxnId="{61B4C3CB-8A6F-4D51-9C40-50CFF4252F51}">
      <dgm:prSet/>
      <dgm:spPr/>
      <dgm:t>
        <a:bodyPr/>
        <a:lstStyle/>
        <a:p>
          <a:endParaRPr lang="ru-RU"/>
        </a:p>
      </dgm:t>
    </dgm:pt>
    <dgm:pt modelId="{124BB5CC-85EA-42CD-B58D-4022B2898FE9}" type="sibTrans" cxnId="{61B4C3CB-8A6F-4D51-9C40-50CFF4252F51}">
      <dgm:prSet/>
      <dgm:spPr/>
      <dgm:t>
        <a:bodyPr/>
        <a:lstStyle/>
        <a:p>
          <a:endParaRPr lang="ru-RU"/>
        </a:p>
      </dgm:t>
    </dgm:pt>
    <dgm:pt modelId="{2423AE79-0439-44F4-A358-3170722C7517}" type="pres">
      <dgm:prSet presAssocID="{55292B47-E4C4-43D5-9B47-AC806BD804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498326-14A8-4088-BEC2-A974C4E3DD6A}" type="pres">
      <dgm:prSet presAssocID="{4685038B-933B-48DA-9AD6-8665D55175E5}" presName="centerShape" presStyleLbl="node0" presStyleIdx="0" presStyleCnt="1" custScaleX="114905" custScaleY="117538"/>
      <dgm:spPr/>
      <dgm:t>
        <a:bodyPr/>
        <a:lstStyle/>
        <a:p>
          <a:endParaRPr lang="ru-RU"/>
        </a:p>
      </dgm:t>
    </dgm:pt>
    <dgm:pt modelId="{4B8AFDBD-65BC-4D9C-B939-EBF272304C0F}" type="pres">
      <dgm:prSet presAssocID="{29102AD6-F351-43AF-9D26-80FD8B42FA6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C42299FB-7BFF-4796-BDF8-BB0DE5DE1FAD}" type="pres">
      <dgm:prSet presAssocID="{29102AD6-F351-43AF-9D26-80FD8B42FA6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1B70FE2B-1FAC-42E5-B9EB-0367C970354E}" type="pres">
      <dgm:prSet presAssocID="{D3C46BAF-49C8-43C7-B4B7-45F4B10900A0}" presName="node" presStyleLbl="node1" presStyleIdx="0" presStyleCnt="7" custRadScaleRad="100129" custRadScaleInc="-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CAC47-A38D-43C8-9AAE-0DE50F35E417}" type="pres">
      <dgm:prSet presAssocID="{639C69FE-3371-4EE9-A48A-4F56FFB5B36F}" presName="parTrans" presStyleLbl="sibTrans2D1" presStyleIdx="1" presStyleCnt="7"/>
      <dgm:spPr/>
      <dgm:t>
        <a:bodyPr/>
        <a:lstStyle/>
        <a:p>
          <a:endParaRPr lang="ru-RU"/>
        </a:p>
      </dgm:t>
    </dgm:pt>
    <dgm:pt modelId="{3506A750-47FD-4F70-A765-1FBEA5302505}" type="pres">
      <dgm:prSet presAssocID="{639C69FE-3371-4EE9-A48A-4F56FFB5B36F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B2A006AE-A7B6-4E13-B2DB-93596DB4AC0A}" type="pres">
      <dgm:prSet presAssocID="{9971A60E-61E1-4D98-B291-2F07CA6E272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FD415-A5E1-4C18-9B96-17A42FC63D8A}" type="pres">
      <dgm:prSet presAssocID="{E58A3C37-779D-4625-B5F2-D583AF6D23E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67560630-AA43-428A-8C53-CF886AA47F81}" type="pres">
      <dgm:prSet presAssocID="{E58A3C37-779D-4625-B5F2-D583AF6D23E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5D2A38B-CCCF-4869-9D8A-60583CCD69BC}" type="pres">
      <dgm:prSet presAssocID="{42859D2E-9F59-4466-8CEF-871330E437A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B4603-214A-49B9-BA11-265B042F8E91}" type="pres">
      <dgm:prSet presAssocID="{1088CECD-DE7E-41D4-B15A-88C4290B63EE}" presName="parTrans" presStyleLbl="sibTrans2D1" presStyleIdx="3" presStyleCnt="7"/>
      <dgm:spPr/>
      <dgm:t>
        <a:bodyPr/>
        <a:lstStyle/>
        <a:p>
          <a:endParaRPr lang="ru-RU"/>
        </a:p>
      </dgm:t>
    </dgm:pt>
    <dgm:pt modelId="{617ED7B7-07C5-49A3-8936-B8D8FFCD269D}" type="pres">
      <dgm:prSet presAssocID="{1088CECD-DE7E-41D4-B15A-88C4290B63EE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E19DA3DE-AA28-4444-8670-288A22CB25DF}" type="pres">
      <dgm:prSet presAssocID="{4C1ECC0E-1264-42B6-A203-F5767C915939}" presName="node" presStyleLbl="node1" presStyleIdx="3" presStyleCnt="7" custRadScaleRad="99505" custRadScaleInc="1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F1969-9C2B-467D-9432-A68999CE229E}" type="pres">
      <dgm:prSet presAssocID="{6FCEE3FC-05A7-43C8-BB69-6921C95DC162}" presName="parTrans" presStyleLbl="sibTrans2D1" presStyleIdx="4" presStyleCnt="7"/>
      <dgm:spPr/>
      <dgm:t>
        <a:bodyPr/>
        <a:lstStyle/>
        <a:p>
          <a:endParaRPr lang="ru-RU"/>
        </a:p>
      </dgm:t>
    </dgm:pt>
    <dgm:pt modelId="{C28B7A30-59AE-4F40-A472-EBE5EAAFFB6B}" type="pres">
      <dgm:prSet presAssocID="{6FCEE3FC-05A7-43C8-BB69-6921C95DC162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4966510-E246-4739-9D4B-9535BE0C56BA}" type="pres">
      <dgm:prSet presAssocID="{9C8B1B39-5AE5-4701-8EA6-813FD851C49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1BF43-E37E-48FD-8F4B-54456C564091}" type="pres">
      <dgm:prSet presAssocID="{4D2F3347-2BE1-4223-A395-512C97D4B8C0}" presName="parTrans" presStyleLbl="sibTrans2D1" presStyleIdx="5" presStyleCnt="7"/>
      <dgm:spPr/>
      <dgm:t>
        <a:bodyPr/>
        <a:lstStyle/>
        <a:p>
          <a:endParaRPr lang="ru-RU"/>
        </a:p>
      </dgm:t>
    </dgm:pt>
    <dgm:pt modelId="{DE299832-EA03-4CE6-9259-B640F6CBB09B}" type="pres">
      <dgm:prSet presAssocID="{4D2F3347-2BE1-4223-A395-512C97D4B8C0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2C351097-5475-438A-BDDE-46BB870159B4}" type="pres">
      <dgm:prSet presAssocID="{F2952793-5729-4A63-953C-E9BE53760908}" presName="node" presStyleLbl="node1" presStyleIdx="5" presStyleCnt="7" custRadScaleRad="100004" custRadScaleInc="-2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0BC8B-9BC9-4EF8-9AA2-66CE66335F5E}" type="pres">
      <dgm:prSet presAssocID="{7DF46B56-6DF1-4621-9DC2-39DE893084AE}" presName="parTrans" presStyleLbl="sibTrans2D1" presStyleIdx="6" presStyleCnt="7"/>
      <dgm:spPr/>
      <dgm:t>
        <a:bodyPr/>
        <a:lstStyle/>
        <a:p>
          <a:endParaRPr lang="ru-RU"/>
        </a:p>
      </dgm:t>
    </dgm:pt>
    <dgm:pt modelId="{11E6A9EA-1BE6-4CE4-AA88-1B17A6EA4C71}" type="pres">
      <dgm:prSet presAssocID="{7DF46B56-6DF1-4621-9DC2-39DE893084AE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34286E49-3A0D-402B-91A4-ECD5D2A6998B}" type="pres">
      <dgm:prSet presAssocID="{7EAFCE39-872B-46E9-AE90-0980308DCAA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6851FA-990C-4055-9B47-D9FCF6B37B0B}" type="presOf" srcId="{639C69FE-3371-4EE9-A48A-4F56FFB5B36F}" destId="{CFECAC47-A38D-43C8-9AAE-0DE50F35E417}" srcOrd="0" destOrd="0" presId="urn:microsoft.com/office/officeart/2005/8/layout/radial5"/>
    <dgm:cxn modelId="{CDCEA996-D8BB-4C7B-8D8F-6335DDD21DE3}" type="presOf" srcId="{F2952793-5729-4A63-953C-E9BE53760908}" destId="{2C351097-5475-438A-BDDE-46BB870159B4}" srcOrd="0" destOrd="0" presId="urn:microsoft.com/office/officeart/2005/8/layout/radial5"/>
    <dgm:cxn modelId="{E7C1DFB0-7AF9-4B7C-A2BF-B00C7DDB12A7}" type="presOf" srcId="{7EAFCE39-872B-46E9-AE90-0980308DCAAD}" destId="{34286E49-3A0D-402B-91A4-ECD5D2A6998B}" srcOrd="0" destOrd="0" presId="urn:microsoft.com/office/officeart/2005/8/layout/radial5"/>
    <dgm:cxn modelId="{F47AD8EE-4AF1-488A-8B7D-D55FC9574C4D}" type="presOf" srcId="{4685038B-933B-48DA-9AD6-8665D55175E5}" destId="{31498326-14A8-4088-BEC2-A974C4E3DD6A}" srcOrd="0" destOrd="0" presId="urn:microsoft.com/office/officeart/2005/8/layout/radial5"/>
    <dgm:cxn modelId="{768DA9EA-1BC4-4638-8DC0-B971A3C5C3D8}" type="presOf" srcId="{E58A3C37-779D-4625-B5F2-D583AF6D23EF}" destId="{761FD415-A5E1-4C18-9B96-17A42FC63D8A}" srcOrd="0" destOrd="0" presId="urn:microsoft.com/office/officeart/2005/8/layout/radial5"/>
    <dgm:cxn modelId="{794A4004-2045-4D76-A4AF-DFD18F0EF5E7}" type="presOf" srcId="{1088CECD-DE7E-41D4-B15A-88C4290B63EE}" destId="{E8EB4603-214A-49B9-BA11-265B042F8E91}" srcOrd="0" destOrd="0" presId="urn:microsoft.com/office/officeart/2005/8/layout/radial5"/>
    <dgm:cxn modelId="{722810B5-C09B-4B9F-8DE0-3CE9E4F4BD4E}" type="presOf" srcId="{9C8B1B39-5AE5-4701-8EA6-813FD851C49F}" destId="{E4966510-E246-4739-9D4B-9535BE0C56BA}" srcOrd="0" destOrd="0" presId="urn:microsoft.com/office/officeart/2005/8/layout/radial5"/>
    <dgm:cxn modelId="{BF11E543-D310-4824-9B09-5C8AD4DEDCC0}" srcId="{4685038B-933B-48DA-9AD6-8665D55175E5}" destId="{7EAFCE39-872B-46E9-AE90-0980308DCAAD}" srcOrd="6" destOrd="0" parTransId="{7DF46B56-6DF1-4621-9DC2-39DE893084AE}" sibTransId="{54C769F8-112A-4EFB-BFA8-4E7E555BD95E}"/>
    <dgm:cxn modelId="{6F0A7279-D55E-49DE-A1B3-9395E30EB812}" type="presOf" srcId="{7DF46B56-6DF1-4621-9DC2-39DE893084AE}" destId="{11E6A9EA-1BE6-4CE4-AA88-1B17A6EA4C71}" srcOrd="1" destOrd="0" presId="urn:microsoft.com/office/officeart/2005/8/layout/radial5"/>
    <dgm:cxn modelId="{A48CAE71-B8B4-41B9-8309-7B0F12C3F778}" type="presOf" srcId="{4C1ECC0E-1264-42B6-A203-F5767C915939}" destId="{E19DA3DE-AA28-4444-8670-288A22CB25DF}" srcOrd="0" destOrd="0" presId="urn:microsoft.com/office/officeart/2005/8/layout/radial5"/>
    <dgm:cxn modelId="{61B4C3CB-8A6F-4D51-9C40-50CFF4252F51}" srcId="{4685038B-933B-48DA-9AD6-8665D55175E5}" destId="{F2952793-5729-4A63-953C-E9BE53760908}" srcOrd="5" destOrd="0" parTransId="{4D2F3347-2BE1-4223-A395-512C97D4B8C0}" sibTransId="{124BB5CC-85EA-42CD-B58D-4022B2898FE9}"/>
    <dgm:cxn modelId="{B6F9C310-C4DF-4A25-8674-7CACF4660BE0}" type="presOf" srcId="{D3C46BAF-49C8-43C7-B4B7-45F4B10900A0}" destId="{1B70FE2B-1FAC-42E5-B9EB-0367C970354E}" srcOrd="0" destOrd="0" presId="urn:microsoft.com/office/officeart/2005/8/layout/radial5"/>
    <dgm:cxn modelId="{5F333F3C-25A4-4055-8F5D-84FDAA75682F}" type="presOf" srcId="{639C69FE-3371-4EE9-A48A-4F56FFB5B36F}" destId="{3506A750-47FD-4F70-A765-1FBEA5302505}" srcOrd="1" destOrd="0" presId="urn:microsoft.com/office/officeart/2005/8/layout/radial5"/>
    <dgm:cxn modelId="{663214BF-1953-4C6D-BFF5-12E3BCCD2996}" type="presOf" srcId="{55292B47-E4C4-43D5-9B47-AC806BD804B5}" destId="{2423AE79-0439-44F4-A358-3170722C7517}" srcOrd="0" destOrd="0" presId="urn:microsoft.com/office/officeart/2005/8/layout/radial5"/>
    <dgm:cxn modelId="{BB2FC880-0DA9-4EF8-A171-BEA3054C64BA}" type="presOf" srcId="{4D2F3347-2BE1-4223-A395-512C97D4B8C0}" destId="{DE299832-EA03-4CE6-9259-B640F6CBB09B}" srcOrd="1" destOrd="0" presId="urn:microsoft.com/office/officeart/2005/8/layout/radial5"/>
    <dgm:cxn modelId="{616B0D0B-FCEC-43CB-BCF9-2C2EB95A7A03}" type="presOf" srcId="{E58A3C37-779D-4625-B5F2-D583AF6D23EF}" destId="{67560630-AA43-428A-8C53-CF886AA47F81}" srcOrd="1" destOrd="0" presId="urn:microsoft.com/office/officeart/2005/8/layout/radial5"/>
    <dgm:cxn modelId="{C22B0CE8-3E74-4318-B48C-2439EE8CD5DD}" type="presOf" srcId="{4D2F3347-2BE1-4223-A395-512C97D4B8C0}" destId="{0631BF43-E37E-48FD-8F4B-54456C564091}" srcOrd="0" destOrd="0" presId="urn:microsoft.com/office/officeart/2005/8/layout/radial5"/>
    <dgm:cxn modelId="{70E983B9-A95D-4CB7-AAFC-29DF381DE589}" type="presOf" srcId="{42859D2E-9F59-4466-8CEF-871330E437A0}" destId="{D5D2A38B-CCCF-4869-9D8A-60583CCD69BC}" srcOrd="0" destOrd="0" presId="urn:microsoft.com/office/officeart/2005/8/layout/radial5"/>
    <dgm:cxn modelId="{DE50269F-D72D-4D32-A3CC-CDB751542902}" srcId="{4685038B-933B-48DA-9AD6-8665D55175E5}" destId="{42859D2E-9F59-4466-8CEF-871330E437A0}" srcOrd="2" destOrd="0" parTransId="{E58A3C37-779D-4625-B5F2-D583AF6D23EF}" sibTransId="{0E45D734-3523-4980-BD06-2936F5199C70}"/>
    <dgm:cxn modelId="{A6FFD424-9B04-43AF-B29C-9B016CEADAC0}" srcId="{4685038B-933B-48DA-9AD6-8665D55175E5}" destId="{D3C46BAF-49C8-43C7-B4B7-45F4B10900A0}" srcOrd="0" destOrd="0" parTransId="{29102AD6-F351-43AF-9D26-80FD8B42FA6F}" sibTransId="{6AA84A14-D1A2-4BCF-81E4-603389A30051}"/>
    <dgm:cxn modelId="{46AD16AB-F205-43D5-9CBA-A927E35B16BF}" type="presOf" srcId="{9971A60E-61E1-4D98-B291-2F07CA6E2720}" destId="{B2A006AE-A7B6-4E13-B2DB-93596DB4AC0A}" srcOrd="0" destOrd="0" presId="urn:microsoft.com/office/officeart/2005/8/layout/radial5"/>
    <dgm:cxn modelId="{ADCC0007-7715-4F0A-8A19-B5D9307FBCF4}" type="presOf" srcId="{29102AD6-F351-43AF-9D26-80FD8B42FA6F}" destId="{C42299FB-7BFF-4796-BDF8-BB0DE5DE1FAD}" srcOrd="1" destOrd="0" presId="urn:microsoft.com/office/officeart/2005/8/layout/radial5"/>
    <dgm:cxn modelId="{E694DFC8-3064-447A-9E09-C182BEFAB9A2}" type="presOf" srcId="{6FCEE3FC-05A7-43C8-BB69-6921C95DC162}" destId="{C28B7A30-59AE-4F40-A472-EBE5EAAFFB6B}" srcOrd="1" destOrd="0" presId="urn:microsoft.com/office/officeart/2005/8/layout/radial5"/>
    <dgm:cxn modelId="{47BE9E01-9EEB-4DAE-848F-23F4017ECD01}" type="presOf" srcId="{29102AD6-F351-43AF-9D26-80FD8B42FA6F}" destId="{4B8AFDBD-65BC-4D9C-B939-EBF272304C0F}" srcOrd="0" destOrd="0" presId="urn:microsoft.com/office/officeart/2005/8/layout/radial5"/>
    <dgm:cxn modelId="{F139FFED-E295-4CCC-AA91-DDC9875D1F76}" srcId="{4685038B-933B-48DA-9AD6-8665D55175E5}" destId="{9971A60E-61E1-4D98-B291-2F07CA6E2720}" srcOrd="1" destOrd="0" parTransId="{639C69FE-3371-4EE9-A48A-4F56FFB5B36F}" sibTransId="{3F77A6B1-CEB0-4D13-8DEF-2EC6C5302AC2}"/>
    <dgm:cxn modelId="{2A1CC49E-B25D-4F8C-A1C9-E96A1BCB51D6}" type="presOf" srcId="{1088CECD-DE7E-41D4-B15A-88C4290B63EE}" destId="{617ED7B7-07C5-49A3-8936-B8D8FFCD269D}" srcOrd="1" destOrd="0" presId="urn:microsoft.com/office/officeart/2005/8/layout/radial5"/>
    <dgm:cxn modelId="{26856C03-6487-4188-9C5D-DB2D14C433D2}" srcId="{4685038B-933B-48DA-9AD6-8665D55175E5}" destId="{9C8B1B39-5AE5-4701-8EA6-813FD851C49F}" srcOrd="4" destOrd="0" parTransId="{6FCEE3FC-05A7-43C8-BB69-6921C95DC162}" sibTransId="{BCD4D5E0-5B0B-4EDD-BF1D-3C805A1041FA}"/>
    <dgm:cxn modelId="{3997D5BB-7128-42E9-B249-37AB2B817793}" type="presOf" srcId="{7DF46B56-6DF1-4621-9DC2-39DE893084AE}" destId="{5DC0BC8B-9BC9-4EF8-9AA2-66CE66335F5E}" srcOrd="0" destOrd="0" presId="urn:microsoft.com/office/officeart/2005/8/layout/radial5"/>
    <dgm:cxn modelId="{E6E8AC4C-3AB6-4C9D-8405-34EFBD37996F}" srcId="{4685038B-933B-48DA-9AD6-8665D55175E5}" destId="{4C1ECC0E-1264-42B6-A203-F5767C915939}" srcOrd="3" destOrd="0" parTransId="{1088CECD-DE7E-41D4-B15A-88C4290B63EE}" sibTransId="{CFB8AFAE-85D6-4E3A-993E-02C60096CAF5}"/>
    <dgm:cxn modelId="{56D656AC-E6F0-4271-B595-B3C9E7BB5C0D}" srcId="{55292B47-E4C4-43D5-9B47-AC806BD804B5}" destId="{4685038B-933B-48DA-9AD6-8665D55175E5}" srcOrd="0" destOrd="0" parTransId="{B63F19BB-839A-4C73-8770-407976440452}" sibTransId="{C90851ED-A671-4A1D-B08B-6F766760E262}"/>
    <dgm:cxn modelId="{B38F15F6-CCA8-4F54-9640-8DAA207D08F3}" type="presOf" srcId="{6FCEE3FC-05A7-43C8-BB69-6921C95DC162}" destId="{3CAF1969-9C2B-467D-9432-A68999CE229E}" srcOrd="0" destOrd="0" presId="urn:microsoft.com/office/officeart/2005/8/layout/radial5"/>
    <dgm:cxn modelId="{8DBD6171-77FB-4C03-97B9-E190094C3BC8}" type="presParOf" srcId="{2423AE79-0439-44F4-A358-3170722C7517}" destId="{31498326-14A8-4088-BEC2-A974C4E3DD6A}" srcOrd="0" destOrd="0" presId="urn:microsoft.com/office/officeart/2005/8/layout/radial5"/>
    <dgm:cxn modelId="{E58D75DD-63E4-43A7-9A33-21EB5E79D800}" type="presParOf" srcId="{2423AE79-0439-44F4-A358-3170722C7517}" destId="{4B8AFDBD-65BC-4D9C-B939-EBF272304C0F}" srcOrd="1" destOrd="0" presId="urn:microsoft.com/office/officeart/2005/8/layout/radial5"/>
    <dgm:cxn modelId="{C333F95A-379F-4641-A948-56F28B63E30B}" type="presParOf" srcId="{4B8AFDBD-65BC-4D9C-B939-EBF272304C0F}" destId="{C42299FB-7BFF-4796-BDF8-BB0DE5DE1FAD}" srcOrd="0" destOrd="0" presId="urn:microsoft.com/office/officeart/2005/8/layout/radial5"/>
    <dgm:cxn modelId="{B18E347E-1365-4B38-9D6A-47B436387C17}" type="presParOf" srcId="{2423AE79-0439-44F4-A358-3170722C7517}" destId="{1B70FE2B-1FAC-42E5-B9EB-0367C970354E}" srcOrd="2" destOrd="0" presId="urn:microsoft.com/office/officeart/2005/8/layout/radial5"/>
    <dgm:cxn modelId="{B5A5FEE0-83AB-4966-89F3-14FE24FF3A34}" type="presParOf" srcId="{2423AE79-0439-44F4-A358-3170722C7517}" destId="{CFECAC47-A38D-43C8-9AAE-0DE50F35E417}" srcOrd="3" destOrd="0" presId="urn:microsoft.com/office/officeart/2005/8/layout/radial5"/>
    <dgm:cxn modelId="{8FBEF2AF-0367-4668-9F73-37B651A4E958}" type="presParOf" srcId="{CFECAC47-A38D-43C8-9AAE-0DE50F35E417}" destId="{3506A750-47FD-4F70-A765-1FBEA5302505}" srcOrd="0" destOrd="0" presId="urn:microsoft.com/office/officeart/2005/8/layout/radial5"/>
    <dgm:cxn modelId="{59147FB4-3A95-43AA-A003-D962E8B92DB8}" type="presParOf" srcId="{2423AE79-0439-44F4-A358-3170722C7517}" destId="{B2A006AE-A7B6-4E13-B2DB-93596DB4AC0A}" srcOrd="4" destOrd="0" presId="urn:microsoft.com/office/officeart/2005/8/layout/radial5"/>
    <dgm:cxn modelId="{2FB97E9A-2394-4ED2-9073-D6344DFDD5D9}" type="presParOf" srcId="{2423AE79-0439-44F4-A358-3170722C7517}" destId="{761FD415-A5E1-4C18-9B96-17A42FC63D8A}" srcOrd="5" destOrd="0" presId="urn:microsoft.com/office/officeart/2005/8/layout/radial5"/>
    <dgm:cxn modelId="{D5C25593-8480-4576-B56C-29550BCC91F8}" type="presParOf" srcId="{761FD415-A5E1-4C18-9B96-17A42FC63D8A}" destId="{67560630-AA43-428A-8C53-CF886AA47F81}" srcOrd="0" destOrd="0" presId="urn:microsoft.com/office/officeart/2005/8/layout/radial5"/>
    <dgm:cxn modelId="{6E9C63B9-CDEB-43DE-A5A9-ADF2DFD970FE}" type="presParOf" srcId="{2423AE79-0439-44F4-A358-3170722C7517}" destId="{D5D2A38B-CCCF-4869-9D8A-60583CCD69BC}" srcOrd="6" destOrd="0" presId="urn:microsoft.com/office/officeart/2005/8/layout/radial5"/>
    <dgm:cxn modelId="{A096FF35-C008-4A90-8340-9CBEAE3FC7DF}" type="presParOf" srcId="{2423AE79-0439-44F4-A358-3170722C7517}" destId="{E8EB4603-214A-49B9-BA11-265B042F8E91}" srcOrd="7" destOrd="0" presId="urn:microsoft.com/office/officeart/2005/8/layout/radial5"/>
    <dgm:cxn modelId="{CEC2FB2B-DAA4-4E09-8808-E1570A13B77F}" type="presParOf" srcId="{E8EB4603-214A-49B9-BA11-265B042F8E91}" destId="{617ED7B7-07C5-49A3-8936-B8D8FFCD269D}" srcOrd="0" destOrd="0" presId="urn:microsoft.com/office/officeart/2005/8/layout/radial5"/>
    <dgm:cxn modelId="{5C5112B7-28B5-4AFD-AB9C-5E44EFF41EB1}" type="presParOf" srcId="{2423AE79-0439-44F4-A358-3170722C7517}" destId="{E19DA3DE-AA28-4444-8670-288A22CB25DF}" srcOrd="8" destOrd="0" presId="urn:microsoft.com/office/officeart/2005/8/layout/radial5"/>
    <dgm:cxn modelId="{D7DAD690-E3F3-4FDB-99A8-C417BDD5B372}" type="presParOf" srcId="{2423AE79-0439-44F4-A358-3170722C7517}" destId="{3CAF1969-9C2B-467D-9432-A68999CE229E}" srcOrd="9" destOrd="0" presId="urn:microsoft.com/office/officeart/2005/8/layout/radial5"/>
    <dgm:cxn modelId="{558E75BC-A556-44F5-B405-B0FFD03B73E7}" type="presParOf" srcId="{3CAF1969-9C2B-467D-9432-A68999CE229E}" destId="{C28B7A30-59AE-4F40-A472-EBE5EAAFFB6B}" srcOrd="0" destOrd="0" presId="urn:microsoft.com/office/officeart/2005/8/layout/radial5"/>
    <dgm:cxn modelId="{A7F2E0DB-22A5-4DC8-A461-DE7F21824370}" type="presParOf" srcId="{2423AE79-0439-44F4-A358-3170722C7517}" destId="{E4966510-E246-4739-9D4B-9535BE0C56BA}" srcOrd="10" destOrd="0" presId="urn:microsoft.com/office/officeart/2005/8/layout/radial5"/>
    <dgm:cxn modelId="{044A998A-1627-4C5A-9563-FDEC6A065F94}" type="presParOf" srcId="{2423AE79-0439-44F4-A358-3170722C7517}" destId="{0631BF43-E37E-48FD-8F4B-54456C564091}" srcOrd="11" destOrd="0" presId="urn:microsoft.com/office/officeart/2005/8/layout/radial5"/>
    <dgm:cxn modelId="{618C9B9F-7AD6-4E64-A2A5-7DB66C5CEE66}" type="presParOf" srcId="{0631BF43-E37E-48FD-8F4B-54456C564091}" destId="{DE299832-EA03-4CE6-9259-B640F6CBB09B}" srcOrd="0" destOrd="0" presId="urn:microsoft.com/office/officeart/2005/8/layout/radial5"/>
    <dgm:cxn modelId="{4B17E96E-4526-4DA3-B017-98B0D7BAFB00}" type="presParOf" srcId="{2423AE79-0439-44F4-A358-3170722C7517}" destId="{2C351097-5475-438A-BDDE-46BB870159B4}" srcOrd="12" destOrd="0" presId="urn:microsoft.com/office/officeart/2005/8/layout/radial5"/>
    <dgm:cxn modelId="{AD61A44A-989B-4A7A-A600-256AB31ABD4E}" type="presParOf" srcId="{2423AE79-0439-44F4-A358-3170722C7517}" destId="{5DC0BC8B-9BC9-4EF8-9AA2-66CE66335F5E}" srcOrd="13" destOrd="0" presId="urn:microsoft.com/office/officeart/2005/8/layout/radial5"/>
    <dgm:cxn modelId="{315CCFE3-2F62-4444-A780-14BAB30F8E93}" type="presParOf" srcId="{5DC0BC8B-9BC9-4EF8-9AA2-66CE66335F5E}" destId="{11E6A9EA-1BE6-4CE4-AA88-1B17A6EA4C71}" srcOrd="0" destOrd="0" presId="urn:microsoft.com/office/officeart/2005/8/layout/radial5"/>
    <dgm:cxn modelId="{876E7D45-0B54-4C9F-A1C4-9D470E121D54}" type="presParOf" srcId="{2423AE79-0439-44F4-A358-3170722C7517}" destId="{34286E49-3A0D-402B-91A4-ECD5D2A6998B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498326-14A8-4088-BEC2-A974C4E3DD6A}">
      <dsp:nvSpPr>
        <dsp:cNvPr id="0" name=""/>
        <dsp:cNvSpPr/>
      </dsp:nvSpPr>
      <dsp:spPr>
        <a:xfrm>
          <a:off x="4027422" y="2066575"/>
          <a:ext cx="1954266" cy="1999047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18000"/>
              </a:schemeClr>
            </a:gs>
            <a:gs pos="50000">
              <a:schemeClr val="accent2">
                <a:satMod val="89000"/>
                <a:lumMod val="91000"/>
              </a:schemeClr>
            </a:gs>
            <a:gs pos="100000">
              <a:schemeClr val="accent2"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rgbClr val="C00000"/>
              </a:solidFill>
            </a:rPr>
            <a:t>Загальна екологія</a:t>
          </a:r>
          <a:endParaRPr lang="ru-RU" sz="2100" kern="1200" dirty="0">
            <a:solidFill>
              <a:srgbClr val="C00000"/>
            </a:solidFill>
          </a:endParaRPr>
        </a:p>
      </dsp:txBody>
      <dsp:txXfrm>
        <a:off x="4027422" y="2066575"/>
        <a:ext cx="1954266" cy="1999047"/>
      </dsp:txXfrm>
    </dsp:sp>
    <dsp:sp modelId="{4B8AFDBD-65BC-4D9C-B939-EBF272304C0F}">
      <dsp:nvSpPr>
        <dsp:cNvPr id="0" name=""/>
        <dsp:cNvSpPr/>
      </dsp:nvSpPr>
      <dsp:spPr>
        <a:xfrm rot="16196405">
          <a:off x="4861257" y="1517593"/>
          <a:ext cx="283962" cy="578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6196405">
        <a:off x="4861257" y="1517593"/>
        <a:ext cx="283962" cy="578260"/>
      </dsp:txXfrm>
    </dsp:sp>
    <dsp:sp modelId="{1B70FE2B-1FAC-42E5-B9EB-0367C970354E}">
      <dsp:nvSpPr>
        <dsp:cNvPr id="0" name=""/>
        <dsp:cNvSpPr/>
      </dsp:nvSpPr>
      <dsp:spPr>
        <a:xfrm>
          <a:off x="4236805" y="108"/>
          <a:ext cx="1530690" cy="1530690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18000"/>
              </a:schemeClr>
            </a:gs>
            <a:gs pos="50000">
              <a:schemeClr val="accent4">
                <a:satMod val="89000"/>
                <a:lumMod val="91000"/>
              </a:schemeClr>
            </a:gs>
            <a:gs pos="100000">
              <a:schemeClr val="accent4"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rgbClr val="7030A0"/>
              </a:solidFill>
            </a:rPr>
            <a:t>Біологія та геохімія</a:t>
          </a:r>
          <a:endParaRPr lang="ru-RU" sz="1300" b="1" kern="1200" dirty="0">
            <a:solidFill>
              <a:srgbClr val="7030A0"/>
            </a:solidFill>
          </a:endParaRPr>
        </a:p>
      </dsp:txBody>
      <dsp:txXfrm>
        <a:off x="4236805" y="108"/>
        <a:ext cx="1530690" cy="1530690"/>
      </dsp:txXfrm>
    </dsp:sp>
    <dsp:sp modelId="{CFECAC47-A38D-43C8-9AAE-0DE50F35E417}">
      <dsp:nvSpPr>
        <dsp:cNvPr id="0" name=""/>
        <dsp:cNvSpPr/>
      </dsp:nvSpPr>
      <dsp:spPr>
        <a:xfrm rot="19285714">
          <a:off x="5837598" y="1997109"/>
          <a:ext cx="289740" cy="578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9285714">
        <a:off x="5837598" y="1997109"/>
        <a:ext cx="289740" cy="578260"/>
      </dsp:txXfrm>
    </dsp:sp>
    <dsp:sp modelId="{B2A006AE-A7B6-4E13-B2DB-93596DB4AC0A}">
      <dsp:nvSpPr>
        <dsp:cNvPr id="0" name=""/>
        <dsp:cNvSpPr/>
      </dsp:nvSpPr>
      <dsp:spPr>
        <a:xfrm>
          <a:off x="6035611" y="868172"/>
          <a:ext cx="1530690" cy="1530690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18000"/>
              </a:schemeClr>
            </a:gs>
            <a:gs pos="50000">
              <a:schemeClr val="accent4">
                <a:satMod val="89000"/>
                <a:lumMod val="91000"/>
              </a:schemeClr>
            </a:gs>
            <a:gs pos="100000">
              <a:schemeClr val="accent4"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err="1" smtClean="0">
              <a:solidFill>
                <a:srgbClr val="7030A0"/>
              </a:solidFill>
            </a:rPr>
            <a:t>Сільсько-</a:t>
          </a:r>
          <a:r>
            <a:rPr lang="uk-UA" sz="1200" b="1" kern="1200" dirty="0" err="1" smtClean="0">
              <a:solidFill>
                <a:srgbClr val="7030A0"/>
              </a:solidFill>
            </a:rPr>
            <a:t>господарські</a:t>
          </a:r>
          <a:r>
            <a:rPr lang="uk-UA" sz="1300" b="1" kern="1200" dirty="0" smtClean="0">
              <a:solidFill>
                <a:srgbClr val="7030A0"/>
              </a:solidFill>
            </a:rPr>
            <a:t> науки</a:t>
          </a:r>
          <a:endParaRPr lang="ru-RU" sz="1300" b="1" kern="1200" dirty="0">
            <a:solidFill>
              <a:srgbClr val="7030A0"/>
            </a:solidFill>
          </a:endParaRPr>
        </a:p>
      </dsp:txBody>
      <dsp:txXfrm>
        <a:off x="6035611" y="868172"/>
        <a:ext cx="1530690" cy="1530690"/>
      </dsp:txXfrm>
    </dsp:sp>
    <dsp:sp modelId="{761FD415-A5E1-4C18-9B96-17A42FC63D8A}">
      <dsp:nvSpPr>
        <dsp:cNvPr id="0" name=""/>
        <dsp:cNvSpPr/>
      </dsp:nvSpPr>
      <dsp:spPr>
        <a:xfrm rot="771429">
          <a:off x="6073407" y="3054443"/>
          <a:ext cx="293689" cy="578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771429">
        <a:off x="6073407" y="3054443"/>
        <a:ext cx="293689" cy="578260"/>
      </dsp:txXfrm>
    </dsp:sp>
    <dsp:sp modelId="{D5D2A38B-CCCF-4869-9D8A-60583CCD69BC}">
      <dsp:nvSpPr>
        <dsp:cNvPr id="0" name=""/>
        <dsp:cNvSpPr/>
      </dsp:nvSpPr>
      <dsp:spPr>
        <a:xfrm>
          <a:off x="6479286" y="2812036"/>
          <a:ext cx="1530690" cy="1530690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18000"/>
              </a:schemeClr>
            </a:gs>
            <a:gs pos="50000">
              <a:schemeClr val="accent4">
                <a:satMod val="89000"/>
                <a:lumMod val="91000"/>
              </a:schemeClr>
            </a:gs>
            <a:gs pos="100000">
              <a:schemeClr val="accent4"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rgbClr val="7030A0"/>
              </a:solidFill>
            </a:rPr>
            <a:t>Етика та естетика</a:t>
          </a:r>
          <a:endParaRPr lang="ru-RU" sz="1300" b="1" kern="1200" dirty="0">
            <a:solidFill>
              <a:srgbClr val="7030A0"/>
            </a:solidFill>
          </a:endParaRPr>
        </a:p>
      </dsp:txBody>
      <dsp:txXfrm>
        <a:off x="6479286" y="2812036"/>
        <a:ext cx="1530690" cy="1530690"/>
      </dsp:txXfrm>
    </dsp:sp>
    <dsp:sp modelId="{E8EB4603-214A-49B9-BA11-265B042F8E91}">
      <dsp:nvSpPr>
        <dsp:cNvPr id="0" name=""/>
        <dsp:cNvSpPr/>
      </dsp:nvSpPr>
      <dsp:spPr>
        <a:xfrm rot="3886503">
          <a:off x="5398097" y="3908014"/>
          <a:ext cx="278579" cy="578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3886503">
        <a:off x="5398097" y="3908014"/>
        <a:ext cx="278579" cy="578260"/>
      </dsp:txXfrm>
    </dsp:sp>
    <dsp:sp modelId="{E19DA3DE-AA28-4444-8670-288A22CB25DF}">
      <dsp:nvSpPr>
        <dsp:cNvPr id="0" name=""/>
        <dsp:cNvSpPr/>
      </dsp:nvSpPr>
      <dsp:spPr>
        <a:xfrm>
          <a:off x="5213574" y="4369044"/>
          <a:ext cx="1530690" cy="1530690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18000"/>
              </a:schemeClr>
            </a:gs>
            <a:gs pos="50000">
              <a:schemeClr val="accent4">
                <a:satMod val="89000"/>
                <a:lumMod val="91000"/>
              </a:schemeClr>
            </a:gs>
            <a:gs pos="100000">
              <a:schemeClr val="accent4"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rgbClr val="7030A0"/>
              </a:solidFill>
            </a:rPr>
            <a:t>Право</a:t>
          </a:r>
          <a:endParaRPr lang="ru-RU" sz="1300" b="1" kern="1200" dirty="0">
            <a:solidFill>
              <a:srgbClr val="7030A0"/>
            </a:solidFill>
          </a:endParaRPr>
        </a:p>
      </dsp:txBody>
      <dsp:txXfrm>
        <a:off x="5213574" y="4369044"/>
        <a:ext cx="1530690" cy="1530690"/>
      </dsp:txXfrm>
    </dsp:sp>
    <dsp:sp modelId="{3CAF1969-9C2B-467D-9432-A68999CE229E}">
      <dsp:nvSpPr>
        <dsp:cNvPr id="0" name=""/>
        <dsp:cNvSpPr/>
      </dsp:nvSpPr>
      <dsp:spPr>
        <a:xfrm rot="6942857">
          <a:off x="4317381" y="3908321"/>
          <a:ext cx="284687" cy="578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6942857">
        <a:off x="4317381" y="3908321"/>
        <a:ext cx="284687" cy="578260"/>
      </dsp:txXfrm>
    </dsp:sp>
    <dsp:sp modelId="{E4966510-E246-4739-9D4B-9535BE0C56BA}">
      <dsp:nvSpPr>
        <dsp:cNvPr id="0" name=""/>
        <dsp:cNvSpPr/>
      </dsp:nvSpPr>
      <dsp:spPr>
        <a:xfrm>
          <a:off x="3242283" y="4370894"/>
          <a:ext cx="1530690" cy="1530690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18000"/>
              </a:schemeClr>
            </a:gs>
            <a:gs pos="50000">
              <a:schemeClr val="accent4">
                <a:satMod val="89000"/>
                <a:lumMod val="91000"/>
              </a:schemeClr>
            </a:gs>
            <a:gs pos="100000">
              <a:schemeClr val="accent4"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rgbClr val="7030A0"/>
              </a:solidFill>
            </a:rPr>
            <a:t>Інженерно-технічні дисципліни</a:t>
          </a:r>
          <a:endParaRPr lang="ru-RU" sz="1300" b="1" kern="1200" dirty="0">
            <a:solidFill>
              <a:srgbClr val="7030A0"/>
            </a:solidFill>
          </a:endParaRPr>
        </a:p>
      </dsp:txBody>
      <dsp:txXfrm>
        <a:off x="3242283" y="4370894"/>
        <a:ext cx="1530690" cy="1530690"/>
      </dsp:txXfrm>
    </dsp:sp>
    <dsp:sp modelId="{0631BF43-E37E-48FD-8F4B-54456C564091}">
      <dsp:nvSpPr>
        <dsp:cNvPr id="0" name=""/>
        <dsp:cNvSpPr/>
      </dsp:nvSpPr>
      <dsp:spPr>
        <a:xfrm rot="9994675">
          <a:off x="3644719" y="3066438"/>
          <a:ext cx="293687" cy="578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9994675">
        <a:off x="3644719" y="3066438"/>
        <a:ext cx="293687" cy="578260"/>
      </dsp:txXfrm>
    </dsp:sp>
    <dsp:sp modelId="{2C351097-5475-438A-BDDE-46BB870159B4}">
      <dsp:nvSpPr>
        <dsp:cNvPr id="0" name=""/>
        <dsp:cNvSpPr/>
      </dsp:nvSpPr>
      <dsp:spPr>
        <a:xfrm>
          <a:off x="2004196" y="2834119"/>
          <a:ext cx="1530690" cy="1530690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18000"/>
              </a:schemeClr>
            </a:gs>
            <a:gs pos="50000">
              <a:schemeClr val="accent4">
                <a:satMod val="89000"/>
                <a:lumMod val="91000"/>
              </a:schemeClr>
            </a:gs>
            <a:gs pos="100000">
              <a:schemeClr val="accent4"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rgbClr val="7030A0"/>
              </a:solidFill>
            </a:rPr>
            <a:t>Соціологія і демографія</a:t>
          </a:r>
          <a:endParaRPr lang="ru-RU" sz="1300" b="1" kern="1200" dirty="0">
            <a:solidFill>
              <a:srgbClr val="7030A0"/>
            </a:solidFill>
          </a:endParaRPr>
        </a:p>
      </dsp:txBody>
      <dsp:txXfrm>
        <a:off x="2004196" y="2834119"/>
        <a:ext cx="1530690" cy="1530690"/>
      </dsp:txXfrm>
    </dsp:sp>
    <dsp:sp modelId="{5DC0BC8B-9BC9-4EF8-9AA2-66CE66335F5E}">
      <dsp:nvSpPr>
        <dsp:cNvPr id="0" name=""/>
        <dsp:cNvSpPr/>
      </dsp:nvSpPr>
      <dsp:spPr>
        <a:xfrm rot="13114286">
          <a:off x="3881772" y="1997109"/>
          <a:ext cx="289740" cy="578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3114286">
        <a:off x="3881772" y="1997109"/>
        <a:ext cx="289740" cy="578260"/>
      </dsp:txXfrm>
    </dsp:sp>
    <dsp:sp modelId="{34286E49-3A0D-402B-91A4-ECD5D2A6998B}">
      <dsp:nvSpPr>
        <dsp:cNvPr id="0" name=""/>
        <dsp:cNvSpPr/>
      </dsp:nvSpPr>
      <dsp:spPr>
        <a:xfrm>
          <a:off x="2442809" y="868172"/>
          <a:ext cx="1530690" cy="1530690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18000"/>
              </a:schemeClr>
            </a:gs>
            <a:gs pos="50000">
              <a:schemeClr val="accent4">
                <a:satMod val="89000"/>
                <a:lumMod val="91000"/>
              </a:schemeClr>
            </a:gs>
            <a:gs pos="100000">
              <a:schemeClr val="accent4"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rgbClr val="7030A0"/>
              </a:solidFill>
            </a:rPr>
            <a:t>Економіка</a:t>
          </a:r>
          <a:endParaRPr lang="ru-RU" sz="1300" b="1" kern="1200" dirty="0">
            <a:solidFill>
              <a:srgbClr val="7030A0"/>
            </a:solidFill>
          </a:endParaRPr>
        </a:p>
      </dsp:txBody>
      <dsp:txXfrm>
        <a:off x="2442809" y="868172"/>
        <a:ext cx="1530690" cy="1530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02.11.2013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02.11.2013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02.11.2013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p:transition spd="med">
    <p:newsflash/>
  </p:transition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0"/>
            <a:ext cx="5919192" cy="472514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uk-UA" sz="3000" b="1" dirty="0" smtClean="0"/>
              <a:t>НОМІНАЦІЯ  ТВОРЧОГО  ЕКОЛОГІЧНОГО  ПРОЕКТУ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uk-UA" sz="3000" b="1" dirty="0" smtClean="0"/>
              <a:t>«</a:t>
            </a:r>
            <a:r>
              <a:rPr lang="uk-UA" sz="3000" dirty="0" smtClean="0"/>
              <a:t>Екологічні  проблеми  міст</a:t>
            </a:r>
            <a:r>
              <a:rPr lang="uk-UA" sz="3000" b="1" dirty="0" smtClean="0"/>
              <a:t>»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uk-UA" sz="3000" b="1" dirty="0" smtClean="0"/>
              <a:t>Вивчення  впливу  промислових  підприємств  на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uk-UA" sz="3000" b="1" dirty="0" smtClean="0"/>
              <a:t>навколишнє  середовище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uk-UA" sz="4000" dirty="0" smtClean="0"/>
              <a:t> 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653136"/>
            <a:ext cx="5761856" cy="1872208"/>
          </a:xfrm>
        </p:spPr>
        <p:txBody>
          <a:bodyPr>
            <a:noAutofit/>
          </a:bodyPr>
          <a:lstStyle/>
          <a:p>
            <a:pPr algn="r"/>
            <a:r>
              <a:rPr lang="uk-UA" sz="1600" dirty="0" smtClean="0"/>
              <a:t>Виконавець:  </a:t>
            </a:r>
            <a:r>
              <a:rPr lang="uk-UA" sz="1600" dirty="0" err="1" smtClean="0"/>
              <a:t>Харьковська</a:t>
            </a:r>
            <a:r>
              <a:rPr lang="uk-UA" sz="1600" dirty="0" smtClean="0"/>
              <a:t> Оксана </a:t>
            </a:r>
            <a:endParaRPr lang="ru-RU" sz="1600" dirty="0" smtClean="0"/>
          </a:p>
          <a:p>
            <a:pPr algn="r"/>
            <a:r>
              <a:rPr lang="uk-UA" sz="1600" dirty="0" smtClean="0"/>
              <a:t>Олександрівна</a:t>
            </a:r>
            <a:endParaRPr lang="ru-RU" sz="1600" dirty="0" smtClean="0"/>
          </a:p>
          <a:p>
            <a:pPr algn="r"/>
            <a:r>
              <a:rPr lang="uk-UA" sz="1600" dirty="0" smtClean="0"/>
              <a:t>                                                           учениця  11 класу</a:t>
            </a:r>
            <a:endParaRPr lang="ru-RU" sz="1600" dirty="0" smtClean="0"/>
          </a:p>
          <a:p>
            <a:pPr algn="r"/>
            <a:r>
              <a:rPr lang="uk-UA" sz="1600" dirty="0" smtClean="0"/>
              <a:t>                                                               Керівник:  Чижик  Тетяна Володимирівна,</a:t>
            </a:r>
            <a:endParaRPr lang="ru-RU" sz="1600" dirty="0" smtClean="0"/>
          </a:p>
          <a:p>
            <a:pPr algn="r"/>
            <a:r>
              <a:rPr lang="uk-UA" sz="1600" dirty="0" smtClean="0"/>
              <a:t>                                                               вчитель  біології,</a:t>
            </a:r>
            <a:endParaRPr lang="ru-RU" sz="1600" dirty="0" smtClean="0"/>
          </a:p>
          <a:p>
            <a:pPr algn="r"/>
            <a:r>
              <a:rPr lang="uk-UA" sz="1600" dirty="0" smtClean="0"/>
              <a:t>	         спеціаліст  вищої  категорії</a:t>
            </a:r>
            <a:endParaRPr lang="ru-RU" sz="11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Відділ виробництва продукції:</a:t>
            </a:r>
            <a:endParaRPr lang="ru-RU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1" name="Рисунок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825019" cy="4752528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716016" y="1178910"/>
            <a:ext cx="403244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заводі виробляється вся продукція торгової марки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Gala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(«Гала»), продукція жіночої гігієни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OnlyYou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(«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Ю»), мило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Safeguard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(«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Сейфгард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 та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Camay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(«Камей») та пральні порошки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Dax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(«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Дакс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»).. Виробництво продукції різного спрямування дозволяє ознайомитись з новітніми технологіями, системами та інноваційними підходами. Компанія вкладає значні інвестиції у виробничі процеси заводу, розширяючи об’єми виробництва та створюючи нові можливості для технологічного розвитку.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1520" y="332656"/>
            <a:ext cx="8640960" cy="316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Головна задача виробництва – забезпечити потрібний продукт відмінної якості в потрібний час та в потрібній кількості.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 виробляти продукцію найвищої якості, який є одним з найважливіших пріоритетів компанії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Procter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&amp;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Gamble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потрібні і відповідні стандарти, які б забезпечували такі принципи.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Відділ якості піклується про те, щоб усі матеріали, які використовуються при виробництві продукції, були безпечними та відповідали усім вимогам законодавства та специфікаціям.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Picture 3" descr="http://static.guim.co.uk/sys-images/Environment/Pix/pictures/2010/11/05/Procter460.jpg"/>
          <p:cNvPicPr>
            <a:picLocks noChangeAspect="1" noChangeArrowheads="1"/>
          </p:cNvPicPr>
          <p:nvPr/>
        </p:nvPicPr>
        <p:blipFill>
          <a:blip r:embed="rId2" cstate="print"/>
          <a:srcRect t="31959" b="31516"/>
          <a:stretch>
            <a:fillRect/>
          </a:stretch>
        </p:blipFill>
        <p:spPr bwMode="auto">
          <a:xfrm>
            <a:off x="233213" y="4005064"/>
            <a:ext cx="8659267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Аналіз стану повітря на території м. Орджонікідзе</a:t>
            </a: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23528" y="1395149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 розвитком промисловості, міст і транспорту з'явилося нове джерело потрапляння речовини в атмосферу — так зване техногенне забруднення, яке за потужністю викидів таке саме, як сучасна вулканічна діяльність.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51520" y="2911673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Ступінь змін і масштаб наслідків залежить від: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інтенсивності та характеру власне забруднення;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2)стійкості атмосферного повітря до антропогенного навантаження.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http://www.dishisvobodno.ru/pictures/auto_2.jpg"/>
          <p:cNvPicPr>
            <a:picLocks noChangeAspect="1" noChangeArrowheads="1"/>
          </p:cNvPicPr>
          <p:nvPr/>
        </p:nvPicPr>
        <p:blipFill>
          <a:blip r:embed="rId2" cstate="print"/>
          <a:srcRect b="6964"/>
          <a:stretch>
            <a:fillRect/>
          </a:stretch>
        </p:blipFill>
        <p:spPr bwMode="auto">
          <a:xfrm>
            <a:off x="3995936" y="4149080"/>
            <a:ext cx="4320480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Основним джерелом техногенного забруднення атмосферного повітря на території міста є ОГЗК. На ВАТ «ОГЗК», згідно матеріалів інвентаризації, 96 стаціонарних джерел викидів забруднюючих речовин в атмосферу, з них 74 організованих, 22 неорганізованих. </a:t>
            </a:r>
            <a:endParaRPr lang="ru-RU" dirty="0"/>
          </a:p>
        </p:txBody>
      </p:sp>
      <p:pic>
        <p:nvPicPr>
          <p:cNvPr id="39938" name="Рисунок 9" descr="DSC007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3096344" cy="393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1" descr="DSC007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30311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Характеристика стану ґрунту в місті</a:t>
            </a:r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95536" y="1371203"/>
            <a:ext cx="84249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Найбільше природне багатство України — чорноземи. Вони складають майже 50% світового запасу чорноземів. Розорані землі в Україні становлять близько 85 % від площі степів і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лісостепів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Посівні площі займають 33,5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га. Вже зіпсовано 60 % чорноземів, щорічно втрачається 100 тисяч гектарів родючих ґрунтів.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 descr="http://www.phytology.ru/images/stories/images/pochv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3509721" cy="2808312"/>
          </a:xfrm>
          <a:prstGeom prst="rect">
            <a:avLst/>
          </a:prstGeom>
          <a:noFill/>
        </p:spPr>
      </p:pic>
      <p:pic>
        <p:nvPicPr>
          <p:cNvPr id="40965" name="Picture 5" descr="http://www.klass39.ru/wp-content/uploads/2012/12/4-soil-alive-lg.jpg"/>
          <p:cNvPicPr>
            <a:picLocks noChangeAspect="1" noChangeArrowheads="1"/>
          </p:cNvPicPr>
          <p:nvPr/>
        </p:nvPicPr>
        <p:blipFill>
          <a:blip r:embed="rId3" cstate="print"/>
          <a:srcRect t="4861"/>
          <a:stretch>
            <a:fillRect/>
          </a:stretch>
        </p:blipFill>
        <p:spPr bwMode="auto">
          <a:xfrm>
            <a:off x="4283968" y="3789040"/>
            <a:ext cx="4248472" cy="28186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23528" y="204506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Проаналізовано дані лабораторних досліджень хімічного забруднення ґрунту специфічним забруднювачем – сполуками марганцю, фтору, нікелю, цинку, свинцю тощо, а також епідемічна  безпека ґрунту на території житлової забудови та у місцях відпочинку за групою показників санітарного стану ґрунту м. Орджонікідзе.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23528" y="2557214"/>
            <a:ext cx="86409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вертає на себе увагу відсутність досліджень ґрунту на вміст сполук марганцю на території садових ділянок та сільськогосподарських угідь, розташованих поблизу міста, що має значення для спостереження екологічних ланцюгів проникнення марганцю з ґрунту шляхом транс локації в рослини та в організм людини, що вживає продукти.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Picture 4" descr="http://notestaker.org/wp-content/uploads/2012/07/poch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869160"/>
            <a:ext cx="2304256" cy="1686232"/>
          </a:xfrm>
          <a:prstGeom prst="rect">
            <a:avLst/>
          </a:prstGeom>
          <a:noFill/>
        </p:spPr>
      </p:pic>
      <p:pic>
        <p:nvPicPr>
          <p:cNvPr id="41990" name="Picture 6" descr="http://www.nature-home.ru/ogorod/e107_files/mediagallery/images/podgotovka-pochvy58.jpg"/>
          <p:cNvPicPr>
            <a:picLocks noChangeAspect="1" noChangeArrowheads="1"/>
          </p:cNvPicPr>
          <p:nvPr/>
        </p:nvPicPr>
        <p:blipFill>
          <a:blip r:embed="rId3" cstate="print"/>
          <a:srcRect t="2731" b="18057"/>
          <a:stretch>
            <a:fillRect/>
          </a:stretch>
        </p:blipFill>
        <p:spPr bwMode="auto">
          <a:xfrm>
            <a:off x="2699792" y="4869160"/>
            <a:ext cx="3456384" cy="1656184"/>
          </a:xfrm>
          <a:prstGeom prst="rect">
            <a:avLst/>
          </a:prstGeom>
          <a:noFill/>
        </p:spPr>
      </p:pic>
      <p:pic>
        <p:nvPicPr>
          <p:cNvPr id="41994" name="Picture 10" descr="http://moyadacha.net/wp-content/uploads/2012/05/%D0%BF%D0%BE%D1%87%D0%B2%D0%B0-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869160"/>
            <a:ext cx="2520280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76862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Загальна характеристика питної води в м. Орджонікідзе</a:t>
            </a:r>
            <a:endParaRPr lang="ru-RU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23528" y="1724907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Проблеми чистої води та охорони водних екосистем дедалі актуальніші в міру збільшення антропогенного навантаження, яке пов'язано передусім із забрудненням водойм через скиди у них промислових і побутових стоків.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багатьох водоймах, які тривалий час підлягали активному водоспоживанню та водокористуванню і мали стратегічне значення для розвитку цілих галузей, забруднення на сьогодні є таким великим, що призвело до значної їх деградації і потребує невідкладних заходів з метою відновлення ресурсної цінності.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 descr="http://i1.poltava.pl.ua/news/87/8647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157192"/>
            <a:ext cx="2326412" cy="1512168"/>
          </a:xfrm>
          <a:prstGeom prst="rect">
            <a:avLst/>
          </a:prstGeom>
          <a:noFill/>
        </p:spPr>
      </p:pic>
      <p:pic>
        <p:nvPicPr>
          <p:cNvPr id="43013" name="Picture 5" descr="http://ar25.org/sites/default/files/node/2013/05/22341/voda_0.jpg"/>
          <p:cNvPicPr>
            <a:picLocks noChangeAspect="1" noChangeArrowheads="1"/>
          </p:cNvPicPr>
          <p:nvPr/>
        </p:nvPicPr>
        <p:blipFill>
          <a:blip r:embed="rId3" cstate="print"/>
          <a:srcRect t="11878" b="22790"/>
          <a:stretch>
            <a:fillRect/>
          </a:stretch>
        </p:blipFill>
        <p:spPr bwMode="auto">
          <a:xfrm>
            <a:off x="2915816" y="5157192"/>
            <a:ext cx="2938939" cy="1512168"/>
          </a:xfrm>
          <a:prstGeom prst="rect">
            <a:avLst/>
          </a:prstGeom>
          <a:noFill/>
        </p:spPr>
      </p:pic>
      <p:pic>
        <p:nvPicPr>
          <p:cNvPr id="43015" name="Picture 7" descr="http://crystalwater.kiev.ua/images/89824_1600_1200.jpg"/>
          <p:cNvPicPr>
            <a:picLocks noChangeAspect="1" noChangeArrowheads="1"/>
          </p:cNvPicPr>
          <p:nvPr/>
        </p:nvPicPr>
        <p:blipFill>
          <a:blip r:embed="rId4" cstate="print"/>
          <a:srcRect t="4706" b="5882"/>
          <a:stretch>
            <a:fillRect/>
          </a:stretch>
        </p:blipFill>
        <p:spPr bwMode="auto">
          <a:xfrm>
            <a:off x="6084168" y="5157192"/>
            <a:ext cx="2592288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http://gendocs.ru/gendocs/docs/16/15648/conv_4/file4_html_b8c3e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4036" name="Picture 4" descr="http://photos.wikimapia.org/p/00/02/90/01/81_big.jpg"/>
          <p:cNvPicPr>
            <a:picLocks noChangeAspect="1" noChangeArrowheads="1"/>
          </p:cNvPicPr>
          <p:nvPr/>
        </p:nvPicPr>
        <p:blipFill>
          <a:blip r:embed="rId3" cstate="print"/>
          <a:srcRect t="29556" b="5212"/>
          <a:stretch>
            <a:fillRect/>
          </a:stretch>
        </p:blipFill>
        <p:spPr bwMode="auto">
          <a:xfrm>
            <a:off x="251520" y="692696"/>
            <a:ext cx="4269522" cy="2808312"/>
          </a:xfrm>
          <a:prstGeom prst="rect">
            <a:avLst/>
          </a:prstGeom>
          <a:noFill/>
        </p:spPr>
      </p:pic>
      <p:pic>
        <p:nvPicPr>
          <p:cNvPr id="44034" name="Picture 2" descr="http://photos.wikimapia.org/p/00/02/90/01/82_full.jpg"/>
          <p:cNvPicPr>
            <a:picLocks noChangeAspect="1" noChangeArrowheads="1"/>
          </p:cNvPicPr>
          <p:nvPr/>
        </p:nvPicPr>
        <p:blipFill>
          <a:blip r:embed="rId4" cstate="print"/>
          <a:srcRect t="11799" b="9538"/>
          <a:stretch>
            <a:fillRect/>
          </a:stretch>
        </p:blipFill>
        <p:spPr bwMode="auto">
          <a:xfrm>
            <a:off x="4644008" y="692696"/>
            <a:ext cx="4283968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200"/>
            <a:ext cx="8208912" cy="212866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Поліпшення екологічної ситуації міста                                                                Орджонікідзе на 2010-2015 роки</a:t>
            </a:r>
            <a:endParaRPr lang="ru-RU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5536" y="2132856"/>
            <a:ext cx="8496944" cy="465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виконання розпорядження голови Дніпропетровської ОДА від 04.06.10  №р-253/0/3-10 «Про хід виконання заходів «Програми поліпшення екологічного стану Дніпропетровської області за рахунок зменшення забруднення довкілля основними підприємствами-забруднювачами на 2007-2015 р. р.», рішення колегії Державного управління охорони навколишнього природного середовища в  Дніпропетровській області від 21.05.10 №2  у зв’язку з відсутністю комплексної міської екологічної програми м. Орджонікідзе було прийнято рішення щодо розробки виконавчими органами </a:t>
            </a:r>
            <a:r>
              <a:rPr kumimoji="0" lang="uk-UA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Орджонікідзевської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міської ради «Комплексної програми поліпшення екологічної ситуації міста Орджонікідзе на 2010-2015 роки» для розгляду та затвердження на сесії </a:t>
            </a:r>
            <a:r>
              <a:rPr kumimoji="0" lang="uk-UA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Орджонікідзевської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міськради.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200"/>
            <a:ext cx="7846640" cy="1696616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Мета роботи :</a:t>
            </a:r>
            <a:endParaRPr lang="ru-RU" sz="6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833091"/>
            <a:ext cx="85689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дати комплексну екологічну оцінку стану об’єктів  навколишнього середовища    ( атмосферного повітря , води питної і водних об’єктів , ґрунту ) на території м. Орджонікідзе та виявити вплив на здоров’я населення міста 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62460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Що треба робити учням, щоб зберегти екосистему міста:</a:t>
            </a:r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51520" y="1700808"/>
            <a:ext cx="8892480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економити електроенергію;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економити водні ресурси;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користуватися енергією вітру та сонця;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викидати сміття лише у спеціально відведених місцях;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переробка сміття;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звести до мінімуму будь-які хімічні миючі та косметичні засоби;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піклуватися про тварин та птахів, які мешкають у нашому місті;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використовувати менше пластикових виробів;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46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46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6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46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46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46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46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46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46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уникати  по можливості автомобілі та автобуси, віддавати  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перевагу велосипедам, 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оскільки економія будь-яких ресурсів - невід'ємний елемент збереження живої природи;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проводити більше суботників;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активніше займатися озелененням міста;</a:t>
            </a:r>
            <a:endParaRPr lang="uk-UA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http://dndz.com.ua/wp-content/uploads/2012/08/%D0%BF%D0%BE%D1%81%D0%B0%D0%B4%D0%BA%D0%B0-%D0%BA%D1%83%D0%BB%D1%8C%D1%82%D1%83%D1%80-%D0%B1%D0%B8%D0%B3-e1346148687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4104456" cy="2928225"/>
          </a:xfrm>
          <a:prstGeom prst="rect">
            <a:avLst/>
          </a:prstGeom>
          <a:noFill/>
        </p:spPr>
      </p:pic>
      <p:pic>
        <p:nvPicPr>
          <p:cNvPr id="47108" name="Picture 4" descr="http://wboks.ru/wp-content/uploads/2011/02/Normyi-kormleniya-pti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3888431" cy="2952328"/>
          </a:xfrm>
          <a:prstGeom prst="rect">
            <a:avLst/>
          </a:prstGeom>
          <a:noFill/>
        </p:spPr>
      </p:pic>
      <p:pic>
        <p:nvPicPr>
          <p:cNvPr id="47110" name="Picture 6" descr="http://www.vseodetyah.com/editorfiles/subbotnik-03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4104456" cy="2736304"/>
          </a:xfrm>
          <a:prstGeom prst="rect">
            <a:avLst/>
          </a:prstGeom>
          <a:noFill/>
        </p:spPr>
      </p:pic>
      <p:pic>
        <p:nvPicPr>
          <p:cNvPr id="47112" name="Picture 8" descr="http://larece.ru/wp-content/uploads/2010/04/sol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92696"/>
            <a:ext cx="3835261" cy="2736304"/>
          </a:xfrm>
          <a:prstGeom prst="rect">
            <a:avLst/>
          </a:prstGeom>
          <a:noFill/>
        </p:spPr>
      </p:pic>
      <p:sp>
        <p:nvSpPr>
          <p:cNvPr id="47114" name="AutoShape 10" descr="data:image/jpeg;base64,/9j/4AAQSkZJRgABAQAAAQABAAD/2wCEAAkGBxMSEhUUExQWFhUVFyAZGBcXGR8fIRwgHCEhISQgHB4dHyggIB0mISEgITEiJikrLi4xHiIzODMsOCgtLisBCgoKDg0OGxAQGywkICQsNCwsNCwsLCwsLCwsLCwsLCwsLCwsLCwsLCwsLCwsLCwsLCwsLCwsLCwsLCwsLCwsLP/AABEIAKkBKgMBIgACEQEDEQH/xAAbAAADAQEBAQEAAAAAAAAAAAAEBQYDAgEHAP/EAEQQAAIBAwMCBAQDBQYDCAIDAAECEQMSIQAEMSJBBRNRYQYycYEjQpFSobHB8BQzYnLR4RWS8SQ0Q3OCorLC4vIHFlP/xAAaAQEBAQEBAQEAAAAAAAAAAAABAgADBAUG/8QAKxEAAgMAAgICAQIFBQAAAAAAAAECESESMQNBBFFhBRMiMnGBsRQkkcHw/9oADAMBAAIRAxEAPwADw3dKK6GXHmuHnJtXJVMzALAKfYsNUvjFW1FLC83FhPIwSftwJOc5GQdTVGg2GpFA1KEm35sHqjOYuxx8xnvr9uK6OTUWoWdll5noFsC38sEt2ggn31XLArRl4NuKkEYRykWzjqJzAuPEktdP11kSS1MiekLcZBBukxEE4hRn9eYG8P3qirTwbmIuLAwIJI+0E/oJ0b4pQanVVAggVSMH1IIg9pE/7aLVUbjtgO23CGldEuHbpPAGD+7n6HR1PcAnqKny4vtzkj2B785Hb6azqbdaqhwLWIsBYATzjIjgfUTIOh/D6xdazVBZTKwJEi249Slsck49QNTdiYbEpe1zh0ptaQpyYgzJU9QzJjk4mNMtxXWnSIWkGioGZ4YhbmAMHvz9c+q6C3lVajIDVlAhUA/lDQQZGOk5PGP3lbWiBtnvqN5iOwMAWtJ5IPcGckf6aXH2ZOhp4v4pt6wVKALPUbqxAW1WwRxPUDA/cOUu+31PyxUVut0qIQwgpDYmDnpAxn5o5GCthTCK7wv4dH5sm5sxkZI5iPcd9IztSol3DK4ZlMEYIGQB2ypAjvgiQddEk3f9iJSdUGjeUl2pDMxqtUUgAHCgzyY4OMkk4GuPBNyarX7nqD1FpuQIOYEnH0Ax9O2p3fUb6oQsCAPmn6Nn0hWHPERjVFuNqQpWkZWvBA4iGUyJHAiZ9QRB4NE9hW88Gpr10SBY2C2cAyOiQST3g59o1yu0BWmDTucxcc2qGkqAfmkicGZ6fQSf4hRNxcPLeWosBAuwRI/zZ+h0P8NeKMhqWrKEWiIIbmQR7gTJjgZ1F1pVWd7UPTWgrIHVTCkgYAJMHEzntiI9de1KjHzHWFPmDpU3flUDGIIGDnE94134hUZmeGFlpANwkS5JIEyIEm73A0HRolXVXYSyF2uUjKrbwB9Pvnvo7VilTo82RfzCA5VnqRPHP8wfpIg6zoq9c1FfoqUnW0pCzd+0YlsYGZ6h2ka0rKVqFAkMGkFmBgYmDkRyO0d9Lr1pVOfLlmZV7gB7SeQJMMBnsCOynpBtdkS/BUJuHWl5am1RWhVQG4gN1ZjA57AiCfYzG+8UerRp+W09RAPqBMmFzMOo7DPvp7vd6gYveEFEFoOZMznPBtkes9tSm8RV3JQwVqKrArAH4xEg9o6Rn276ZSsmMQv4Se2q9Ssem1ukgTk5m6ApBwfSY1S7XbX7gKjMAguticAfmzz1f+3j0ldjsVoq3VDgsATkNDCAD6hTM+/YnTSkT5RK+ZiA0RIAf5sRHSDzPbtqbtYVWhniPhlDcteSxqKsMCoMqshWUzyC3fkfTWPhFTzT5BgLT/xRMnnI5g4x+uiNru6NF69O42xajGJYNxBEyY7cd4EayrWq5kkAoCVHythhIYEm7gkAj6YzrfTGvoZVa5bb+WtsMCqyTIBF0iOYCnjPPJ0upb5oHTANMKA3EXLkevE3f4TxrXw6n5iUi3TYsq4I9bR7WnmTxOhfEUDVC1NoJqGCYKhVY/LA959wcDXOSvCutCN49J6gVoVgr2wCPlcAfXHfGDA9CZ8ONVBreYoakWIVeLQGmc94J5xkdhAndi9WnuUYsO4uHDQ3aQIz1dzjPfVltVNg6kDlpCnMjv0z8pWFknBHpjXRRSx9kTb7R6N5bObHdWgDAkg5I7vAj7HvqQ3BZjWuabWgXTMCD35mR/rp58a79AtCki2tSXqMypV1Ijk3G7MHv6wdRuwqM9XMsBlmAPCACTORgACfYaYu5WclGh14fuFNQTErVy5yLSTECf2lUff9GHiFa+DAJHRBMdwQ0A9iOI9dD+AUaVNSKi/iMLQxgqIIUg+hk/T+YoUMKgVuQAVIxyZEduJPaAe+h/aOy+g7bioAVQkCELczDHM4jnHYCe/cWqljED5gAGJjuDJniATjubc55P8AAvF6aXrUupwsSEYzhYEKMR6TpDuaNQHrViH+cLJAPUIkE44M8Txo1j0PfhjxJFRk3RK02KgMwmVY25GTAPccXj0nXVTxc1/NLFZRRTLKSAMmWgnI6ZkEc6x2FHFIx/ckuT3YYByOAFIPI7+mhatFRVc9VtRnilaQcloxOZCsTOSZ+2Ws1UaeJ+CNlL6bvLVWsj8MErCsJwTKCGB4+mt6XhdyhhWVQwBCycT2ye3GvdttgoC7dmB6FtZpLQtZowMkwLZES0xgDUvX8XrFmKUwFJJUEsSB2BM5MatLCJaxtSptfkKAA3MgsCxOJjqMAR3B0Ns9lLMuOszBXIljHB4tJ6h29oOltTxx0dVrU2tpygUoJljOSOm7Mj6DjXv/ABdHpkl2uEXKEnHBIjjBJz9tcqijpo42XiASpSpjLTDscyGGcAA9OJLe+eIZU/EA1GXtFanXVmOCAoaApE3EcAdj+ul/whtqYPmk4qFgCx4DZMRM4mT7RovxvwqiwWpRFQXGwmmxUOJHIiTb82QOJ7aXG3QJ0cVfEk6omRc6Ip7hieI4AMz3A517V8TRALbShglTBlWaRwMHpkyOCPTWlPwoobTRNqFFWoDLA1BbggDB4PsciJOk3ij0aKKXRmYuRaCQyqDgy0iIMge/vp4ozk7GbUaTG6QOUMYALQV5wAIAkDtmedG7aqCSSV8tKrMcC1rgApAJyAJHBHfM6X+A7cpRqGtUYvUW1Ge0qQcFYbALAkScAiO+itz8Os1Cmy16lrBgRYjQU4lQRBYzJHcmRxC/SXRv8mqbQmor1hLFSFIJEMxRVcqgyM5EGIwNJPG0q0ag82wwoCOpwQeAQMMRE3GfTtpjuErJTcGrTBqEfMzEgAGUWAIUmDBypBywbA3xhsdzUoozmkVQCmDTBB6g0AyAFhR9OpfUaGTX5J3ZIGFVwsFlKiDIDN6+mBIB5OmnhG9olUWoxLsrGSflgnAJxmJmcR76R+HK1hVp62m1cZGZJHsf641yu6TzhMlFFqgHtBxJHykkzjjVdLTdvCyqV1RqVW64EgQzfliRiZwZJ4iBzOh/D91SVJKAgNeyCQYiIEfl9Yz9tIH8U3FeKSqgFsCJJAEH6XQBmIIGiNhttxUQWVEgQVITPyz2ie/6ai01Q7dhj15eq6mUFxAyDaBjpORgk9z68aZ1KNFaKurdVRVuDZCHknBk3XTzznU1X2+4NlN2UKVvV0W4i7mSTMnuJ9JAGt6fgG7pnLFQjKoiJzjAz7861OkU5K2PNjV838NQsXR1m0FWYcfTLETwMca38P8ABKO6Ldfl1KcBZIKi8O7EnnuTyABA50h3vg26pOVp1SVm9SoAgMJnHB5/T3I038E2FVy61awU1ZDMaakYAyLWAkYETGeONL5PoIuKeiHfP/2l7qi1IhA6jpIMBgAO2fvHvpV4tVLskBRCwWVYnOJ7GIA/172//wDTGViV3NNxkHptYGOQpJB59eY+8N4uCm5KM7FCABPMWgCQCY4AjPbVO+JMabsd7Ww12qXgqydMNBEgXKSTyD2+3bThysmoCDT4cHEkFsTIjpIOR+mpMbsBjDmxl6hd+YZ4jjqIE++debjeuFZOrrgwBORx9NSlV2LbtUWey2ZusItZ2lxIIMyVJMwDB/QR76OobULUh8qVtYz9F6PcRgDjUbtN7vLBbSwuQYBIJABMLkCcxp14Nut3uqbp5VK5BzVLDqHcWRYZ7nGRPsyaNTsb7U0qJamvyIzpazj1EQSIAOOTyJnvrLe7ikQqeXLORGYKow/aUglVWViCOTyupXebPdMtKpUdWYtlLs9MQTMzzBxogbndhXm1iBYRGUEGMAdQOTIOc6OndGvChZWACqQEWSSQCYOJiJ6gQoA7zxGAvDq5NcB2AKoVVZIm7qx9oj6H2Gt9hWDgW1HLEhSxpgJcR0mAcjHGTGR3lV4t8Pbk/iBHd2Kh+JBJHyZ7zAjjHHa001hy5X0e1/EVCvEEBLW9SROT2Hznj+WlHhm9das32tBhh78Y79jnsNab+gDt6cBrluWscAXT04AGc2yc4/RBt3sbOYzB1HLS4xR9Fp1zWpqrtZVHUKoUGY+a6PdbhiB99YbPbK1UMHUTk5JWJkZ+U4MHtPbnSbd/ENNCppIIKwVJJKYgqpOc8zngcZnHbeME+YKdNiWOAEu6c9hEHJ6piSMayaqjo1X5Kpt2q03DBTAEraMsBJz9hiOwjTgEPTlelCFpqGiY57d+c/b11GeHVapR3FCIuNrSWdoKgKvItPIjIziNG7fxSspNMbbc2mmEa8mFIzKkm0KCce0cRqrS6JpsKr1XEst9pEXYm6LYPqOJMDjE628HqgMprFbLRcSe9vTyIBn83GT64CanuaVKf7PUdn/ELIFMgkG4RNw7QNAN4n5NMMyVAxYW3U4sIODJEMSZ+mB2jQzeijoRVAZJEMwBLCWSCrcQSASO84MGADoGp4Ssn8INn5izSfc9XJ50L4fuEqsqyeowtoIAIBETb8uYPf3GvodLwnpENTiMSP8AfVqdIlxtkJtfGKT9BU2BSQsXAER1MG+bHaPQTiNfq1Sk1amKCWkNhSBI6WvH/MAfqPYTP0Q0moGtSYIE5EieBERGDzxorwqmX3U0yVUSzPnAOJgcc/vOvMnbO7jSsa7+nUFWkFNMLIdL5saARaY5uIP+saI2e+a1aLJ5RSmcjIvAbIObBGPbj69rRNRmZOq5iCHClbWiHgmcEkiPbtOjn8EYsAqGwkIJiQzASSRjABPHP11b8jshRw9XxJ2DrcV82Hi1TkAZwZAIUQcE6EtvoljFKqFR2kiJYWcdouH6GNB+MbSpQYsoqNeMsZgwSOeBEQc5A14rpVCgYIpzxJBgTcDg5Bz/ADzp3DYrYX4VuVpvUF4IA6AIMwsAw30Mj35znStTqPTBQmFZnVcysR1QP2Y/9xPuVVHw4GpbmU6p7kWgHnnkzzEaZI5W0orA9Vs+hAUyD2ycfx71+5x6DjYZSvqlKFYI1OCW8zJklioWeAMDLd/oNZ+O7optKyeYWKlUJuWSGOQbR+WAPeV+oXeHeMJUrOdwpNM2reGtsIERJOM5+2sfG98zbd3ZSrFEEEdRKm244BJjk+npo7ZniEPhu3DDqJCsyqWABIkwD1QOYGcce2h/FfC0o1CmQV7gZE/+qJEevtpcPFHnBInm0x3n+P7xqh+IaqGjRFOQTTVmumQWj198fRRqm0yEmjfwipt7q9Smapq09tULM8fNUwAPcscegn660oEU1A6iy8QMEspBtIAETEDnWPwx4VXFOpuEou9G8XMCv5OzCbu5jHcaZbze+cVFsWwwsWSoJHY/Qf8AQaiqWFpJm2zdg3l2ASLH6eIm0g4hrY49dEeI+YtOnUcq7M0EG6A9MyRgcFJjIx7xOXge+25ZhWQMWK2kkhlgAYZcg9/T21xV26vUqWvUVDV6A7T3ALFYgt6fTv3YytEtU8PaW4p1qQZglNasKtOGN0zcAwMgg5kj10qpbmttUZhSDEsvlswHSLTcLOZJtzPY+uC69QU1KO5/u7hLYLAG0R63QPaJ00+HVFXb1PMFzKLwpwwwDw3uX+sduNW2TTR227qEViVVktBIgXSwDXIMSZgxjP7oDf7L+0M3XFQAWhjAI/5efv76ut6t1JyVsqLTh8wsIuDHMwBx+0P2dQSX2eapgowwDgfr3440uS40zJbaMvAABVanUVXEmCf2lPY+hzp94Xt0aq1V2EUwSFnls/uHP9Rqc2tA1dwtKCWquqi0Z6jn+f6at02lEPURaTUwwNiKSSOB2ycjjjURGYTvtv8AgBTTImpbKcA5DAmPlmMYz95L8F3S03VVKktBZoCq/wDhYGfykenpidB0fDwiIqP0U3BLBY6pCktkk3YPuR27nrSpTTRHW6qSGx34EEnF02+5I03awTvdUfxLHSAFIVgVkdxnPUbf3j10M+589Q1JrDYQRAuNoAlx6SDx3HtrHeMUYqC95czcwt6SFEAgcLHAn6caJ8QZ2UWS5lla0GTIkD1INhP0kZzqZeqGP5M/CKlSlTcVFAuPTm6AQMqYngxPAKn0008P82ylVpokRdHm/MqKACP2gJkzwQful2qshd2kSqgggrgnAK88EYJMSedE+DUmDmkkEUjUmP8AGLiV47kAr3KiME6omqRt8abamFvIEVLTA4JAkkgjhSO4nM6+deNbZLyQQBJHB55xiIz9RHvql+MfE3H4UFR5YAuk4dRx9Rn6mO2ordVo6fTn3PP8hoyhQ+8GqmjRYIVeo7SqkAhRHLerei8CJPpqxpb/AMumioLq9qksFKjqQG0yYMsZn2Gvnfw6/UTyFBNo7mDAH319FPiYp7cUJdApUs5MsSoHb9mAOnRdUVVmu38SVNwu4WnLSZotjqJIDY4Y/SM628Sqo1NKguVjUL1KZAkCbisNgH692zpIOpEfhwWZie0jIH7ROCJjjXtGjcYklYgliotJOZaQGb/FmBPrrX7BKsYx2njGWWkWUqR5QuAycER2yB6CWHYjRnh3iCsKhc9BcubiCEYi4kKRx1T3HOfWZp15NoJeFwzCYmfm7EQvGeR3A174rCKpV2seJhptZASAsgSIA6s5X6aeW6NZg0p7/wAov5jOLlZulioAWQWXg94jB47Rp5t2ZkUirAIBANYAiRwRjP2GpxtuCyqxuQpa5jEfmkRjqUHU9VoICelufzIQfv76XJy9UCio9sHqglHOIgDn2GI55z99OfgfchXLx+YAj7GAT7mf051O3CQMgE8gdRk+vE5ME9h6cN/A5RHNOSwbzIPOLgBOBwZ7ZnXmjE7ylaod7Xf0nTyykMGsLLynAWCB6AxzEEHQP9or02ZWqVGanWWZbkEGJnt2P299dbPdMjiqyy0hrlgwDIEgemVB7aZ7ZadZtypS4lQRPMqOwMzkRPPfVtUSt7D2399NqbAkrIEd5Bg5juTkjEfQ6SbijUQq1solMi8mZvJjEYAAI7CW989F2mImQYkn/DIzHVbgSMfw729QxUN3Q2Cr+5EQcTgD6dWlEv8AB3tbwVZUVHS8BCCBnPbt3yR7c658TeLsjKS2BlskjA744x7+hNavaqu2CxIZyt/cLMSCSIxH8jomkqtRUhWJNMoATwBAk+pJA+3HOp1dl94JKO7c06dxH4lIgghTYVJmQZB+bE9/odC/GCLTohJZ7jAZoI6ERSJHugOPUjMSTvCdqrX07RcSVp3EQLRyJ73EH6CO2k/xLu3fb7c2FYuqCR3JuMCTi5gZnM9uNdYs5Tx0yOpqRB+oM9sfzz/US6+IK5VaYBBlBM8j0n35Ok1GgWIE8nB+vf7Yx7/oR4kQWibulYPoY/r+o1l0YsvhHdVKWzqFWmnUYioneOgBl73AsAY7E6aUtilPc1WRmZQBBwcNZ95BMT6Y7akvhzeuEXquWSpQmMEWx+tp+2ne4RrpAZQ8IyjpkErwZycD9NSnIeKHe6+GPLUMuWvDtwSVBE/lm0D176VbGi9NixIIIUsvJmYJnsQSD9J9NOP+KVVsiozhUiSgCsBJaWAnlQRgH+ahaxR2CyVIImJkEdpnIU8nM51SdkyVDLwaqL6dq9dGo/mOyQCCJBLH0WRGP36WfD7dDM0hGpBHI7XYBB+/6T7a72e+VadZ0b8QhvyAkccNd6x9QdAtTJHk0oQBEBZ2gs5JmPowk9xn7Ml9Gi8073+9fynvDKFS1rSSpuCwASZ+UsCc8jtjUanVGYBJkHie0R7Y+/vqn+I/FKfk1KQkFmIUAzbZbJLEZUkYHOM6j1My3EcD/rPH89Dww7+DD/2xTdDDg+huAPtxI++rPfb11LNcfnYhR8pVhN0nv0+041DfBpHnliCbBJI7T6ntn11VeFwtN0cgKfma26A3M5gGTIE+nE6pLLB9jQPcDY1yVWQxAHUJJyOcgfefTWKso8slYBcqJMdTHI7cxz7/AKnbLbMFpMWUAqpBAEFRbEDjjBInA0LRoKz2D+7CmowJH5uxGI+aOZme+pwdNfE91Ie0KSVucMJJhYIHcZyDODrCqrU2W2mVYKgKLkAHhh2hcg8Z50w3rCaloiKZRjHBPrnqBg47R99AV9wSS7W1eiDBKicYUScyBA9/U6nspd2e7iqGrC5mcMSS0yDDG0Qe8LMjn2Gufhw1lqbq4gUzUvg5K9UWgfQnn0BzE6I2dULRNwQeUodPkuItKlZuAMLNS3nAjJ11TUmoyKR1gJ1Y4BhiRxC5H39dU3lMEm3ZCfFu8D1miLV6YBmTLEwf0E/x51Pu2ZjWniF97B1KuKjBl9CCZHpg4+2uqvyj2GI9PU6l/Roqg74UX/tSzFvJ9JjH6HP21c0Np5ociZkOPc/MQonP789tfPvBKltVckZBxzHt+urrw/xIo7ojSkAqG7QI9yIEe311EjpEz2+467WELMHJ5MMveMwf00XtKQFZAYVRVkCOQ0jH7R4EEiO2uq1L+zutMhGa/wA6pHUFDgsAsHi7v7+40RWpBmvQIxJwo6YgC2DOFDZz2/cNjTFlwADhlAzKBOYJGM8GBycXE9hrZKNNi6VCFEEqCJJHJGDAjEHknHqdYJUJYN5f1n/CTgDv9uQeTnXviW0KLS8w21MdMHg3NkzHYjjtz310Un2yWl6GHglGp1kEA2zEGM3MYPaGJkZ+XSRqFVyWU0irZBaJIORPTzpga1baueDKCVkwLhIHYZn05GhqewIAEKYHMkz98T9Y0KbWhxsmXeGkkALKj2nv/DTDY7xaZbqYeYlq5It7g47gZ7dx9VCUXYdNzGR2mCPfAyDOeQBHEnfwzbVTWalhyqkmRIEe05MGBPHMSBqa0q8G7+J0oQ3U1KkAjkN2BgDIBmeYkmTxo/w3xWlT3Iq1w7Ek9J6f2eoQJjBMfv0kr+GLaCA3S0mTmMExIgGDPEz6668WFEGlTK1QGyfNHqQJCk5AHcRzEd9dFHdIcvof7jdqdy5q9HXcUJiQ6wCpIkAgg50Nvd2iXIVcBjNzKUDQvTBJtYYJJ+w7EUW9+GtpQRTRJRgoBNrG404kkjvnnI7RxrCn4XTp+ZScUjHyrUGCo4UTmOGAnH8CmtHloooeIVLlFJw0NAU/mLEMw6u9xJB+0iRo1/EFos4V4RQVscSZ7EERbzxwe2vE8M295eptyVrqWaos/h9IaUmCP4jPqQf24+Hdo4K21g5J6r3yUyzEEkNMd4mTHA1S19Et0uwVa48lFWxj+16hi2Ij2A/QfWe+J/HDUUIq2BZSRiQYwR6Ei7V1tvhgUvx0Zpgko1rqoPSbFKFsTwScR31Kbv4SJUteWTJLYkRB78nIGMmTgc6X0RaslvDlkljwoLEjsOPtn+uNCFpLN6n+Om5oMKL00JILi6CoExMSY9u/bjJ0BQ8HrMyoEaWYBZEAkmMHg/bUtNF2mG+AVAhlmwGVguJEH5s+n34zjVhuvEaShUDE4Hy8E2iQQJIIPrA5MZnSE+EBKwoAEuDB6ozn3Mf9eNPB8L3mkwPzGyqXqswVmkgSjCYAnBzjPrbjaSBOtOaW7LUKYB6FXJZgB0/s5hswbeYIMRk+1qiqcBgRbcwH7QM5mFggDMcc99MN94Em0qf+HYTFJUQI6mIktJMESTJI9u493HwXSSmazIaad0FRyCOQSC2T7YGCe4iI4U1ZhQqkqWINMgwgZQLlwWiIJBIOV9B7aD3G1S1CLWYwZVuvpGA+Tm1bvlExnMyW3w3VZKJNNmDwFUPkSCf25EY7HknvjSl4JTvpq1W0VBBGGw3XIKqCCbCuR6xM62oMZCfEFQ+cVKhbREAkiTmc57jtpQ7mI7a+oeI/BlIkkOUVmtIe2B3kNaBgAzxxM8nSur8EkJb5iFptNKp0tIkylrPDfciT240PTdG3wl4nTq7VdsqoIw4A6mMEljk4LQsx3C+mta9Ckl6WraV/Mccv2PcFQR9tTb+GVtkA5Xpe2PxFJxnqt4U9uOMHQW78UepGSwUFRdPymJnkdhJ/nqk/sP6Fn4O60g4sNxNtNSWiG5CyxAJwcdh9dHUKwpEFCqOCFbq+bnGPpIkEYj6we73e4inUIjBh0ESJ4J5kenMex0Tta+5YSkYHUSmASSIbsT2yP4TolcujL+Hsst/vUq30gpL29ZQA2yynHbILH39MaGq+NSzzazcLIVbiT6Ai5uCTyY9OJbZbiugAWuKbs7BoHaBn75X6DRnhXhdXpuqhVa8BogkgfLkxmJ9fTtp/A+iqqbx2Rx5aGmrqxtpgn8NXLzyCCbsR2nQt1JKTlQYFNqjfNgC60MfTqUARPTwJEr9gwqr5C1aklSzdCkAATAhlPzQMmBM4jRlBtxX2jisGFieWYkm1jeLwYhQT83AgyBjWX0V67IHxfxNq9VnOLomO4UQJ9TjnQuRq8+H/AP8AjqnVU1n3N1NfmWksHifmYmRwPlzMY0n3XwjW850Vl8sCVqk9Jn2EmfWJiNEk+2SmqFOyISslzAhSJIMiO4mO2rLw5GqIq04/vArWxOQuQcE3ZBA9NS/i3w7V25WYNw5DLBPtmT+g7e2uk8VdUZSslipuBHSVjsMEQODj6zkTzBwt92Q8OwJqLKk3AEWyDJYdQHykckE+k69o+GnylN4LjlcQoUgSSIHeZ9tSVPx6sIFNIVWuGFiZm6fy5kY7GNc+IfEdaqYCGmQTJVz3ERyBHM+upcLSRalTbY53m7hzUVsK8tHJJIk8T6D1kHjVNv8AcUq1Pahal7KWdiBELDdLTnmMEfxGoHZHcVbkFNS83kXIoI5wGgYBzkcjTOlv6yrTLbYgU5UMSrAzkB4cfXg5Ed40yQJ0MvErGZlS8sIUxw9pB5AkdzI7E5OBpVvPE6xqOSzSWMwBHPb21sK+7LmNvVRM9XlsEW4C4ypHYGIPbVhQ29qqAzEAATDdh7DTaXaCrPm9GUpNBUhwe3DcDMCDkH20X8OzSp1K1UhS0BQBDESCSAe2I98+w0HtKSXEnCjMZJCxOMnGI5PA508reHvTpCoSjBwGpW4JQsJHVEMASsGPrA1oJezSs93FYMQVBCGMsImDkk/Qj9eO2vfGfDvMChXJpoJe5vwwwzAk3cT6/vA0b4xSVQgpmUqi9naOQ2Vi42wSJ/zD31+8nb/ipUqMEaACo6jaOSTK2gz0gT+4a3OjKKN6PjzhKRNNVUBkABGQR0uTbkgCP3jnS/xTeFnUwsIgvbgiAWMGSuJA7mTH0G3kK9zX1FVLVvINogYysCPWDHvGtq6ojGjdNO4soz1MABFoNszM45APfVJ/RNXoRt906IilQYR1DODEtHVMySSPfg4wdM/DFBRy9RJRiUz0m7qNwIlWA6ZBPc50j2wJClSegC0sYAUmSMyGJnBMESe2hNiKgd3BCgi7AkcTd+v9c6dCkz6T4NXVbmLg0ptWPlHc2nv6ZgdJxqd+Kt2dohNMs8kFXfk5/wAIg8BRiIExxrKh4RNOnDgrUYs0mBMCJ44UkE5mR6jWPxtsPKpJlc4ChpEkElgI9PsTn2NN2tJ4q86IypWZVSpBUN+UmfvBz/IyO2nvw4WFCnUSqVLVXphBA6YEZiSSx9YwcamfCHFTcUEclqfmiQeILAkR6GP019DK7XbNRqW3IgICHFrq79u4ErgnuMnA1LdjxJ6nsut6jqxF4WnZcLrWFzLOSCMSTww063DBqgt+RSSqhzKmLmPoQMp257d/FrKxp1gDEm1eyqLgs4mbsnPrrvbKwCK5YXf3nc82kT/hgn6Ocxo5rsrj6AviCvUCrehbyzemc2QcmMgyYkk4UcaceMeIO4GIWFlLgZd8BTyBGTB/0Ok3im1rVKtW03CIJwAq9MCTgAypAySJ0bvNvUSCYW4Sw8wmIkkWxk9gcRBHB0dqymqMqu/WmFak7MykMFhSQAGmQeR3IOvwr0i7kAhaaXEKcqYGGA4kA+h+YH11kYdQTZeaoPUTICHMR9QDP+H6gvdqBYtJXsVCkGA1xZZdrRJB4AwYPYrq3K0jnWsK8LC7oGnTr+WCWsNQhiMm0FTBBhhMRkEZkxp4v4fUQECtSCICSRa13bIm7MtMTEni3Meaxo1fMOAGgEHIweIxPBwB9YA13XqMz3M10tbSsAUMgJz0ieBEnPE6Y48F6UdLb0N1FGoCVUzKMFORBAaTI9AwxGvmu38LZaxpVTaVIujM9oUD5sz+hnVym8ejRq1KrIrBSAUUx2CzAgtc2O2P1UeFbwVVaq4Jg5yV4yeCAf8Af3OpnTlhoWlpjuKFVapolnAVhUZLoAg82xE2kSYOJ1QUKC00NRaQUQDBIUxfMcGWmAFz9JnQniYK1CLjUZ2WJBDWtasSZCzxOR+mmi7l0LklC9OqFJX9hRxB5DAyY7jA0r+FYFcnp7uNkEqODaZJa4kC0q3eYxk5PIJn3G21Vqu3HSloqFbQYvtGR8pgFQR/P1N3O9Ap+ZCKwLhyD83mEDqBJiAeD6ntoCi6lCVi209JJtgCwFrYYEli0/xGtbNSo78LZENZUU+Wyo1PBhuIJuX5WWe05IHpph4V5impWp1WKUQty8XKSzSR+0Ack4PpkaEPiF8MSZVCue2SFxxAGRHOOZ0x8HorduKTtJrUhMEdQEiZBxFwg/WewE8qKStnn/F6tGpScWqro0ypFygjI6QMlmxkYBkggkU7nbGrK1LS/CqQB/zRCg8wD9Borw/xWnX3VOnLkEBbHTBA6WAJ4WIK47GeY1E7UtQFZyYW2meJIk4Ak/NqfM3xK8XjjKVPot/HPCagoIy9Z8xWGAYOQDgA5ngyOBGdSb0du5DFPLK4ZjmXJzdbHuIAAHYYxVfCvitbc1FvI8uj1ECDLRgGOCvMesab+MbCjumBMK47lctzycHseZjXzYfNrz/stW/8Hv8AN8WKjzWIiNvs0a1JRWpJB6YkEyGIE9URgiRk51xU24WBSCtccggKfw4bvjvkT+4idN/sim4cOCGBGRJunNwI5kQIH8hrtNkKnmOQJtl7zziSMZBgDA9519Lkrs8Lj6N/DPHFlnNBFdmF0YLBk6TJByJz9e+NEbinftw5QrUZrUaOHLKvfkGCO0xiOApoeGinTBk3sVUg9HfBDSSVIiYjP0nTipvHZEFZ0NI/NzMKSRaRgnIU8nE+5pyV9go2hr8K7/prHBZkHSkyzSQ09g2DwvY541VDwCiMKuBgZXjXzXwF1G4BUlKZDBqYJJaMzLcRdcO4GARA19NXxEkSDj/J/wDjpUn6IlFLs+E7J3Um0XMBxmR37jPHHaO+qOmKlSlUkqVprakcgLaQYyZAETjgemZ7aEedwQryJk4wIGOI5+/fVBW3HlFzbHnK1Jh3DW2kr7BlYyB3ETjXO/aOn9QGyciYemCxBmItJke38V9dd1lLwQOoNBHAkT74GP8ArrahWBQC7pCMSeWmZgkcS2Jj/YfapWumn1B2g289x2yCJ/hp/sa7GG6AbbI3mDzEcLDTBVc57gg4jj0PGsa26Cuz1LTfDQo9wueIyAff6618gihU4ulSzAmYB5jgxGe/HOl9PdFgQobqjIE8sYI9Y5ER3zos1BG8VEvEyQVtMEDqIkEYgqBGO57jXv8AaSdtuFp0ltQKxJXIuHbGIaf65xriGCrc6OwV7hDCIB54PHfJM450z8U2yUwiUi34qeVWaJMHMjAHAY5/Z++rVOiGNKW5f+z0+kAOlvzEWkhTLHhG5HIg5njXz7w6slTdyzEq1RrCW7T7+uJH0nVcN1C1bgChDQcnpPBGAbhMfaPfXz41hS8u0ZSZPqff/T6/QXPGiI7Ybt2NLcyxCmk/3PpH66rD8RUBt6SvSFQLUmOMckY5PGTOdQO53zO5ZgDODPrET7H76sn8MpPtA/mLe8WxEXT1YA/ZBk/T665t2WlQXUqUDW8sVIRwShyD1S1sW4IBjOMg9xrVqpKIfMVDTVk+bkR+bJE+38de0TTfbkEhHQKVfknMRH0P9djfEfCVpijUpDqhb17GAqs0c4b39eM6FG8KlL2jLZ0CRUUSVtQsRJE8+8LOJ7ADvM8eKbkGoRNtubT1flOJ/wDXdOiKFRqBrU0cW1aIzOGILA85HY/f7aXUadwqGpTYOc02ngDJnHMQMxzop2ZSDfE/D0D3BSvSCSAYOZAYAYmDB989pDNQUXNa0WebABJi3JbH5ee8fLr3bgurPUco3efReCAfmMZ9cxPrxSfzmov5hRLhJbsCQJWYHIYGSYkemm28ZOXYz8K2BDNVmLYYGwAi4SSBLckqvzZEyO2ldUl67Khu/KQchFxUYjEQQwHrLfWDd14lAJZgPmYr/lEEZHqOPppW1dlqdZPSqFRMCG7Hk4KiR6H1GmKbuhbpIE+MK7CjYTgtwOPWSfXIwfXS34dixUMmXutXuOIJGR2404+O955lNaYKKKY8wyGBcmFEQCIEcGMg99LfhMU2tVTFU1AvXlQpg3ewBBnVPWT6HG4RnZ5AVFClJYT0hSVWSJMw2D/HR6UWlrois10Kcnpgg44uPJ9tMNvVD3be4D5gQRzAwZHeB6d/ppZut3UpeVSYS0k2rGZa6BxyMxOT76pfRL7s5BNZlkKEe0Sh6rjEYMgxzHBn6RnsqIak1rwAZqkXA4ItIAMEQo+kfpttaK0wwY9M3KUHvJGZuwpE/TEDWfiGzalc64pPapi7CkCGcnvJggRn66ZPkZYj2qrKFAI8xjTUQM3KFMcTaLo7Yke2t03Lhn6VF1pN+LVBBupicmQ2ZmD75yeiWNaqqmUCWEYUSDL9yylvwyIMTdPGsKVVanzoxVlVI+WZ6QFnOPX6euof+CkUe38Ns3LCkelT+E12b/JLODPIwsgc94wNJX8E8+g6K1p8+5SR2XGY9pyP9de+MbpUrK1Bwq00W6GnI6S2cg9KrnkLznWvwz4iKlR6aFSgBKQIxPpA7ED7a8X6jz/Y5Qepnv8A07h+84yWNMoNki0FCouO/vPc+/fQFfxCK7P6WMPtdI/r10fUzqa+IxFjgwJhvafX1z/HX539PnXyVKXbs+38/wACn8aXHtf9FD8ShGSlXpkK3yBu8MJE+4E/qdRiu6ipcVY1h0weOVNxnmWGIjPrOqbxKoKvhrH5ysAmCCAMXQcyAedIqVdrLEMApAj9kD3986/TQ/mo/NL+RMDqVemZN3mfUD3iMx2IzzrZKrOGQA39T/KMzAIEg28kzH0M51lsqgA6ibYDREwQQAZ9f98RrXab5STEFhKrJg2jETMxm79+rUqNQ++DqNI7lArNclNo5GTA6jEflIxPPbTs7hv/APNvt/8Aof4nU98IslHej5WDiHzFpaePbv3jV9AbqDUobIkZz64511icp9nwSl4sBC8gZB4g+v8A19NOG8QQlRVZYB+b5h6ZHoAIj76YeC+HUaNNatXLVaUqhlvzG2T2BEMT7YGqAVNttp8wo8Kg6kmW5YkE+sR/PvCVFt2Sm18QQUwqmQATdYSOe5jOl6+KCjVqKGkAle4JHMjvk5jVN4j8QJumeymTaobAPC5IUEZJB57ffSLeIjMKhB54aOoTIme9vPM+86rjj3sORvU8Wo/iPcVZs2DgyRODmRyNY/8AFlFzCFYixZOSDBxmBAAHvcdc7gB2KtTVbGYyR1Nd27KPXt9eNZbjwNSrMuQgNwj83bie+O+pStYblod4f4hdCvUNpBZnJCycm1j+YgxntA99a1PEIa9qMiwsgZm6jkKOkjAJyMcA/VTW8NoqihBWLsAQWtUdXYKeY9eMxjuxHhRWkrVC5FEiApn5skgjMSBzx2OqjSw0pcjDxXf+bs0Yt+KhVSOJUq0QJjH79S+5RnfHeI4GOBxj6/rr6tt/D9tVoFqSPLKAS/zNBjknsASOOBjOpGnswKljp1IzI78jHc9pweO0fbpxtIlvWTFbbuBayRB5/Xv3+vtplstyae3tdIIe5SQe/wDEf7fXVWnhQBpMWupN0E8qDJxJ4YlCP9dEV9jRd3UANbHAI5EcHnMEgEDJiBqKr2a2yU2/jC4SmeuRziZ9JwIOc/y0e/js3q7Fiq2EOR68LHPclhP35DjZ+G0raiMykgwLYlTiCBmcz741l4j4YtTy1LOzopuUvJuXBz6x25yONHeFPBeu6WQBWgnF0NaCRm4g4HEgAye411R8Xpqhk5qsRBYRBtJkLDCZIme59NNTXbcKivRoVmqA2N5YDU7Cq5aSSvUJHpn21zuvhugAxUUldiQpMxCkCRdnIk5wcZxJqKbIbSFfi1elUAtYdDqCpx2MxwIiff8AXRe435cp5IY2AUxI7Pbdx2unHf8AXW6/Cm3Y2AqlQlVuYBl7ywIgmcGR7+ms9j8LMqGXrIoIWab4NwBImCOY4Hp6Tp3oyaqzbdUr3p+VAeOqSACamDaIkGDMDvHodeeGb5QBcpBuVhNpwpWA3qQBxmD9NLG8Nr06qCg1sXYfKmOWyfzD0Pb3Ot9/4LWoUqjeajMwQyom1SZIiTbABkc4HsdTfobrUSXi2/uLLAIi0HOACTg+5J1++Fd15W5psYiYz2nGqo/BSvSpOFqrIW5jEG4yWyQAACI+nqdbr8EKG+SoVXIYEKD1QJMFhPsSczo1vTYkH+aQSwSkxSoR5g+YAwR+kcehI76Er7lTWFRQCtUwJtlYI+URjicGc/qUvw+hKkXoSRc5cOBmGxbBAP8APTDZbOnsqlRajCrScQQQCCMzAHciNdWrXRFivf11WkFIxUQMtw5ZIJGMgA8fprbxRksFwVgwIqEEY+QgyM+vM8a63XwrtWhQ9TAZUJcmVwyQGxMMAfdf0yreHBaqrDAJF7K3U4IHKzbgewJ+oJ1CTLxdnviG5SqUNNrbNtYQrSHK3e/cEazp0FqMCrnpBXuBIzIJntHbuxGi2+FkpUzUDq4NIOl1QC0ASwwowRPI/nrvwz4eZWKirVS2DaVVgykXAT2MAjie/HCutM1opq2GlUU4Yq5NSOfyyByMyfSQSOdbfCe18tnhgZMfT69xj/bTHd+DkVAlKq1qYWnUWZywtGQsiD7GZx3z8I8PqIpa9Wpljb0kEnkk9p5H214/1KN/Hkz2/pb/ANzFP/2DlmyI0u39NWZbpKzkAxotT9NY/wDCvOJPnNSYZQrPPuR/vr8x8OCfnVdH6j5Vx+PL7qv+QqruUooTY8MQrK8EMrYaCJnE86ifE9t/Z3YCXVCMYjjDemVIP3Gmtf8AtEmnVZns46RP1NvMdjrHxLwarVVatxpAFaRdklTg23EcdlkiMrx3+/4pv/UP6aPieT4sY/Cj5LSlby9r+gCaoNFEcxb3TmDHI4PIz378a7r7SkRcxHcAzywIzB7kE59s693HwvullUem4tLkWkSRBhQJWQOAMYxpZV29VlWpTqUpcmaaSIjEmcEHJnvM69yjXZ8pyvoofAqQq7mnaopybZX8xAMsAe/0/wBdfRhsKXoD75z+g184+FdtUo1kq1kiEIQLJINS7qtjIWOAf56sLanY47RPH/Lrsrqji1tnzzdVSDSAZVK00ALHgoIGIPJgD7ffZPC6jKWxAW7JMuVyTnM947ydLnoBWLIBDmBKyOe47xj9PtpzsN2aZaiADVYta/a0y2OYnCmT3EnnUusor0cbSj5dtYWq6sptI6WJ5X1j+Y9td0PGVWrLUVDMRJPUARMKRbwYYcdh6a8ema9tOFCqTc7MBJGfaST6TPOOQC25BVX8tQGcWleOG9SScz/U6diauWDHx1tuXapt2NrU1a2cK0xafQqP4a88OsUl3AYNTe5HH5gRaRJkAgER65764qbSqrA+XcqkTJ5BEdiADIBj2zrnxe+6ncp61lcRIiQYGe8Z/Z4zoX0FcQzxLb0kq0FqFW6+qJC9sepOJ9Nbf2JqgcU3oU0BcEtILLlhAwYBDEH29tALRFW5nJLU+rEYB/wwZyO+vd3UrblqblAAB+KwItEkkk8mABmJ+b9cqrBRVeOb5aYVqCtYFYGlGA1S0CZ7TP686QeLG1aaVyKrMxe6FS2JJE9gxYZOOjvGB/EPw7Q9TJqErDWmCAMEdgVbOc51l4jWYbosKRboXC4tg++CJuEe5HbJJmS013tAtSW5RCXMFdQrEMYEq3MDlhkGWxOuNztzTFtRiq5UMezDsfYYk/Xudb3M7JTqsCD1AoSwtZrcnieBAkZGc6H3HmVpp1AelzTAt4nuW4kx3nB7aHbWm76PP7IzujIykrJUnpEU5YhiBxnH15ga53O7I8m+GIuudQIYCPUehB0dRreQ4VpAKvgQQJAgwZzPY8R3xripSpPWqWkg1KbkEcZwABMCeMRrRkLtnlMKru6AWAqVgZg9Rn/ECoGI4Oudjv28sIWB6nlGHWpbkmR8p7D3wNdvtlKDyxaCvPcYgnMx9fbX6rt5dDdFt30IQAn07HHfVJ4Hs221QGS4pgQbSLrrgMAACAMD26snGu/CvEWQhFDVPNcgBX/MvHPqCMn30X4SyJSV2EVKlMFp5hgOPQmFMT30o8ZZvNV/KNFWQlQJN9xyQcTMD05GcnQpMHFHe/31CAQajXtd0iekEyB0wCA3C8ZOm24SjU6rwpSmZgBSUIMA4EgiRn240Hs6C+UFWn0sYDs11jRyo7ZWZ7z+g/hO5hatOoGJ3FJUF2QI8zgx27j/AF1UX7CrMt6tataVa1KbBQJgwCIMAfLM88aaUN95zqqva7GWtGCeq2yBgm0ErPJ0q8A3NUO1nSIkiJksSgkEEAQczMZ7k6I2Wy8hxUuKlGjIWWxBaQe8P+oPfT+DU12E7Xc8qSqMKhUqZMkKQbWwGAZefcfXQ9MFka1BJLMwC574IgkEEyApiDHA1rs6au4qHPl9TNMmWXFonGJJjPedCVK421W5YF1pQsQQWKrglcZjAGcn3039A+zFXdwquxpmkQCGHuJjgEgXfaNb+J7h/NsvLVGCqpHSW4IuECeYzEffRtUqyLJ6KoAcqouJAJhieVIJz6zrzYhurzRaABcTEyq8z7ZEgxHczjckLT7ANrtK7iqt5NOosM0FjBy1sTECZ7R2ngrwSuy1Qvm1Q4CqGyQ4SGHUZAPFPGD+s/q3jzUPJNIqCqNeCsSGtnpxySfT7RGhqdEipVEFSpyQQYyAIE4+U/WTiTrJr2NOsHvi/iiCx5Ai45bkrhjhTnOc9417vfGtulLb02rLK0Q/BjqJxMRIiCOcHQ27ZNylqkAyLjbGekGI9YM47akfHaAR7APkEE4zk5MdyIzrzfL8S80ODxM7/G8z8PkXkWtDLffGtJSy06bOBw0wD+on76VVPiaq5DKoQDkAsZHvED92ke8gEe+tthkwDB/Kff0PsdeTx/C8Pj1LT0+X9S8/kVN4WqeMkmm0k+YjBzEm2DJAXkgGI0xrV6tXaulJ0ZSbyO4MAgxxbgGBzngiNR/g9XqZRKsJ6O4J5t9jn9dWvjGzbyXfzBY6L5ZlTiSSAQcQB+hjOde+GRSR4HctYP4n4iUTblKt805f1B6ZBAiIJOPp9dJTSDJcrDrSQYVhz2C9oH6evbStQY1KJJClipBABGBABj8pEnJzB9cGtu6dKUan+KSLXkwSJuU+szMk54OutAGbnxV3Q1sJVVUTpAgh1WoY7wFJ9onSzb7reFFP4uQD8x9PYEfodHrSphrzTQlaZaJMLItUETEwTzyAB3GstpudyUQoBaVFvUOIx29NT2VddC1KTf2e4wV81qQ46TPfvyB7Z98ZDbwUKTfYDBAIJxCwc5ED9ZGg7YpHiGF4nPpIPqRJOM9u2nFXxA1AqVGp3qZDAG5ySD1ySWgd/oB6aG/YJC3cu4pM1RCikoYkSt3Bb7iCDBzGjK+0akq+ap8pQCQMw4mzq/Zycj9063fcU1pXyLlClFCgwSMljEZOeZmPaNafjCQ6MjVaVSiVaIlcSrZwYx/Q0IWe7ayab7hhY4JMT8oJEAAYzicfeNab/a03p02SqWpl3IHSCgYE2qYGeMknJP00p3W4qPSpNUqCPKKiKZF0EmJBiJiZ9dFbmkXKISsKYAYsoBPqQMAjM/X66yVOmDd6gLZvBqIrkPUZUaMSBPLH34iPlM861oJbcg/NIglTFoPBk9iBjt9dF7jYkKeugMxUDSGkAHqJwcyQoEyeO2svDqdzfhU2dfMJMZGFYAm0SIMmf2fXQo2vwU3Qt+KaqvR2rwRUkyPS1jP7z9cdtMvhzxaytQYv0wJBMZ6hac5yQVk9u0zpP8TVXavTpBTbbIGDjInHygkHB4++szRHl05dUIJAaSRxcpEiTIgR+0oGLhpa+gTKnxisVqK5AVGIfF0cDsewx+nGvN9VYvUEyz1Lh6QygATOQBAHsoPtr3xjxta6Ui1MIh6bVb9qATxiCAf/AEmOZPI2iruEQHzEM2CTmMqDA9P3n01LFfYEjlgoqG1muBtn14E/TnH+udGgzsYBDAk0wZEi6AZ759cYPrrSlsFuKscpIFxPIYKDgxMkTPp2xpvW8OVLPxFueAGEysCMiM5MewGT30RQylgBTaG+UgBStoyJiQCZMjjIz+86U7quKlxUMCgJiDg9rseg5+n2eeI7R6IS4qQxY3+7THpjFse4OgdpscVZbACDpIkglu4EGfbORMHSlWsLtKgim9P+yIiVE8yqQtsmZBmSf3/cd9a+PLXK7Wk5G4qWkqYOBJBLEkckDPHTj10rWitKm9oAscEOzTm6c5gx05GmuxqVHrCrVVmthABmApwBwI4bOMieMvGma79AFDcF1sWmSrG5QxMtcxUCRkcqBB5A9NeeJUyqBw1qqWiio/upKgXfnMhWBknIEwMaz3tTbitUo22gO1h+VVUEkd/zTnB5bjuv2PiFtZqI6g1OfU3KJCg8mMgj2gYyVxxHL3g1XY2ktnq6mAgCMW25LZMtn0XA40w2nh9WpQUXKbSSWJPM5HHBBMH/AAn6EPa1goqiYpsi2EmMCelREMciB7A99bUPFQtJgMFheqkxa3DAAxgST6dta2mdKvs22lJyfw0XPysxMZIgE54BPbuRydD7evRSq6ssvhqZAwOZwZypkSCcZj083W6vQmngBlBGZMQOQOSeRzIPrrljCUa6k306gWokRK9jjvgz2hjGl2lZK7NttVABaDYOpDjNpPSB8xtBIkaZ1aFZ3FFSj7eqGKtwCf8AFI+bmM8DGgPOFYOKCKLCWAAPeJCT7+vJ47T5TqirQW2mUqjpYz1G1TypgggiftoT2ypK8PE2aVHUFc1GUKQSMJdHzTDRABnOfXWmwsWtVNdpikAABEtNyk2gTaAZ9QfroSv4ialOi0MWpQHkQQVkEdmOAD35jjWW38SUuazzUKcyCrSGU/mycXD1E9pMUrkga4sO+H6zpQe/y3klnvU+mIbtwCB/i9Z1OttAtVkLXBGKFv2hxP14P306p7V4q3wFgWwsEkk56okATBiGxniUiVPxWJFyu1sx+Yf6/wCmuc7WB6Bt3sOsKYIGDojxrYiGqU1X8Mw6pgWjhskzyB7wcY05plSwSFLhSzT26TAPvMHX6iAnlubRTamVZhmC6mO90iWH29p1krRo5rE+yq3wyZK/mX5wPRlPzD7/AEOnu58uugYCVGGAMEGIkQenJmM6ht3tzTfpJwcEf7cao/hfxZnby6ljXYlhk+xPP6yNCuL0X9lANyLkApgIKiqjMLWhVK5MSCZP69tA+O7y+5BTHSRc2T1SrLafoY9wR9R+SEZi0YMR6SeRPswIn9n767Wh/fiLQ0MrgQAV9c9hyeZA4xPRSFozCstRlFqdLKwj0INxLdxAgzP2nWO338IoamZCicHmProjzLn8ysxWmylhUGYBEHpiWBItgCeocxoWsNxTZkBkISoNpzGJ403RNWD0trVUjpxddZeIkzPAGOMGftmeSm6CuFQ9bTaai4GIyM9oj0AzjVX/AKjXg15FNo9PBEntdnuVDKUBRgMBhyBAiWj/AEzjRO221YKyLRaGmSaiDB9swYA4OOZ1QvrHW5seCEu22dSAtRIyFENKiR85jMYAiJz7a43dWsCg8gtAAaonJiBI4kkeoHtExqjPB+2sRql5HRL8auyfNR3kWVVsMrNAtddhpPAxmIOYjOivBt3Woi5RXSo0sXCQ0gzbmYWAV9TcNOPXXQ7aFPKF+MjNx4WaxeoKdWnVy5SoCVbJmwgcxmD3wJ51xWeswcPQqHgLAIiLjkgZy305z31bD/TXicj7ar91h+0iQZ6oATyaltwbIBKGQTGcjEQTxolN9V81av8AZqptzASQDleBOCCPmjP76zdd/wCu+hBz/wCofwfW/cZuCJhN+xZCKFUurGSUYAiZ7cOD9vl5jWo3VRijOm4ZrpLVabIAT2JyAhx+nvGnyfP/AF76abLhP8rfwOsvI2yZQUY2TPidipMUlYgVIQsQ0CJXptz6+pJwQAM/CPiFZaooIVFtCQ2IEkk9Q/XmZ13vv/D+v8hptsePuNdfJUVSREVydsm6vjlGWVGRkZyYLTHUCoAwtvbAHuO2mHgni8pF5DSRaQcjPA9T2gzIjIk6abv5m+ul+64+4/noUuQ8aAN1UahRu3FMKTi1XFzH5gT3sILCVxgT21H+HVytQVJyuf1weM6ta/J+p0o8Q/kf4aZeRy1kxhVjjZb+nUGWLsGBsUAiAbgezQJIIWI98jRbupDXUZIAksJBDP8AKYIaDxM9zxOvnO//APsP4602P96Pr/LQmJd1N1TWqKdKrbB4JOCc2kAgdz2nAEnnWVamdt5gckAqCrQDMwY+bgz3Ptg6jvGP7+p/nP8AHQGw+b7/AP21blpNH0Y1alFwzG6m4kEkmbhEckFvXnkeutd7UrqJVy9IOQQvKFuCckwQSJnJnvqc3H9z/wA38tTviXz0/wDL/LUwnei4n0lfGT5bsGtQLBSWniCeJ7nv3zoNN0zLSWoolpzjupN2AerPsf4ajvA/72j/AF6aY+MfPS+/8tV0S9Gu0m17i4KvAUGItEXMCIySJBIzAgkjXew3iI1y8OetVUyI9ACSeewjOuvA+dz/AF/46aFof95H+X/7LrnNjJGPw1VU1ty5dgb7lbINsuOYxi3Bxj204FSogUOwVQ5NoBVgQCSBH5iGlfUkDkakPhr53/8ALP8AEaoPin/vC/51/wDiNdI4NBqbRKnSCXepVZmuBJKxaDgYI+aPVv1SVNmabquSx+VlnPsRyCDjWPjXb/z3/gNH0/mo/UfwXUTyNio8pJfY98RqMPwqgMmioJMQQeTzj5jntP6BbGopUU7lYVbekETJ4xJ44bErA99PfiL/ALyP8tP/AOaakvD/APvlP6D+OmH8iZpKpuK9DuukpCoCAMAcSV4VTcAMfUE9NpjRZ3U5FJYOc1WB+4nB0J4f8rfX+TayXjSFH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6" name="Picture 12" descr="http://energorus.com/wp-content/uploads/2012/10/vetroenergeti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564904"/>
            <a:ext cx="3827627" cy="2644404"/>
          </a:xfrm>
          <a:prstGeom prst="rect">
            <a:avLst/>
          </a:prstGeom>
          <a:noFill/>
        </p:spPr>
      </p:pic>
      <p:pic>
        <p:nvPicPr>
          <p:cNvPr id="47118" name="Picture 14" descr="http://ye.ua/images/news/Hmelnickiy_uviyshov_do_10_mist_Ukrayini_u_yakih_buduvatimutsya_kompleksi_z_pererobki_smittya_ta_pobutovih_vidhodiv_13309460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2564904"/>
            <a:ext cx="4032448" cy="2652295"/>
          </a:xfrm>
          <a:prstGeom prst="rect">
            <a:avLst/>
          </a:prstGeom>
          <a:noFill/>
        </p:spPr>
      </p:pic>
      <p:pic>
        <p:nvPicPr>
          <p:cNvPr id="47120" name="Picture 16" descr="http://1.bp.blogspot.com/-ZgUAsg1km8U/UKozJahhX8I/AAAAAAAAB68/xOJ9661jZGM/s1600/planeta+%D1%81%D1%87%D0%B0%D1%81%D1%82%D1%8C%D1%8F+%D0%BA%D0%BE%D0%BD%D1%82%D1%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72728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Вступ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Екологія </a:t>
            </a:r>
            <a:r>
              <a:rPr lang="uk-UA" dirty="0" smtClean="0"/>
              <a:t>— це наука про навколишнє середовище, оселю, людину, її взаємодію із цим середовищем і шляхи забезпечення умов для її життя.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0" y="3117048"/>
            <a:ext cx="81369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Екологія - відносно молода наука, ще не так давно нею цікавилося невелике коло спеціалістів. Останніми десятиріччями вона почала швидко розвиватись.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Цьому сприяла необхідність вирішення таких важливих проблем сучасності, як раціональне використання природних ресурсів, профілактика забруднення середовища промисловими відходами та транспортом, запобігання знищенню природних угруповань, збереження генофонду рослинного і тваринного світу. Екологія дає уявлення про те, яким чином досягти симбіозу техніки, виробництва і природи.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-324544" y="188640"/>
          <a:ext cx="1000911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621329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Місце екології в системі наук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P spid="286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76862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Вплив промисловості на навколишнє середовище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1293513"/>
            <a:ext cx="8352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умовах зростання промисловості та збільшення чисельності населення міст вплив на природу господарської діяльності людини, особливо техніки і промислового виробництва, стає настільки інтенсивним, що природне відновлювання природних ресурсів виявляється неможливим.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95536" y="2742467"/>
            <a:ext cx="84249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Найбільш небезпечні для природного середовища гірничо-металургійні підприємства. Великої шкоди ці підприємства завдають повітряному басейну, спричинюючи появу кислотних дощів, земельним ресурсам, утворюючи кар'єри, а також зумовлюють значне теплове забруднення середовища.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4" descr="http://www.moe-online.ru/image/news/234098_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77072"/>
            <a:ext cx="4032448" cy="2609738"/>
          </a:xfrm>
          <a:prstGeom prst="rect">
            <a:avLst/>
          </a:prstGeom>
          <a:noFill/>
        </p:spPr>
      </p:pic>
      <p:pic>
        <p:nvPicPr>
          <p:cNvPr id="29702" name="Picture 6" descr="http://upload.wikimedia.org/wikipedia/commons/5/59/Air_pollution_by_diesel_locomotiv.jpg"/>
          <p:cNvPicPr>
            <a:picLocks noChangeAspect="1" noChangeArrowheads="1"/>
          </p:cNvPicPr>
          <p:nvPr/>
        </p:nvPicPr>
        <p:blipFill>
          <a:blip r:embed="rId3" cstate="print"/>
          <a:srcRect l="3209" t="4278" b="20853"/>
          <a:stretch>
            <a:fillRect/>
          </a:stretch>
        </p:blipFill>
        <p:spPr bwMode="auto">
          <a:xfrm>
            <a:off x="467544" y="4077072"/>
            <a:ext cx="4176464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6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182878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Основними джерелами забруднення атмосферного повітря в індустріальних містах є :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23528" y="1162805"/>
            <a:ext cx="86409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автомобілі та інші види транспорту, промислові підприємства. Вони забруднюють навколишнє середовище різноманітними сумішами газів, твердих часток та парів.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айбільш поширеними та токсичними є сполуки сірки, азоту, фтору. Ці речовини порушують різноманітні біохімічні, фізіологічні процеси і структурну організацію клітин, а також можуть призводити до серйозних пошкоджень росту та розвитку рослин.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агомим джерелом забруднення навколишнього середовища є підприємства металургійної промисловості.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4" descr="http://www.medikforum.ru/news/uploads/posts/2012-11/1353311061_zagryaznenie-vozduh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49080"/>
            <a:ext cx="3816424" cy="2381846"/>
          </a:xfrm>
          <a:prstGeom prst="rect">
            <a:avLst/>
          </a:prstGeom>
          <a:noFill/>
        </p:spPr>
      </p:pic>
      <p:pic>
        <p:nvPicPr>
          <p:cNvPr id="30726" name="Picture 6" descr="http://www.krd.ru/file/article/12/33/9165ba4338f5cedd9c7986e2a6c2/full.jpg"/>
          <p:cNvPicPr>
            <a:picLocks noChangeAspect="1" noChangeArrowheads="1"/>
          </p:cNvPicPr>
          <p:nvPr/>
        </p:nvPicPr>
        <p:blipFill>
          <a:blip r:embed="rId3" cstate="print"/>
          <a:srcRect t="7352" b="11770"/>
          <a:stretch>
            <a:fillRect/>
          </a:stretch>
        </p:blipFill>
        <p:spPr bwMode="auto">
          <a:xfrm>
            <a:off x="539552" y="4149080"/>
            <a:ext cx="4176464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62460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Хімічне забруднення біосфери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1042869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останні сто років розвиток промисловості "обдарував" нас такими виробничими процесами, наслідки яких спочатку людина ще не могла собі уявити. Виникли міста-мільйонери, зростання яких зупинити не можна. Все це результат великих винаходів і завоювань людини.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основному існують три основні джерела забруднення атмосфери: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промисловість;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побутові котельні;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транспорт.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5" descr="http://dozor.kharkov.ua/content/documents/11355/1135415/thumb-big-320x270-0f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29000"/>
            <a:ext cx="3657600" cy="30861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352281"/>
            <a:ext cx="85689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Частка кожного з цих джерел у загальному забрудненні повітря сильно різниться залежно від місця. Зараз загальновизнано, що найсильніше забруднює повітря промислове виробництво. Джерела забруднень - теплоелектростанції, які разом з димом викидають у повітря сірчистий і вуглекислий газ; металургійні підприємства, особливо кольорової металургії, які викидають у повітря оксиди азоту, сірководень, хлор, фтор, аміак, сполуки фосфору, частинки і з'єднання ртуті і миш'яку; хімічні і цементні заводи.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Шкідливі гази потрапляють в повітря в результаті спалювання палива для потреб промисловості, опалення осель, роботи транспорту, спалювання і переробки побутових і промислових відходів.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http://www.who.int/sysmedia/images/topics/air_pol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3888432" cy="2596805"/>
          </a:xfrm>
          <a:prstGeom prst="rect">
            <a:avLst/>
          </a:prstGeom>
          <a:noFill/>
        </p:spPr>
      </p:pic>
      <p:pic>
        <p:nvPicPr>
          <p:cNvPr id="32773" name="Picture 5" descr="http://engineerot.ru/wp-content/uploads/2011/11/1276590651_co2-web.jpg"/>
          <p:cNvPicPr>
            <a:picLocks noChangeAspect="1" noChangeArrowheads="1"/>
          </p:cNvPicPr>
          <p:nvPr/>
        </p:nvPicPr>
        <p:blipFill>
          <a:blip r:embed="rId3" cstate="print"/>
          <a:srcRect t="10256"/>
          <a:stretch>
            <a:fillRect/>
          </a:stretch>
        </p:blipFill>
        <p:spPr bwMode="auto">
          <a:xfrm>
            <a:off x="467544" y="3933056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Завод </a:t>
            </a:r>
            <a:r>
              <a:rPr lang="uk-UA" b="1" dirty="0" err="1" smtClean="0"/>
              <a:t>Procter</a:t>
            </a:r>
            <a:r>
              <a:rPr lang="uk-UA" b="1" dirty="0" smtClean="0"/>
              <a:t>&amp;</a:t>
            </a:r>
            <a:r>
              <a:rPr lang="uk-UA" b="1" dirty="0" err="1" smtClean="0"/>
              <a:t>Gamble</a:t>
            </a:r>
            <a:r>
              <a:rPr lang="uk-UA" b="1" dirty="0" smtClean="0"/>
              <a:t> у </a:t>
            </a:r>
            <a:br>
              <a:rPr lang="uk-UA" b="1" dirty="0" smtClean="0"/>
            </a:br>
            <a:r>
              <a:rPr lang="uk-UA" b="1" dirty="0" smtClean="0"/>
              <a:t>м. Орджонікідзе</a:t>
            </a:r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67544" y="1711638"/>
            <a:ext cx="835292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Завод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Procter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&amp;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Gamble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м. Орджонікідзе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високотехнологічне підприємство з дотриманням та забезпеченням належних умов праці та високих стандартів екологічної безпеки підприємств.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Головним завданням є виробництво продукції незмінно високої якості. Разом з цим вони щоденно працюють над покращенням та розвитком систем та процесів виробництва.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час розвитку заводу загальна сума інвестицій склала понад 30 мільйонів доларів США.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1237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TS102787940</vt:lpstr>
      <vt:lpstr>                  НОМІНАЦІЯ  ТВОРЧОГО  ЕКОЛОГІЧНОГО  ПРОЕКТУ «Екологічні  проблеми  міст»   Вивчення  впливу  промислових  підприємств  на навколишнє  середовище   </vt:lpstr>
      <vt:lpstr>Мета роботи :</vt:lpstr>
      <vt:lpstr>Вступ</vt:lpstr>
      <vt:lpstr>Слайд 4</vt:lpstr>
      <vt:lpstr>Вплив промисловості на навколишнє середовище </vt:lpstr>
      <vt:lpstr>Слайд 6</vt:lpstr>
      <vt:lpstr>Хімічне забруднення біосфери </vt:lpstr>
      <vt:lpstr>Слайд 8</vt:lpstr>
      <vt:lpstr>Завод Procter&amp;Gamble у  м. Орджонікідзе</vt:lpstr>
      <vt:lpstr>Слайд 10</vt:lpstr>
      <vt:lpstr>Відділ виробництва продукції:</vt:lpstr>
      <vt:lpstr>Слайд 12</vt:lpstr>
      <vt:lpstr>Аналіз стану повітря на території м. Орджонікідзе</vt:lpstr>
      <vt:lpstr>Слайд 14</vt:lpstr>
      <vt:lpstr>Характеристика стану ґрунту в місті</vt:lpstr>
      <vt:lpstr>Слайд 16</vt:lpstr>
      <vt:lpstr>Загальна характеристика питної води в м. Орджонікідзе</vt:lpstr>
      <vt:lpstr>Слайд 18</vt:lpstr>
      <vt:lpstr>Поліпшення екологічної ситуації міста                                                                Орджонікідзе на 2010-2015 роки</vt:lpstr>
      <vt:lpstr>Що треба робити учням, щоб зберегти екосистему міста:</vt:lpstr>
      <vt:lpstr>Слайд 21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2013-10-27T13:28:19Z</dcterms:created>
  <dcterms:modified xsi:type="dcterms:W3CDTF">2013-11-02T17:36:17Z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