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75" r:id="rId4"/>
    <p:sldId id="271" r:id="rId5"/>
    <p:sldId id="288" r:id="rId6"/>
    <p:sldId id="279" r:id="rId7"/>
    <p:sldId id="278" r:id="rId8"/>
    <p:sldId id="298" r:id="rId9"/>
    <p:sldId id="276" r:id="rId10"/>
    <p:sldId id="273" r:id="rId11"/>
    <p:sldId id="297" r:id="rId12"/>
    <p:sldId id="290" r:id="rId13"/>
    <p:sldId id="277" r:id="rId14"/>
    <p:sldId id="285" r:id="rId15"/>
    <p:sldId id="282" r:id="rId16"/>
    <p:sldId id="292" r:id="rId17"/>
    <p:sldId id="291" r:id="rId18"/>
    <p:sldId id="274" r:id="rId19"/>
    <p:sldId id="289" r:id="rId20"/>
    <p:sldId id="283" r:id="rId21"/>
    <p:sldId id="286" r:id="rId22"/>
    <p:sldId id="287" r:id="rId23"/>
    <p:sldId id="284" r:id="rId24"/>
    <p:sldId id="272" r:id="rId25"/>
    <p:sldId id="258" r:id="rId26"/>
    <p:sldId id="262" r:id="rId27"/>
    <p:sldId id="294" r:id="rId28"/>
    <p:sldId id="295" r:id="rId29"/>
    <p:sldId id="296" r:id="rId30"/>
    <p:sldId id="266" r:id="rId31"/>
    <p:sldId id="280" r:id="rId32"/>
    <p:sldId id="281" r:id="rId33"/>
    <p:sldId id="29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99"/>
    <a:srgbClr val="B2B2B2"/>
    <a:srgbClr val="66CCFF"/>
    <a:srgbClr val="FF0000"/>
    <a:srgbClr val="A5A5A5"/>
    <a:srgbClr val="4D4D4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4660" autoAdjust="0"/>
  </p:normalViewPr>
  <p:slideViewPr>
    <p:cSldViewPr>
      <p:cViewPr varScale="1">
        <p:scale>
          <a:sx n="75" d="100"/>
          <a:sy n="75" d="100"/>
        </p:scale>
        <p:origin x="-5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3037F-3843-43A1-9CBB-C5B3A4E14E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9FA83-CCC8-41D4-995F-71820C5CE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6E09E-EE04-44D5-8F9D-88EFD4559D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BE6A30-6489-4E70-BD17-72C78DC7B9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9E79B-C0AE-45A1-B628-FBB7D05067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7CD8E-0D04-4627-B129-01523C056D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B74D2-9CA3-44CF-8E2E-CDB03C6909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13B26-38FB-4C65-AA3C-C36D00EBF4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77380-C61D-495C-BF5A-F7C427A44E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D4E19-3ED4-4938-8475-3BFD89575B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E2D9-D6E0-4E8A-9E6D-B199F5987B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B3FE5-BB14-44AE-A30E-AE28EFF4E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80AE91-8F99-414E-9F87-639DE8F5E5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zoom dir="in"/>
    <p:sndAc>
      <p:stSnd>
        <p:snd r:embed="rId14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5.wav"/><Relationship Id="rId7" Type="http://schemas.openxmlformats.org/officeDocument/2006/relationships/audio" Target="../media/audio2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4.wav"/><Relationship Id="rId5" Type="http://schemas.openxmlformats.org/officeDocument/2006/relationships/audio" Target="../media/audio23.wav"/><Relationship Id="rId4" Type="http://schemas.openxmlformats.org/officeDocument/2006/relationships/audio" Target="../media/audio10.wav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1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0.jpeg"/><Relationship Id="rId4" Type="http://schemas.openxmlformats.org/officeDocument/2006/relationships/audio" Target="../media/audio2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9.wav"/><Relationship Id="rId7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audio" Target="../media/audio18.wav"/><Relationship Id="rId4" Type="http://schemas.openxmlformats.org/officeDocument/2006/relationships/audio" Target="../media/audio1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slide" Target="slide3.xml"/><Relationship Id="rId4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1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0.jpeg"/><Relationship Id="rId4" Type="http://schemas.openxmlformats.org/officeDocument/2006/relationships/audio" Target="../media/audio22.wav"/><Relationship Id="rId9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6.wav"/><Relationship Id="rId7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0.jpeg"/><Relationship Id="rId4" Type="http://schemas.openxmlformats.org/officeDocument/2006/relationships/audio" Target="../media/audio17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4" Type="http://schemas.openxmlformats.org/officeDocument/2006/relationships/audio" Target="../media/audio1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33.xml"/><Relationship Id="rId3" Type="http://schemas.openxmlformats.org/officeDocument/2006/relationships/audio" Target="../media/audio6.wav"/><Relationship Id="rId7" Type="http://schemas.openxmlformats.org/officeDocument/2006/relationships/audio" Target="../media/audio11.wav"/><Relationship Id="rId12" Type="http://schemas.openxmlformats.org/officeDocument/2006/relationships/slide" Target="slide31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slide" Target="slide3.xml"/><Relationship Id="rId5" Type="http://schemas.openxmlformats.org/officeDocument/2006/relationships/audio" Target="../media/audio26.wav"/><Relationship Id="rId10" Type="http://schemas.openxmlformats.org/officeDocument/2006/relationships/image" Target="../media/image4.jpeg"/><Relationship Id="rId4" Type="http://schemas.openxmlformats.org/officeDocument/2006/relationships/audio" Target="../media/audio10.wav"/><Relationship Id="rId9" Type="http://schemas.openxmlformats.org/officeDocument/2006/relationships/audio" Target="../media/audio27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audio" Target="../media/audio19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8.wav"/><Relationship Id="rId5" Type="http://schemas.openxmlformats.org/officeDocument/2006/relationships/audio" Target="../media/audio16.wav"/><Relationship Id="rId4" Type="http://schemas.openxmlformats.org/officeDocument/2006/relationships/audio" Target="../media/audio28.wav"/><Relationship Id="rId9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6.wav"/><Relationship Id="rId5" Type="http://schemas.openxmlformats.org/officeDocument/2006/relationships/audio" Target="../media/audio16.wav"/><Relationship Id="rId4" Type="http://schemas.openxmlformats.org/officeDocument/2006/relationships/audio" Target="../media/audio29.wav"/><Relationship Id="rId9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1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slide" Target="slide6.xml"/><Relationship Id="rId18" Type="http://schemas.openxmlformats.org/officeDocument/2006/relationships/slide" Target="slide19.xml"/><Relationship Id="rId3" Type="http://schemas.openxmlformats.org/officeDocument/2006/relationships/audio" Target="../media/audio5.wav"/><Relationship Id="rId21" Type="http://schemas.openxmlformats.org/officeDocument/2006/relationships/slide" Target="slide5.xml"/><Relationship Id="rId7" Type="http://schemas.openxmlformats.org/officeDocument/2006/relationships/audio" Target="../media/audio9.wav"/><Relationship Id="rId12" Type="http://schemas.openxmlformats.org/officeDocument/2006/relationships/image" Target="../media/image3.jpeg"/><Relationship Id="rId17" Type="http://schemas.openxmlformats.org/officeDocument/2006/relationships/slide" Target="slide18.xml"/><Relationship Id="rId2" Type="http://schemas.openxmlformats.org/officeDocument/2006/relationships/audio" Target="../media/audio4.wav"/><Relationship Id="rId16" Type="http://schemas.openxmlformats.org/officeDocument/2006/relationships/slide" Target="slide13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audio" Target="../media/audio13.wav"/><Relationship Id="rId5" Type="http://schemas.openxmlformats.org/officeDocument/2006/relationships/audio" Target="../media/audio7.wav"/><Relationship Id="rId15" Type="http://schemas.openxmlformats.org/officeDocument/2006/relationships/slide" Target="slide9.xml"/><Relationship Id="rId10" Type="http://schemas.openxmlformats.org/officeDocument/2006/relationships/audio" Target="../media/audio12.wav"/><Relationship Id="rId19" Type="http://schemas.openxmlformats.org/officeDocument/2006/relationships/slide" Target="slide21.xml"/><Relationship Id="rId4" Type="http://schemas.openxmlformats.org/officeDocument/2006/relationships/audio" Target="../media/audio6.wav"/><Relationship Id="rId9" Type="http://schemas.openxmlformats.org/officeDocument/2006/relationships/audio" Target="../media/audio11.wav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5.wav"/><Relationship Id="rId7" Type="http://schemas.openxmlformats.org/officeDocument/2006/relationships/audio" Target="../media/audio16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slide" Target="slide24.xml"/><Relationship Id="rId5" Type="http://schemas.openxmlformats.org/officeDocument/2006/relationships/audio" Target="../media/audio11.wav"/><Relationship Id="rId10" Type="http://schemas.openxmlformats.org/officeDocument/2006/relationships/image" Target="../media/image4.jpeg"/><Relationship Id="rId4" Type="http://schemas.openxmlformats.org/officeDocument/2006/relationships/audio" Target="../media/audio6.wav"/><Relationship Id="rId9" Type="http://schemas.openxmlformats.org/officeDocument/2006/relationships/audio" Target="../media/audio1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8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audio" Target="../media/audio20.wav"/><Relationship Id="rId10" Type="http://schemas.openxmlformats.org/officeDocument/2006/relationships/image" Target="../media/image8.jpeg"/><Relationship Id="rId4" Type="http://schemas.openxmlformats.org/officeDocument/2006/relationships/audio" Target="../media/audio19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1.wav"/><Relationship Id="rId7" Type="http://schemas.openxmlformats.org/officeDocument/2006/relationships/audio" Target="../media/audio18.wav"/><Relationship Id="rId12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12.png"/><Relationship Id="rId5" Type="http://schemas.openxmlformats.org/officeDocument/2006/relationships/audio" Target="../media/audio9.wav"/><Relationship Id="rId10" Type="http://schemas.openxmlformats.org/officeDocument/2006/relationships/image" Target="../media/image11.jpeg"/><Relationship Id="rId4" Type="http://schemas.openxmlformats.org/officeDocument/2006/relationships/audio" Target="../media/audio22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6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18.wav"/><Relationship Id="rId4" Type="http://schemas.openxmlformats.org/officeDocument/2006/relationships/audio" Target="../media/audio6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Металлург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3542" t="1834"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</p:spPr>
      </p:pic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 rot="-177756">
            <a:off x="1117600" y="769938"/>
            <a:ext cx="3906838" cy="2881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750"/>
              </a:avLst>
            </a:prstTxWarp>
          </a:bodyPr>
          <a:lstStyle/>
          <a:p>
            <a:pPr algn="ctr"/>
            <a:r>
              <a:rPr lang="uk-UA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CCFF"/>
                    </a:gs>
                    <a:gs pos="100000">
                      <a:srgbClr val="FFFF00"/>
                    </a:gs>
                  </a:gsLst>
                  <a:lin ang="5577756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omic Sans MS"/>
              </a:rPr>
              <a:t>Металургійний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24525" y="602138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Урок з географії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1331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 rot="-557598">
            <a:off x="2301875" y="2706688"/>
            <a:ext cx="2905125" cy="125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611"/>
              </a:avLst>
            </a:prstTxWarp>
          </a:bodyPr>
          <a:lstStyle/>
          <a:p>
            <a:pPr algn="ctr"/>
            <a:r>
              <a:rPr lang="uk-UA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CCFF"/>
                    </a:gs>
                    <a:gs pos="100000">
                      <a:srgbClr val="FFFF00"/>
                    </a:gs>
                  </a:gsLst>
                  <a:lin ang="5957598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omic Sans MS"/>
              </a:rPr>
              <a:t>комплекс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 rot="-258183">
            <a:off x="1908175" y="3865563"/>
            <a:ext cx="2873375" cy="1789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750"/>
              </a:avLst>
            </a:prstTxWarp>
          </a:bodyPr>
          <a:lstStyle/>
          <a:p>
            <a:pPr algn="ctr"/>
            <a:r>
              <a:rPr lang="uk-UA" sz="3600" b="1" kern="10" spc="72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CCFF"/>
                    </a:gs>
                    <a:gs pos="100000">
                      <a:srgbClr val="FFFF00"/>
                    </a:gs>
                  </a:gsLst>
                  <a:lin ang="5658183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omic Sans MS"/>
              </a:rPr>
              <a:t>України</a:t>
            </a:r>
          </a:p>
        </p:txBody>
      </p:sp>
    </p:spTree>
  </p:cSld>
  <p:clrMapOvr>
    <a:masterClrMapping/>
  </p:clrMapOvr>
  <p:transition spd="slow">
    <p:comb dir="vert"/>
    <p:sndAc>
      <p:stSnd>
        <p:snd r:embed="rId2" name="Заставк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75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3319" grpId="0" animBg="1"/>
      <p:bldP spid="133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омна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125538"/>
            <a:ext cx="9144000" cy="5778500"/>
          </a:xfrm>
          <a:noFill/>
          <a:ln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775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Робота  доменної  печі</a:t>
            </a:r>
          </a:p>
        </p:txBody>
      </p:sp>
      <p:sp>
        <p:nvSpPr>
          <p:cNvPr id="2765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76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7654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052513"/>
            <a:ext cx="2627313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108" name="Text Box 1028"/>
          <p:cNvSpPr txBox="1">
            <a:spLocks noChangeArrowheads="1"/>
          </p:cNvSpPr>
          <p:nvPr/>
        </p:nvSpPr>
        <p:spPr bwMode="auto">
          <a:xfrm rot="16200000">
            <a:off x="-321468" y="3856831"/>
            <a:ext cx="15113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/>
              <a:t>Димовий газ</a:t>
            </a:r>
            <a:endParaRPr lang="ru-RU" sz="1800"/>
          </a:p>
        </p:txBody>
      </p:sp>
      <p:sp>
        <p:nvSpPr>
          <p:cNvPr id="47109" name="Text Box 1029"/>
          <p:cNvSpPr txBox="1">
            <a:spLocks noChangeArrowheads="1"/>
          </p:cNvSpPr>
          <p:nvPr/>
        </p:nvSpPr>
        <p:spPr bwMode="auto">
          <a:xfrm rot="-26020492">
            <a:off x="2245519" y="2958306"/>
            <a:ext cx="1511300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sz="1800"/>
              <a:t>Димовий газ</a:t>
            </a:r>
            <a:endParaRPr lang="ru-RU" sz="1800"/>
          </a:p>
        </p:txBody>
      </p:sp>
      <p:sp>
        <p:nvSpPr>
          <p:cNvPr id="47110" name="Text Box 1030"/>
          <p:cNvSpPr txBox="1">
            <a:spLocks noChangeArrowheads="1"/>
          </p:cNvSpPr>
          <p:nvPr/>
        </p:nvSpPr>
        <p:spPr bwMode="auto">
          <a:xfrm>
            <a:off x="4211638" y="6470650"/>
            <a:ext cx="1081087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sz="1800"/>
              <a:t>Повітря</a:t>
            </a:r>
            <a:endParaRPr lang="ru-RU" sz="1800"/>
          </a:p>
        </p:txBody>
      </p:sp>
      <p:sp>
        <p:nvSpPr>
          <p:cNvPr id="47111" name="Text Box 1031"/>
          <p:cNvSpPr txBox="1">
            <a:spLocks noChangeArrowheads="1"/>
          </p:cNvSpPr>
          <p:nvPr/>
        </p:nvSpPr>
        <p:spPr bwMode="auto">
          <a:xfrm>
            <a:off x="8062913" y="4830763"/>
            <a:ext cx="1081087" cy="325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5000"/>
              </a:lnSpc>
              <a:spcBef>
                <a:spcPct val="50000"/>
              </a:spcBef>
            </a:pPr>
            <a:r>
              <a:rPr lang="uk-UA" sz="1800"/>
              <a:t>Повітря</a:t>
            </a:r>
            <a:endParaRPr lang="ru-RU" sz="1800"/>
          </a:p>
        </p:txBody>
      </p:sp>
      <p:sp>
        <p:nvSpPr>
          <p:cNvPr id="47112" name="Text Box 1032"/>
          <p:cNvSpPr txBox="1">
            <a:spLocks noChangeArrowheads="1"/>
          </p:cNvSpPr>
          <p:nvPr/>
        </p:nvSpPr>
        <p:spPr bwMode="auto">
          <a:xfrm rot="702017">
            <a:off x="5419725" y="4830763"/>
            <a:ext cx="865188" cy="325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uk-UA" sz="1800"/>
              <a:t>Шлаки</a:t>
            </a:r>
            <a:endParaRPr lang="ru-RU" sz="1800"/>
          </a:p>
        </p:txBody>
      </p:sp>
      <p:sp>
        <p:nvSpPr>
          <p:cNvPr id="47113" name="Text Box 1033"/>
          <p:cNvSpPr txBox="1">
            <a:spLocks noChangeArrowheads="1"/>
          </p:cNvSpPr>
          <p:nvPr/>
        </p:nvSpPr>
        <p:spPr bwMode="auto">
          <a:xfrm rot="-1462876">
            <a:off x="2784475" y="4873625"/>
            <a:ext cx="811213" cy="28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sz="1800"/>
              <a:t>Чавун</a:t>
            </a:r>
            <a:endParaRPr lang="ru-RU" sz="1800"/>
          </a:p>
        </p:txBody>
      </p:sp>
    </p:spTree>
  </p:cSld>
  <p:clrMapOvr>
    <a:masterClrMapping/>
  </p:clrMapOvr>
  <p:transition spd="slow">
    <p:zoom/>
    <p:sndAc>
      <p:stSnd>
        <p:snd r:embed="rId2" name="Арф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CCO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Доменная печ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5308600" y="1125538"/>
            <a:ext cx="36734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Доменна піч</a:t>
            </a:r>
          </a:p>
        </p:txBody>
      </p:sp>
      <p:sp>
        <p:nvSpPr>
          <p:cNvPr id="583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83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8374" name="AutoShape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6372225" y="1944688"/>
            <a:ext cx="1584325" cy="404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колошник</a:t>
            </a:r>
            <a:endParaRPr lang="ru-RU" b="1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6372225" y="2781300"/>
            <a:ext cx="1584325" cy="404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шахта</a:t>
            </a:r>
            <a:endParaRPr lang="ru-RU" b="1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6372225" y="3573463"/>
            <a:ext cx="1584325" cy="404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розпар</a:t>
            </a:r>
            <a:endParaRPr lang="ru-RU" b="1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6372225" y="4365625"/>
            <a:ext cx="1584325" cy="404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заплічики</a:t>
            </a:r>
            <a:endParaRPr lang="ru-RU" b="1"/>
          </a:p>
        </p:txBody>
      </p:sp>
      <p:sp>
        <p:nvSpPr>
          <p:cNvPr id="58388" name="Freeform 20"/>
          <p:cNvSpPr>
            <a:spLocks/>
          </p:cNvSpPr>
          <p:nvPr/>
        </p:nvSpPr>
        <p:spPr bwMode="auto">
          <a:xfrm>
            <a:off x="3900488" y="4857750"/>
            <a:ext cx="285750" cy="144463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0" y="91"/>
              </a:cxn>
            </a:cxnLst>
            <a:rect l="0" t="0" r="r" b="b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4D4D4D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389" name="Freeform 21"/>
          <p:cNvSpPr>
            <a:spLocks/>
          </p:cNvSpPr>
          <p:nvPr/>
        </p:nvSpPr>
        <p:spPr bwMode="auto">
          <a:xfrm>
            <a:off x="3586163" y="5035550"/>
            <a:ext cx="285750" cy="144463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0" y="91"/>
              </a:cxn>
            </a:cxnLst>
            <a:rect l="0" t="0" r="r" b="b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4D4D4D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390" name="Freeform 22"/>
          <p:cNvSpPr>
            <a:spLocks/>
          </p:cNvSpPr>
          <p:nvPr/>
        </p:nvSpPr>
        <p:spPr bwMode="auto">
          <a:xfrm>
            <a:off x="3276600" y="5202238"/>
            <a:ext cx="285750" cy="144462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0" y="91"/>
              </a:cxn>
            </a:cxnLst>
            <a:rect l="0" t="0" r="r" b="b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4D4D4D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2960688" y="5373688"/>
            <a:ext cx="285750" cy="144462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0" y="91"/>
              </a:cxn>
            </a:cxnLst>
            <a:rect l="0" t="0" r="r" b="b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4D4D4D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392" name="Freeform 24"/>
          <p:cNvSpPr>
            <a:spLocks/>
          </p:cNvSpPr>
          <p:nvPr/>
        </p:nvSpPr>
        <p:spPr bwMode="auto">
          <a:xfrm rot="427501">
            <a:off x="5645150" y="4986338"/>
            <a:ext cx="504825" cy="104775"/>
          </a:xfrm>
          <a:custGeom>
            <a:avLst/>
            <a:gdLst/>
            <a:ahLst/>
            <a:cxnLst>
              <a:cxn ang="0">
                <a:pos x="277" y="104"/>
              </a:cxn>
              <a:cxn ang="0">
                <a:pos x="0" y="0"/>
              </a:cxn>
            </a:cxnLst>
            <a:rect l="0" t="0" r="r" b="b"/>
            <a:pathLst>
              <a:path w="277" h="104">
                <a:moveTo>
                  <a:pt x="277" y="104"/>
                </a:moveTo>
                <a:lnTo>
                  <a:pt x="0" y="0"/>
                </a:lnTo>
              </a:path>
            </a:pathLst>
          </a:custGeom>
          <a:solidFill>
            <a:schemeClr val="accent2"/>
          </a:solidFill>
          <a:ln w="952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 rot="9367177">
            <a:off x="2173288" y="4648200"/>
            <a:ext cx="439737" cy="165100"/>
          </a:xfrm>
          <a:custGeom>
            <a:avLst/>
            <a:gdLst/>
            <a:ahLst/>
            <a:cxnLst>
              <a:cxn ang="0">
                <a:pos x="277" y="104"/>
              </a:cxn>
              <a:cxn ang="0">
                <a:pos x="0" y="0"/>
              </a:cxn>
            </a:cxnLst>
            <a:rect l="0" t="0" r="r" b="b"/>
            <a:pathLst>
              <a:path w="277" h="104">
                <a:moveTo>
                  <a:pt x="277" y="104"/>
                </a:moveTo>
                <a:lnTo>
                  <a:pt x="0" y="0"/>
                </a:lnTo>
              </a:path>
            </a:pathLst>
          </a:custGeom>
          <a:solidFill>
            <a:srgbClr val="3399FF"/>
          </a:solidFill>
          <a:ln w="952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>
            <a:off x="960438" y="4559300"/>
            <a:ext cx="1223962" cy="4048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фурма</a:t>
            </a:r>
            <a:endParaRPr lang="ru-RU" b="1"/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6122988" y="5006975"/>
            <a:ext cx="1223962" cy="4048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фурма</a:t>
            </a:r>
            <a:endParaRPr lang="ru-RU" b="1"/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1116013" y="3860800"/>
            <a:ext cx="1584325" cy="5492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горн</a:t>
            </a:r>
            <a:endParaRPr lang="ru-RU" b="1"/>
          </a:p>
        </p:txBody>
      </p:sp>
      <p:sp>
        <p:nvSpPr>
          <p:cNvPr id="58395" name="AutoShape 27" descr="Крупное конфетти"/>
          <p:cNvSpPr>
            <a:spLocks noChangeArrowheads="1"/>
          </p:cNvSpPr>
          <p:nvPr/>
        </p:nvSpPr>
        <p:spPr bwMode="auto">
          <a:xfrm>
            <a:off x="2389188" y="6297613"/>
            <a:ext cx="1223962" cy="493712"/>
          </a:xfrm>
          <a:prstGeom prst="roundRect">
            <a:avLst>
              <a:gd name="adj" fmla="val 50000"/>
            </a:avLst>
          </a:prstGeom>
          <a:pattFill prst="lgConfetti">
            <a:fgClr>
              <a:srgbClr val="A5A5A5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шлаки</a:t>
            </a:r>
            <a:endParaRPr lang="ru-RU" b="1"/>
          </a:p>
        </p:txBody>
      </p:sp>
      <p:sp>
        <p:nvSpPr>
          <p:cNvPr id="58396" name="AutoShape 28"/>
          <p:cNvSpPr>
            <a:spLocks noChangeArrowheads="1"/>
          </p:cNvSpPr>
          <p:nvPr/>
        </p:nvSpPr>
        <p:spPr bwMode="auto">
          <a:xfrm>
            <a:off x="4067175" y="6286500"/>
            <a:ext cx="1223963" cy="493713"/>
          </a:xfrm>
          <a:prstGeom prst="roundRect">
            <a:avLst>
              <a:gd name="adj" fmla="val 4340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>
                <a:solidFill>
                  <a:schemeClr val="bg1"/>
                </a:solidFill>
              </a:rPr>
              <a:t>чавун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539750" y="188913"/>
            <a:ext cx="2159000" cy="571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uk-UA" b="1"/>
              <a:t>завантажувач</a:t>
            </a:r>
          </a:p>
          <a:p>
            <a:pPr algn="ctr">
              <a:lnSpc>
                <a:spcPct val="70000"/>
              </a:lnSpc>
            </a:pPr>
            <a:r>
              <a:rPr lang="uk-UA" b="1"/>
              <a:t>шихти</a:t>
            </a: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539750" y="1628775"/>
            <a:ext cx="2162175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uk-UA" b="1"/>
              <a:t>розподілювач</a:t>
            </a:r>
          </a:p>
          <a:p>
            <a:pPr algn="ctr">
              <a:lnSpc>
                <a:spcPct val="70000"/>
              </a:lnSpc>
            </a:pPr>
            <a:r>
              <a:rPr lang="uk-UA" b="1"/>
              <a:t>шихти</a:t>
            </a:r>
            <a:endParaRPr lang="ru-RU" b="1"/>
          </a:p>
        </p:txBody>
      </p:sp>
      <p:sp>
        <p:nvSpPr>
          <p:cNvPr id="58402" name="Freeform 34"/>
          <p:cNvSpPr>
            <a:spLocks/>
          </p:cNvSpPr>
          <p:nvPr/>
        </p:nvSpPr>
        <p:spPr bwMode="auto">
          <a:xfrm rot="3565115">
            <a:off x="3653631" y="873919"/>
            <a:ext cx="439738" cy="165100"/>
          </a:xfrm>
          <a:custGeom>
            <a:avLst/>
            <a:gdLst/>
            <a:ahLst/>
            <a:cxnLst>
              <a:cxn ang="0">
                <a:pos x="277" y="104"/>
              </a:cxn>
              <a:cxn ang="0">
                <a:pos x="0" y="0"/>
              </a:cxn>
            </a:cxnLst>
            <a:rect l="0" t="0" r="r" b="b"/>
            <a:pathLst>
              <a:path w="277" h="104">
                <a:moveTo>
                  <a:pt x="277" y="104"/>
                </a:moveTo>
                <a:lnTo>
                  <a:pt x="0" y="0"/>
                </a:lnTo>
              </a:path>
            </a:pathLst>
          </a:custGeom>
          <a:solidFill>
            <a:srgbClr val="3399FF"/>
          </a:solidFill>
          <a:ln w="952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8400" name="AutoShape 32"/>
          <p:cNvSpPr>
            <a:spLocks noChangeArrowheads="1"/>
          </p:cNvSpPr>
          <p:nvPr/>
        </p:nvSpPr>
        <p:spPr bwMode="auto">
          <a:xfrm>
            <a:off x="2543175" y="1085850"/>
            <a:ext cx="1800225" cy="404813"/>
          </a:xfrm>
          <a:prstGeom prst="roundRect">
            <a:avLst>
              <a:gd name="adj" fmla="val 38824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 i="1">
                <a:solidFill>
                  <a:schemeClr val="bg1"/>
                </a:solidFill>
              </a:rPr>
              <a:t>димовий газ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58404" name="Freeform 36"/>
          <p:cNvSpPr>
            <a:spLocks/>
          </p:cNvSpPr>
          <p:nvPr/>
        </p:nvSpPr>
        <p:spPr bwMode="auto">
          <a:xfrm>
            <a:off x="4643438" y="5156200"/>
            <a:ext cx="260350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5"/>
              </a:cxn>
              <a:cxn ang="0">
                <a:pos x="72" y="67"/>
              </a:cxn>
              <a:cxn ang="0">
                <a:pos x="123" y="70"/>
              </a:cxn>
              <a:cxn ang="0">
                <a:pos x="164" y="102"/>
              </a:cxn>
            </a:cxnLst>
            <a:rect l="0" t="0" r="r" b="b"/>
            <a:pathLst>
              <a:path w="164" h="102">
                <a:moveTo>
                  <a:pt x="0" y="0"/>
                </a:moveTo>
                <a:lnTo>
                  <a:pt x="48" y="25"/>
                </a:lnTo>
                <a:cubicBezTo>
                  <a:pt x="60" y="36"/>
                  <a:pt x="60" y="60"/>
                  <a:pt x="72" y="67"/>
                </a:cubicBezTo>
                <a:cubicBezTo>
                  <a:pt x="83" y="77"/>
                  <a:pt x="108" y="64"/>
                  <a:pt x="123" y="70"/>
                </a:cubicBezTo>
                <a:cubicBezTo>
                  <a:pt x="138" y="76"/>
                  <a:pt x="156" y="95"/>
                  <a:pt x="164" y="10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405" name="Freeform 37"/>
          <p:cNvSpPr>
            <a:spLocks/>
          </p:cNvSpPr>
          <p:nvPr/>
        </p:nvSpPr>
        <p:spPr bwMode="auto">
          <a:xfrm rot="14494068">
            <a:off x="4895057" y="5339556"/>
            <a:ext cx="285750" cy="144463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0" y="91"/>
              </a:cxn>
            </a:cxnLst>
            <a:rect l="0" t="0" r="r" b="b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406" name="Freeform 38"/>
          <p:cNvSpPr>
            <a:spLocks/>
          </p:cNvSpPr>
          <p:nvPr/>
        </p:nvSpPr>
        <p:spPr bwMode="auto">
          <a:xfrm rot="14494068">
            <a:off x="5168107" y="5526881"/>
            <a:ext cx="285750" cy="144463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0" y="91"/>
              </a:cxn>
            </a:cxnLst>
            <a:rect l="0" t="0" r="r" b="b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407" name="Freeform 39"/>
          <p:cNvSpPr>
            <a:spLocks/>
          </p:cNvSpPr>
          <p:nvPr/>
        </p:nvSpPr>
        <p:spPr bwMode="auto">
          <a:xfrm>
            <a:off x="5448300" y="5695950"/>
            <a:ext cx="166688" cy="188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35"/>
              </a:cxn>
              <a:cxn ang="0">
                <a:pos x="92" y="108"/>
              </a:cxn>
              <a:cxn ang="0">
                <a:pos x="105" y="102"/>
              </a:cxn>
            </a:cxnLst>
            <a:rect l="0" t="0" r="r" b="b"/>
            <a:pathLst>
              <a:path w="105" h="119">
                <a:moveTo>
                  <a:pt x="0" y="0"/>
                </a:moveTo>
                <a:lnTo>
                  <a:pt x="66" y="35"/>
                </a:lnTo>
                <a:cubicBezTo>
                  <a:pt x="83" y="52"/>
                  <a:pt x="86" y="97"/>
                  <a:pt x="92" y="108"/>
                </a:cubicBezTo>
                <a:cubicBezTo>
                  <a:pt x="98" y="119"/>
                  <a:pt x="102" y="103"/>
                  <a:pt x="105" y="10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1116013" y="2636838"/>
            <a:ext cx="1584325" cy="620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шахта</a:t>
            </a:r>
            <a:endParaRPr lang="ru-RU" b="1"/>
          </a:p>
        </p:txBody>
      </p:sp>
      <p:sp>
        <p:nvSpPr>
          <p:cNvPr id="58410" name="Freeform 42" descr="Крупное конфетти"/>
          <p:cNvSpPr>
            <a:spLocks/>
          </p:cNvSpPr>
          <p:nvPr/>
        </p:nvSpPr>
        <p:spPr bwMode="auto">
          <a:xfrm>
            <a:off x="4467225" y="298450"/>
            <a:ext cx="2736850" cy="1238250"/>
          </a:xfrm>
          <a:custGeom>
            <a:avLst/>
            <a:gdLst/>
            <a:ahLst/>
            <a:cxnLst>
              <a:cxn ang="0">
                <a:pos x="24" y="714"/>
              </a:cxn>
              <a:cxn ang="0">
                <a:pos x="59" y="659"/>
              </a:cxn>
              <a:cxn ang="0">
                <a:pos x="52" y="388"/>
              </a:cxn>
              <a:cxn ang="0">
                <a:pos x="80" y="330"/>
              </a:cxn>
              <a:cxn ang="0">
                <a:pos x="110" y="296"/>
              </a:cxn>
              <a:cxn ang="0">
                <a:pos x="150" y="208"/>
              </a:cxn>
              <a:cxn ang="0">
                <a:pos x="178" y="130"/>
              </a:cxn>
              <a:cxn ang="0">
                <a:pos x="220" y="98"/>
              </a:cxn>
              <a:cxn ang="0">
                <a:pos x="336" y="60"/>
              </a:cxn>
              <a:cxn ang="0">
                <a:pos x="404" y="42"/>
              </a:cxn>
              <a:cxn ang="0">
                <a:pos x="517" y="62"/>
              </a:cxn>
              <a:cxn ang="0">
                <a:pos x="966" y="106"/>
              </a:cxn>
              <a:cxn ang="0">
                <a:pos x="1032" y="106"/>
              </a:cxn>
              <a:cxn ang="0">
                <a:pos x="1110" y="124"/>
              </a:cxn>
              <a:cxn ang="0">
                <a:pos x="1630" y="190"/>
              </a:cxn>
              <a:cxn ang="0">
                <a:pos x="1674" y="180"/>
              </a:cxn>
              <a:cxn ang="0">
                <a:pos x="1506" y="78"/>
              </a:cxn>
              <a:cxn ang="0">
                <a:pos x="1277" y="57"/>
              </a:cxn>
              <a:cxn ang="0">
                <a:pos x="1187" y="22"/>
              </a:cxn>
              <a:cxn ang="0">
                <a:pos x="986" y="29"/>
              </a:cxn>
              <a:cxn ang="0">
                <a:pos x="677" y="13"/>
              </a:cxn>
              <a:cxn ang="0">
                <a:pos x="351" y="27"/>
              </a:cxn>
              <a:cxn ang="0">
                <a:pos x="154" y="100"/>
              </a:cxn>
              <a:cxn ang="0">
                <a:pos x="102" y="186"/>
              </a:cxn>
              <a:cxn ang="0">
                <a:pos x="46" y="272"/>
              </a:cxn>
              <a:cxn ang="0">
                <a:pos x="4" y="527"/>
              </a:cxn>
              <a:cxn ang="0">
                <a:pos x="24" y="714"/>
              </a:cxn>
            </a:cxnLst>
            <a:rect l="0" t="0" r="r" b="b"/>
            <a:pathLst>
              <a:path w="1724" h="780">
                <a:moveTo>
                  <a:pt x="24" y="714"/>
                </a:moveTo>
                <a:cubicBezTo>
                  <a:pt x="28" y="780"/>
                  <a:pt x="40" y="743"/>
                  <a:pt x="59" y="659"/>
                </a:cubicBezTo>
                <a:cubicBezTo>
                  <a:pt x="64" y="605"/>
                  <a:pt x="49" y="443"/>
                  <a:pt x="52" y="388"/>
                </a:cubicBezTo>
                <a:cubicBezTo>
                  <a:pt x="55" y="333"/>
                  <a:pt x="70" y="345"/>
                  <a:pt x="80" y="330"/>
                </a:cubicBezTo>
                <a:cubicBezTo>
                  <a:pt x="90" y="315"/>
                  <a:pt x="98" y="316"/>
                  <a:pt x="110" y="296"/>
                </a:cubicBezTo>
                <a:cubicBezTo>
                  <a:pt x="122" y="276"/>
                  <a:pt x="139" y="236"/>
                  <a:pt x="150" y="208"/>
                </a:cubicBezTo>
                <a:cubicBezTo>
                  <a:pt x="161" y="180"/>
                  <a:pt x="166" y="148"/>
                  <a:pt x="178" y="130"/>
                </a:cubicBezTo>
                <a:cubicBezTo>
                  <a:pt x="190" y="112"/>
                  <a:pt x="194" y="110"/>
                  <a:pt x="220" y="98"/>
                </a:cubicBezTo>
                <a:cubicBezTo>
                  <a:pt x="246" y="86"/>
                  <a:pt x="305" y="69"/>
                  <a:pt x="336" y="60"/>
                </a:cubicBezTo>
                <a:cubicBezTo>
                  <a:pt x="367" y="51"/>
                  <a:pt x="374" y="42"/>
                  <a:pt x="404" y="42"/>
                </a:cubicBezTo>
                <a:cubicBezTo>
                  <a:pt x="434" y="42"/>
                  <a:pt x="423" y="51"/>
                  <a:pt x="517" y="62"/>
                </a:cubicBezTo>
                <a:cubicBezTo>
                  <a:pt x="611" y="73"/>
                  <a:pt x="880" y="99"/>
                  <a:pt x="966" y="106"/>
                </a:cubicBezTo>
                <a:cubicBezTo>
                  <a:pt x="1052" y="113"/>
                  <a:pt x="1008" y="103"/>
                  <a:pt x="1032" y="106"/>
                </a:cubicBezTo>
                <a:cubicBezTo>
                  <a:pt x="1056" y="107"/>
                  <a:pt x="1010" y="110"/>
                  <a:pt x="1110" y="124"/>
                </a:cubicBezTo>
                <a:cubicBezTo>
                  <a:pt x="1210" y="138"/>
                  <a:pt x="1536" y="181"/>
                  <a:pt x="1630" y="190"/>
                </a:cubicBezTo>
                <a:cubicBezTo>
                  <a:pt x="1724" y="199"/>
                  <a:pt x="1695" y="199"/>
                  <a:pt x="1674" y="180"/>
                </a:cubicBezTo>
                <a:cubicBezTo>
                  <a:pt x="1653" y="161"/>
                  <a:pt x="1572" y="98"/>
                  <a:pt x="1506" y="78"/>
                </a:cubicBezTo>
                <a:cubicBezTo>
                  <a:pt x="1432" y="52"/>
                  <a:pt x="1351" y="82"/>
                  <a:pt x="1277" y="57"/>
                </a:cubicBezTo>
                <a:cubicBezTo>
                  <a:pt x="1224" y="48"/>
                  <a:pt x="1235" y="27"/>
                  <a:pt x="1187" y="22"/>
                </a:cubicBezTo>
                <a:cubicBezTo>
                  <a:pt x="1120" y="24"/>
                  <a:pt x="1053" y="27"/>
                  <a:pt x="986" y="29"/>
                </a:cubicBezTo>
                <a:cubicBezTo>
                  <a:pt x="893" y="32"/>
                  <a:pt x="769" y="4"/>
                  <a:pt x="677" y="13"/>
                </a:cubicBezTo>
                <a:cubicBezTo>
                  <a:pt x="579" y="23"/>
                  <a:pt x="450" y="0"/>
                  <a:pt x="351" y="27"/>
                </a:cubicBezTo>
                <a:cubicBezTo>
                  <a:pt x="264" y="41"/>
                  <a:pt x="195" y="74"/>
                  <a:pt x="154" y="100"/>
                </a:cubicBezTo>
                <a:cubicBezTo>
                  <a:pt x="113" y="126"/>
                  <a:pt x="120" y="157"/>
                  <a:pt x="102" y="186"/>
                </a:cubicBezTo>
                <a:cubicBezTo>
                  <a:pt x="84" y="215"/>
                  <a:pt x="62" y="215"/>
                  <a:pt x="46" y="272"/>
                </a:cubicBezTo>
                <a:cubicBezTo>
                  <a:pt x="30" y="329"/>
                  <a:pt x="8" y="453"/>
                  <a:pt x="4" y="527"/>
                </a:cubicBezTo>
                <a:cubicBezTo>
                  <a:pt x="0" y="601"/>
                  <a:pt x="20" y="675"/>
                  <a:pt x="24" y="714"/>
                </a:cubicBezTo>
                <a:close/>
              </a:path>
            </a:pathLst>
          </a:custGeom>
          <a:pattFill prst="lgConfetti">
            <a:fgClr>
              <a:schemeClr val="tx2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411" name="Freeform 43" descr="Крупное конфетти"/>
          <p:cNvSpPr>
            <a:spLocks/>
          </p:cNvSpPr>
          <p:nvPr/>
        </p:nvSpPr>
        <p:spPr bwMode="auto">
          <a:xfrm>
            <a:off x="4411663" y="1476375"/>
            <a:ext cx="246062" cy="663575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66" y="194"/>
              </a:cxn>
              <a:cxn ang="0">
                <a:pos x="25" y="236"/>
              </a:cxn>
              <a:cxn ang="0">
                <a:pos x="4" y="278"/>
              </a:cxn>
              <a:cxn ang="0">
                <a:pos x="59" y="409"/>
              </a:cxn>
              <a:cxn ang="0">
                <a:pos x="108" y="402"/>
              </a:cxn>
              <a:cxn ang="0">
                <a:pos x="80" y="243"/>
              </a:cxn>
              <a:cxn ang="0">
                <a:pos x="80" y="194"/>
              </a:cxn>
            </a:cxnLst>
            <a:rect l="0" t="0" r="r" b="b"/>
            <a:pathLst>
              <a:path w="155" h="418">
                <a:moveTo>
                  <a:pt x="73" y="0"/>
                </a:moveTo>
                <a:cubicBezTo>
                  <a:pt x="71" y="65"/>
                  <a:pt x="79" y="131"/>
                  <a:pt x="66" y="194"/>
                </a:cubicBezTo>
                <a:cubicBezTo>
                  <a:pt x="62" y="213"/>
                  <a:pt x="25" y="236"/>
                  <a:pt x="25" y="236"/>
                </a:cubicBezTo>
                <a:cubicBezTo>
                  <a:pt x="20" y="251"/>
                  <a:pt x="6" y="262"/>
                  <a:pt x="4" y="278"/>
                </a:cubicBezTo>
                <a:cubicBezTo>
                  <a:pt x="0" y="322"/>
                  <a:pt x="23" y="383"/>
                  <a:pt x="59" y="409"/>
                </a:cubicBezTo>
                <a:cubicBezTo>
                  <a:pt x="75" y="407"/>
                  <a:pt x="103" y="418"/>
                  <a:pt x="108" y="402"/>
                </a:cubicBezTo>
                <a:cubicBezTo>
                  <a:pt x="155" y="262"/>
                  <a:pt x="95" y="316"/>
                  <a:pt x="80" y="243"/>
                </a:cubicBezTo>
                <a:cubicBezTo>
                  <a:pt x="77" y="227"/>
                  <a:pt x="80" y="210"/>
                  <a:pt x="80" y="194"/>
                </a:cubicBezTo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412" name="Freeform 44" descr="Крупное конфетти"/>
          <p:cNvSpPr>
            <a:spLocks/>
          </p:cNvSpPr>
          <p:nvPr/>
        </p:nvSpPr>
        <p:spPr bwMode="auto">
          <a:xfrm>
            <a:off x="4129088" y="4352925"/>
            <a:ext cx="738187" cy="395288"/>
          </a:xfrm>
          <a:custGeom>
            <a:avLst/>
            <a:gdLst/>
            <a:ahLst/>
            <a:cxnLst>
              <a:cxn ang="0">
                <a:pos x="314" y="214"/>
              </a:cxn>
              <a:cxn ang="0">
                <a:pos x="50" y="221"/>
              </a:cxn>
              <a:cxn ang="0">
                <a:pos x="22" y="214"/>
              </a:cxn>
              <a:cxn ang="0">
                <a:pos x="85" y="103"/>
              </a:cxn>
              <a:cxn ang="0">
                <a:pos x="210" y="6"/>
              </a:cxn>
              <a:cxn ang="0">
                <a:pos x="210" y="20"/>
              </a:cxn>
              <a:cxn ang="0">
                <a:pos x="258" y="6"/>
              </a:cxn>
              <a:cxn ang="0">
                <a:pos x="293" y="27"/>
              </a:cxn>
              <a:cxn ang="0">
                <a:pos x="404" y="117"/>
              </a:cxn>
              <a:cxn ang="0">
                <a:pos x="425" y="173"/>
              </a:cxn>
              <a:cxn ang="0">
                <a:pos x="418" y="200"/>
              </a:cxn>
              <a:cxn ang="0">
                <a:pos x="432" y="221"/>
              </a:cxn>
              <a:cxn ang="0">
                <a:pos x="397" y="249"/>
              </a:cxn>
              <a:cxn ang="0">
                <a:pos x="314" y="214"/>
              </a:cxn>
            </a:cxnLst>
            <a:rect l="0" t="0" r="r" b="b"/>
            <a:pathLst>
              <a:path w="465" h="249">
                <a:moveTo>
                  <a:pt x="314" y="214"/>
                </a:moveTo>
                <a:cubicBezTo>
                  <a:pt x="226" y="216"/>
                  <a:pt x="138" y="221"/>
                  <a:pt x="50" y="221"/>
                </a:cubicBezTo>
                <a:cubicBezTo>
                  <a:pt x="40" y="221"/>
                  <a:pt x="24" y="223"/>
                  <a:pt x="22" y="214"/>
                </a:cubicBezTo>
                <a:cubicBezTo>
                  <a:pt x="0" y="95"/>
                  <a:pt x="11" y="112"/>
                  <a:pt x="85" y="103"/>
                </a:cubicBezTo>
                <a:cubicBezTo>
                  <a:pt x="99" y="50"/>
                  <a:pt x="154" y="0"/>
                  <a:pt x="210" y="6"/>
                </a:cubicBezTo>
                <a:cubicBezTo>
                  <a:pt x="219" y="10"/>
                  <a:pt x="201" y="15"/>
                  <a:pt x="210" y="20"/>
                </a:cubicBezTo>
                <a:cubicBezTo>
                  <a:pt x="220" y="26"/>
                  <a:pt x="248" y="1"/>
                  <a:pt x="258" y="6"/>
                </a:cubicBezTo>
                <a:cubicBezTo>
                  <a:pt x="271" y="13"/>
                  <a:pt x="293" y="27"/>
                  <a:pt x="293" y="27"/>
                </a:cubicBezTo>
                <a:cubicBezTo>
                  <a:pt x="361" y="4"/>
                  <a:pt x="306" y="109"/>
                  <a:pt x="404" y="117"/>
                </a:cubicBezTo>
                <a:cubicBezTo>
                  <a:pt x="434" y="139"/>
                  <a:pt x="465" y="146"/>
                  <a:pt x="425" y="173"/>
                </a:cubicBezTo>
                <a:cubicBezTo>
                  <a:pt x="423" y="182"/>
                  <a:pt x="417" y="191"/>
                  <a:pt x="418" y="200"/>
                </a:cubicBezTo>
                <a:cubicBezTo>
                  <a:pt x="419" y="208"/>
                  <a:pt x="432" y="213"/>
                  <a:pt x="432" y="221"/>
                </a:cubicBezTo>
                <a:cubicBezTo>
                  <a:pt x="432" y="242"/>
                  <a:pt x="410" y="245"/>
                  <a:pt x="397" y="249"/>
                </a:cubicBezTo>
                <a:cubicBezTo>
                  <a:pt x="388" y="246"/>
                  <a:pt x="314" y="229"/>
                  <a:pt x="314" y="214"/>
                </a:cubicBezTo>
                <a:close/>
              </a:path>
            </a:pathLst>
          </a:custGeom>
          <a:pattFill prst="lgConfetti">
            <a:fgClr>
              <a:srgbClr val="FF0000"/>
            </a:fgClr>
            <a:bgClr>
              <a:srgbClr val="FF9999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zoom/>
    <p:sndAc>
      <p:stSnd>
        <p:snd r:embed="rId2" name="Арф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CCO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3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3905E-6 L 0.00417 0.3726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Шорох3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Булькань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88" grpId="0" animBg="1"/>
      <p:bldP spid="58389" grpId="0" animBg="1"/>
      <p:bldP spid="58390" grpId="0" animBg="1"/>
      <p:bldP spid="58391" grpId="0" animBg="1"/>
      <p:bldP spid="58392" grpId="0" animBg="1"/>
      <p:bldP spid="58393" grpId="0" animBg="1"/>
      <p:bldP spid="58395" grpId="0" animBg="1"/>
      <p:bldP spid="58396" grpId="0" animBg="1"/>
      <p:bldP spid="58402" grpId="0" animBg="1"/>
      <p:bldP spid="58404" grpId="0" animBg="1"/>
      <p:bldP spid="58405" grpId="0" animBg="1"/>
      <p:bldP spid="58406" grpId="0" animBg="1"/>
      <p:bldP spid="58407" grpId="0" animBg="1"/>
      <p:bldP spid="58410" grpId="0" animBg="1"/>
      <p:bldP spid="58410" grpId="1" animBg="1"/>
      <p:bldP spid="58411" grpId="0" animBg="1"/>
      <p:bldP spid="58411" grpId="1" animBg="1"/>
      <p:bldP spid="58412" grpId="0" animBg="1"/>
      <p:bldP spid="584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otGrid">
          <a:fgClr>
            <a:schemeClr val="folHlink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1928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Хімізм процесу</a:t>
            </a:r>
          </a:p>
          <a:p>
            <a:pPr algn="ctr"/>
            <a:r>
              <a:rPr lang="uk-UA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добування чавуну</a:t>
            </a:r>
          </a:p>
        </p:txBody>
      </p:sp>
      <p:sp>
        <p:nvSpPr>
          <p:cNvPr id="5017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 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4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 FeO  Fe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95288" y="2100263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3Fe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 + CO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 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4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+ CO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2</a:t>
            </a:r>
            <a:r>
              <a:rPr lang="uk-UA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sz="3600" b="1">
                <a:solidFill>
                  <a:schemeClr val="accent2"/>
                </a:solidFill>
                <a:sym typeface="Wingdings 3" pitchFamily="18" charset="2"/>
              </a:rPr>
              <a:t>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5288" y="2708275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 + CO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 3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+ CO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2</a:t>
            </a:r>
            <a:r>
              <a:rPr lang="uk-UA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sz="3600" b="1">
                <a:solidFill>
                  <a:schemeClr val="accent2"/>
                </a:solidFill>
                <a:sym typeface="Wingdings 3" pitchFamily="18" charset="2"/>
              </a:rPr>
              <a:t>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90525" y="3317875"/>
            <a:ext cx="6840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FeO + CO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 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+ CO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2</a:t>
            </a:r>
            <a:r>
              <a:rPr lang="uk-UA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sz="3600" b="1">
                <a:solidFill>
                  <a:schemeClr val="accent2"/>
                </a:solidFill>
                <a:sym typeface="Wingdings 3" pitchFamily="18" charset="2"/>
              </a:rPr>
              <a:t>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7812088" y="0"/>
            <a:ext cx="0" cy="6858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0187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lank">
            <a:avLst/>
          </a:prstGeom>
          <a:solidFill>
            <a:srgbClr val="FFFFCC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95288" y="3911600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 + C </a:t>
            </a:r>
            <a:r>
              <a:rPr lang="uk-UA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=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</a:t>
            </a:r>
            <a:r>
              <a:rPr lang="uk-UA" sz="3600" b="1" baseline="-25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C</a:t>
            </a:r>
            <a:endParaRPr lang="en-US" sz="3600" b="1" baseline="-25000">
              <a:solidFill>
                <a:schemeClr val="accent2"/>
              </a:solidFill>
              <a:latin typeface="Arial" charset="0"/>
              <a:sym typeface="Wingdings 3" pitchFamily="18" charset="2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01638" y="446881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+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CO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 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</a:t>
            </a:r>
            <a:r>
              <a:rPr lang="uk-UA" sz="3600" b="1" baseline="-25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С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+ CO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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84175" y="53403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solidFill>
                  <a:schemeClr val="accent2"/>
                </a:solidFill>
                <a:latin typeface="Arial" charset="0"/>
              </a:rPr>
              <a:t>С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aCO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= CaO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+ CO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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84175" y="58991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solidFill>
                  <a:schemeClr val="accent2"/>
                </a:solidFill>
                <a:latin typeface="Arial" charset="0"/>
              </a:rPr>
              <a:t>С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aO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+ SiO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 = CaSi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3</a:t>
            </a:r>
            <a:endParaRPr lang="en-US" sz="3600" b="1">
              <a:solidFill>
                <a:schemeClr val="accent2"/>
              </a:solidFill>
              <a:latin typeface="Arial" charset="0"/>
              <a:sym typeface="Wingdings 3" pitchFamily="18" charset="2"/>
            </a:endParaRPr>
          </a:p>
        </p:txBody>
      </p:sp>
    </p:spTree>
  </p:cSld>
  <p:clrMapOvr>
    <a:masterClrMapping/>
  </p:clrMapOvr>
  <p:transition spd="slow">
    <p:zoom/>
    <p:sndAc>
      <p:stSnd>
        <p:snd r:embed="rId2" name="Арф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83" grpId="0"/>
      <p:bldP spid="50184" grpId="0"/>
      <p:bldP spid="50188" grpId="0"/>
      <p:bldP spid="50189" grpId="0"/>
      <p:bldP spid="50190" grpId="0"/>
      <p:bldP spid="501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9388" y="5445125"/>
            <a:ext cx="3457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Заливка чавуну у мартенівську піч</a:t>
            </a:r>
            <a:endParaRPr lang="ru-RU" b="1" i="1"/>
          </a:p>
        </p:txBody>
      </p:sp>
      <p:pic>
        <p:nvPicPr>
          <p:cNvPr id="31751" name="Picture 7" descr="Мартен_заливка чугуна в печь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/>
          <a:stretch>
            <a:fillRect/>
          </a:stretch>
        </p:blipFill>
        <p:spPr bwMode="auto">
          <a:xfrm>
            <a:off x="179388" y="908050"/>
            <a:ext cx="5329237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5832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Мартенівська  піч</a:t>
            </a:r>
          </a:p>
        </p:txBody>
      </p:sp>
      <p:pic>
        <p:nvPicPr>
          <p:cNvPr id="31753" name="Picture 9" descr="Мартен"/>
          <p:cNvPicPr>
            <a:picLocks noChangeAspect="1" noChangeArrowheads="1"/>
          </p:cNvPicPr>
          <p:nvPr/>
        </p:nvPicPr>
        <p:blipFill>
          <a:blip r:embed="rId7" cstate="print">
            <a:lum contrast="18000"/>
          </a:blip>
          <a:srcRect/>
          <a:stretch>
            <a:fillRect/>
          </a:stretch>
        </p:blipFill>
        <p:spPr bwMode="auto">
          <a:xfrm>
            <a:off x="5651500" y="908050"/>
            <a:ext cx="3313113" cy="331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940425" y="4221163"/>
            <a:ext cx="30257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Мартенівська піч</a:t>
            </a:r>
            <a:endParaRPr lang="ru-RU" b="1" i="1"/>
          </a:p>
        </p:txBody>
      </p:sp>
      <p:pic>
        <p:nvPicPr>
          <p:cNvPr id="31756" name="Picture 12" descr="Мартен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4581525"/>
            <a:ext cx="4924425" cy="2052638"/>
          </a:xfrm>
          <a:prstGeom prst="rect">
            <a:avLst/>
          </a:prstGeom>
          <a:noFill/>
        </p:spPr>
      </p:pic>
      <p:sp>
        <p:nvSpPr>
          <p:cNvPr id="31747" name="AutoShape 3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1748" name="AutoShape 4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 descr="Ста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7325"/>
            <a:ext cx="8713788" cy="6537325"/>
          </a:xfrm>
          <a:prstGeom prst="rect">
            <a:avLst/>
          </a:prstGeom>
          <a:noFill/>
        </p:spPr>
      </p:pic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5832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Мартенівська  піч</a:t>
            </a:r>
          </a:p>
        </p:txBody>
      </p:sp>
      <p:sp>
        <p:nvSpPr>
          <p:cNvPr id="4301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tx1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30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tx1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827088" y="5661025"/>
            <a:ext cx="3025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Сталевар біля мартенівської печі</a:t>
            </a:r>
            <a:endParaRPr lang="ru-RU" b="1" i="1">
              <a:solidFill>
                <a:schemeClr val="bg1"/>
              </a:solidFill>
            </a:endParaRPr>
          </a:p>
        </p:txBody>
      </p:sp>
      <p:pic>
        <p:nvPicPr>
          <p:cNvPr id="43021" name="Picture 13" descr="Шла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412875"/>
            <a:ext cx="2019300" cy="309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555875" y="1341438"/>
            <a:ext cx="3025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rgbClr val="FFFF00"/>
                </a:solidFill>
              </a:rPr>
              <a:t>Шлаки</a:t>
            </a:r>
            <a:r>
              <a:rPr lang="uk-UA" b="1" i="1">
                <a:solidFill>
                  <a:schemeClr val="bg1"/>
                </a:solidFill>
              </a:rPr>
              <a:t> – відходи виробництва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колокольчики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8" name="Picture 16" descr="Мартен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17"/>
          <a:stretch>
            <a:fillRect/>
          </a:stretch>
        </p:blipFill>
        <p:spPr bwMode="auto">
          <a:xfrm>
            <a:off x="0" y="566738"/>
            <a:ext cx="8893175" cy="6291262"/>
          </a:xfrm>
          <a:prstGeom prst="rect">
            <a:avLst/>
          </a:prstGeom>
          <a:noFill/>
        </p:spPr>
      </p:pic>
      <p:sp>
        <p:nvSpPr>
          <p:cNvPr id="38930" name="Rectangle 18" descr="Пергамент"/>
          <p:cNvSpPr>
            <a:spLocks noChangeArrowheads="1"/>
          </p:cNvSpPr>
          <p:nvPr/>
        </p:nvSpPr>
        <p:spPr bwMode="auto">
          <a:xfrm>
            <a:off x="6372225" y="765175"/>
            <a:ext cx="449263" cy="2159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i="1"/>
              <a:t>під</a:t>
            </a:r>
            <a:endParaRPr lang="ru-RU" sz="2000" b="1" i="1"/>
          </a:p>
        </p:txBody>
      </p:sp>
      <p:sp>
        <p:nvSpPr>
          <p:cNvPr id="38932" name="Rectangle 20" descr="Пергамент"/>
          <p:cNvSpPr>
            <a:spLocks noChangeArrowheads="1"/>
          </p:cNvSpPr>
          <p:nvPr/>
        </p:nvSpPr>
        <p:spPr bwMode="auto">
          <a:xfrm>
            <a:off x="100013" y="4005263"/>
            <a:ext cx="1873250" cy="29368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uk-UA" sz="2000" b="1" i="1"/>
              <a:t>регенератори</a:t>
            </a:r>
          </a:p>
          <a:p>
            <a:pPr algn="ctr">
              <a:lnSpc>
                <a:spcPct val="65000"/>
              </a:lnSpc>
            </a:pPr>
            <a:r>
              <a:rPr lang="uk-UA" sz="2000" b="1" i="1"/>
              <a:t>(теплообмінники)</a:t>
            </a:r>
            <a:endParaRPr lang="ru-RU" sz="2000" b="1" i="1"/>
          </a:p>
        </p:txBody>
      </p:sp>
      <p:sp>
        <p:nvSpPr>
          <p:cNvPr id="38933" name="Rectangle 21" descr="Пергамент"/>
          <p:cNvSpPr>
            <a:spLocks noChangeArrowheads="1"/>
          </p:cNvSpPr>
          <p:nvPr/>
        </p:nvSpPr>
        <p:spPr bwMode="auto">
          <a:xfrm>
            <a:off x="7885113" y="4337050"/>
            <a:ext cx="1258887" cy="1936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i="1"/>
              <a:t>шлаковик</a:t>
            </a:r>
            <a:endParaRPr lang="ru-RU" sz="2000" b="1" i="1"/>
          </a:p>
        </p:txBody>
      </p:sp>
      <p:sp>
        <p:nvSpPr>
          <p:cNvPr id="38934" name="Rectangle 22" descr="Пергамент"/>
          <p:cNvSpPr>
            <a:spLocks noChangeArrowheads="1"/>
          </p:cNvSpPr>
          <p:nvPr/>
        </p:nvSpPr>
        <p:spPr bwMode="auto">
          <a:xfrm>
            <a:off x="7812088" y="5445125"/>
            <a:ext cx="1331912" cy="2889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70000"/>
              </a:lnSpc>
            </a:pPr>
            <a:r>
              <a:rPr lang="uk-UA" sz="2000" b="1" i="1"/>
              <a:t>насадка</a:t>
            </a:r>
          </a:p>
          <a:p>
            <a:pPr algn="r">
              <a:lnSpc>
                <a:spcPct val="70000"/>
              </a:lnSpc>
            </a:pPr>
            <a:r>
              <a:rPr lang="uk-UA" sz="2000" b="1" i="1"/>
              <a:t>регенераторів</a:t>
            </a:r>
            <a:endParaRPr lang="ru-RU" sz="2000" b="1" i="1"/>
          </a:p>
        </p:txBody>
      </p:sp>
      <p:sp>
        <p:nvSpPr>
          <p:cNvPr id="38935" name="Rectangle 23" descr="Пергамент"/>
          <p:cNvSpPr>
            <a:spLocks noChangeArrowheads="1"/>
          </p:cNvSpPr>
          <p:nvPr/>
        </p:nvSpPr>
        <p:spPr bwMode="auto">
          <a:xfrm>
            <a:off x="7092950" y="6208713"/>
            <a:ext cx="2051050" cy="4603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uk-UA" sz="2000" b="1" i="1"/>
              <a:t>борова (газоходи)</a:t>
            </a:r>
            <a:endParaRPr lang="ru-RU" sz="2000" b="1" i="1"/>
          </a:p>
        </p:txBody>
      </p:sp>
      <p:sp>
        <p:nvSpPr>
          <p:cNvPr id="38914" name="AutoShape 2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8915" name="AutoShape 3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8921" name="AutoShape 9" descr="Пергамент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38936" name="Rectangle 24" descr="Пергамент"/>
          <p:cNvSpPr>
            <a:spLocks noChangeArrowheads="1"/>
          </p:cNvSpPr>
          <p:nvPr/>
        </p:nvSpPr>
        <p:spPr bwMode="auto">
          <a:xfrm>
            <a:off x="1187450" y="1844675"/>
            <a:ext cx="1258888" cy="3603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uk-UA" sz="2000" b="1" i="1"/>
              <a:t>робочий</a:t>
            </a:r>
          </a:p>
          <a:p>
            <a:pPr algn="ctr">
              <a:lnSpc>
                <a:spcPct val="70000"/>
              </a:lnSpc>
            </a:pPr>
            <a:r>
              <a:rPr lang="uk-UA" sz="2000" b="1" i="1"/>
              <a:t>майданчик</a:t>
            </a:r>
            <a:endParaRPr lang="ru-RU" sz="2000" b="1" i="1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2955925" y="2209800"/>
            <a:ext cx="288925" cy="201613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2484438" y="2060575"/>
            <a:ext cx="574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8939" name="Rectangle 27" descr="Пергамент"/>
          <p:cNvSpPr>
            <a:spLocks noChangeArrowheads="1"/>
          </p:cNvSpPr>
          <p:nvPr/>
        </p:nvSpPr>
        <p:spPr bwMode="auto">
          <a:xfrm rot="16200000">
            <a:off x="3818732" y="5357019"/>
            <a:ext cx="1739900" cy="2873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uk-UA" sz="2000" b="1" i="1"/>
              <a:t>регенератори</a:t>
            </a:r>
            <a:endParaRPr lang="ru-RU" sz="2000" b="1" i="1"/>
          </a:p>
        </p:txBody>
      </p:sp>
      <p:sp>
        <p:nvSpPr>
          <p:cNvPr id="38940" name="Rectangle 28" descr="Пергамент"/>
          <p:cNvSpPr>
            <a:spLocks noChangeArrowheads="1"/>
          </p:cNvSpPr>
          <p:nvPr/>
        </p:nvSpPr>
        <p:spPr bwMode="auto">
          <a:xfrm rot="16200000">
            <a:off x="3529807" y="5457031"/>
            <a:ext cx="1739900" cy="2873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uk-UA" sz="2000" b="1" i="1"/>
              <a:t>передня стінка</a:t>
            </a:r>
            <a:endParaRPr lang="ru-RU" sz="2000" b="1" i="1"/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3851275" y="5299075"/>
            <a:ext cx="498475" cy="228600"/>
          </a:xfrm>
          <a:custGeom>
            <a:avLst/>
            <a:gdLst/>
            <a:ahLst/>
            <a:cxnLst>
              <a:cxn ang="0">
                <a:pos x="314" y="144"/>
              </a:cxn>
              <a:cxn ang="0">
                <a:pos x="0" y="0"/>
              </a:cxn>
            </a:cxnLst>
            <a:rect l="0" t="0" r="r" b="b"/>
            <a:pathLst>
              <a:path w="314" h="144">
                <a:moveTo>
                  <a:pt x="314" y="14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8943" name="Rectangle 31" descr="Пергамент"/>
          <p:cNvSpPr>
            <a:spLocks noChangeArrowheads="1"/>
          </p:cNvSpPr>
          <p:nvPr/>
        </p:nvSpPr>
        <p:spPr bwMode="auto">
          <a:xfrm>
            <a:off x="57150" y="4410075"/>
            <a:ext cx="863600" cy="2159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i="1"/>
              <a:t>головки</a:t>
            </a:r>
            <a:endParaRPr lang="ru-RU" sz="2000" b="1" i="1"/>
          </a:p>
        </p:txBody>
      </p:sp>
      <p:sp>
        <p:nvSpPr>
          <p:cNvPr id="38944" name="Rectangle 32" descr="Пергамент"/>
          <p:cNvSpPr>
            <a:spLocks noChangeArrowheads="1"/>
          </p:cNvSpPr>
          <p:nvPr/>
        </p:nvSpPr>
        <p:spPr bwMode="auto">
          <a:xfrm>
            <a:off x="144463" y="6597650"/>
            <a:ext cx="2268537" cy="2603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i="1"/>
              <a:t>вертикальні канали</a:t>
            </a:r>
            <a:endParaRPr lang="ru-RU" sz="2000" b="1" i="1"/>
          </a:p>
        </p:txBody>
      </p:sp>
      <p:sp>
        <p:nvSpPr>
          <p:cNvPr id="38945" name="Rectangle 33" descr="Пергамент"/>
          <p:cNvSpPr>
            <a:spLocks noChangeArrowheads="1"/>
          </p:cNvSpPr>
          <p:nvPr/>
        </p:nvSpPr>
        <p:spPr bwMode="auto">
          <a:xfrm rot="16200000">
            <a:off x="1420018" y="5501482"/>
            <a:ext cx="1655763" cy="2476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uk-UA" sz="2000" b="1" i="1"/>
              <a:t>задня стінка</a:t>
            </a:r>
            <a:endParaRPr lang="ru-RU" sz="2000" b="1" i="1"/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2352675" y="5470525"/>
            <a:ext cx="223838" cy="571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0" y="36"/>
              </a:cxn>
            </a:cxnLst>
            <a:rect l="0" t="0" r="r" b="b"/>
            <a:pathLst>
              <a:path w="141" h="36">
                <a:moveTo>
                  <a:pt x="141" y="0"/>
                </a:moveTo>
                <a:lnTo>
                  <a:pt x="0" y="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8947" name="Rectangle 35" descr="Пергамент"/>
          <p:cNvSpPr>
            <a:spLocks noChangeArrowheads="1"/>
          </p:cNvSpPr>
          <p:nvPr/>
        </p:nvSpPr>
        <p:spPr bwMode="auto">
          <a:xfrm>
            <a:off x="3535363" y="300038"/>
            <a:ext cx="1944687" cy="2873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65000"/>
              </a:lnSpc>
            </a:pPr>
            <a:r>
              <a:rPr lang="uk-UA" sz="2000" b="1" i="1"/>
              <a:t>сталевипускний</a:t>
            </a:r>
          </a:p>
          <a:p>
            <a:pPr algn="r">
              <a:lnSpc>
                <a:spcPct val="65000"/>
              </a:lnSpc>
            </a:pPr>
            <a:r>
              <a:rPr lang="uk-UA" sz="2000" b="1" i="1"/>
              <a:t>отвір</a:t>
            </a:r>
            <a:endParaRPr lang="ru-RU" sz="2000" b="1" i="1"/>
          </a:p>
        </p:txBody>
      </p:sp>
      <p:sp>
        <p:nvSpPr>
          <p:cNvPr id="38948" name="Rectangle 36" descr="Пергамент"/>
          <p:cNvSpPr>
            <a:spLocks noChangeArrowheads="1"/>
          </p:cNvSpPr>
          <p:nvPr/>
        </p:nvSpPr>
        <p:spPr bwMode="auto">
          <a:xfrm>
            <a:off x="5148263" y="692150"/>
            <a:ext cx="215900" cy="2159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 flipH="1" flipV="1">
            <a:off x="5281613" y="609600"/>
            <a:ext cx="14287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8950" name="Rectangle 38" descr="Пергамент"/>
          <p:cNvSpPr>
            <a:spLocks noChangeArrowheads="1"/>
          </p:cNvSpPr>
          <p:nvPr/>
        </p:nvSpPr>
        <p:spPr bwMode="auto">
          <a:xfrm>
            <a:off x="6172200" y="304800"/>
            <a:ext cx="1728788" cy="2873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5000"/>
              </a:lnSpc>
            </a:pPr>
            <a:r>
              <a:rPr lang="uk-UA" sz="2000" b="1" i="1"/>
              <a:t>отвір для</a:t>
            </a:r>
          </a:p>
          <a:p>
            <a:pPr>
              <a:lnSpc>
                <a:spcPct val="65000"/>
              </a:lnSpc>
            </a:pPr>
            <a:r>
              <a:rPr lang="uk-UA" sz="2000" b="1" i="1"/>
              <a:t>спуску шлаків</a:t>
            </a:r>
            <a:endParaRPr lang="ru-RU" sz="2000" b="1" i="1"/>
          </a:p>
        </p:txBody>
      </p:sp>
      <p:sp>
        <p:nvSpPr>
          <p:cNvPr id="38951" name="Rectangle 39" descr="Пергамент"/>
          <p:cNvSpPr>
            <a:spLocks noChangeArrowheads="1"/>
          </p:cNvSpPr>
          <p:nvPr/>
        </p:nvSpPr>
        <p:spPr bwMode="auto">
          <a:xfrm>
            <a:off x="6084888" y="692150"/>
            <a:ext cx="215900" cy="2159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8953" name="Rectangle 41" descr="Пергамент"/>
          <p:cNvSpPr>
            <a:spLocks noChangeArrowheads="1"/>
          </p:cNvSpPr>
          <p:nvPr/>
        </p:nvSpPr>
        <p:spPr bwMode="auto">
          <a:xfrm>
            <a:off x="5530850" y="714375"/>
            <a:ext cx="215900" cy="2159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8955" name="Freeform 43"/>
          <p:cNvSpPr>
            <a:spLocks/>
          </p:cNvSpPr>
          <p:nvPr/>
        </p:nvSpPr>
        <p:spPr bwMode="auto">
          <a:xfrm>
            <a:off x="5548313" y="965200"/>
            <a:ext cx="127000" cy="536575"/>
          </a:xfrm>
          <a:custGeom>
            <a:avLst/>
            <a:gdLst/>
            <a:ahLst/>
            <a:cxnLst>
              <a:cxn ang="0">
                <a:pos x="0" y="338"/>
              </a:cxn>
              <a:cxn ang="0">
                <a:pos x="80" y="0"/>
              </a:cxn>
            </a:cxnLst>
            <a:rect l="0" t="0" r="r" b="b"/>
            <a:pathLst>
              <a:path w="80" h="338">
                <a:moveTo>
                  <a:pt x="0" y="338"/>
                </a:move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8958" name="Freeform 46" descr="Пергамент"/>
          <p:cNvSpPr>
            <a:spLocks/>
          </p:cNvSpPr>
          <p:nvPr/>
        </p:nvSpPr>
        <p:spPr bwMode="auto">
          <a:xfrm>
            <a:off x="5803900" y="920750"/>
            <a:ext cx="138113" cy="204788"/>
          </a:xfrm>
          <a:custGeom>
            <a:avLst/>
            <a:gdLst/>
            <a:ahLst/>
            <a:cxnLst>
              <a:cxn ang="0">
                <a:pos x="21" y="17"/>
              </a:cxn>
              <a:cxn ang="0">
                <a:pos x="78" y="26"/>
              </a:cxn>
              <a:cxn ang="0">
                <a:pos x="74" y="129"/>
              </a:cxn>
              <a:cxn ang="0">
                <a:pos x="9" y="125"/>
              </a:cxn>
              <a:cxn ang="0">
                <a:pos x="21" y="17"/>
              </a:cxn>
            </a:cxnLst>
            <a:rect l="0" t="0" r="r" b="b"/>
            <a:pathLst>
              <a:path w="87" h="129">
                <a:moveTo>
                  <a:pt x="21" y="17"/>
                </a:moveTo>
                <a:cubicBezTo>
                  <a:pt x="32" y="0"/>
                  <a:pt x="69" y="7"/>
                  <a:pt x="78" y="26"/>
                </a:cubicBezTo>
                <a:cubicBezTo>
                  <a:pt x="87" y="45"/>
                  <a:pt x="86" y="112"/>
                  <a:pt x="74" y="129"/>
                </a:cubicBezTo>
                <a:lnTo>
                  <a:pt x="9" y="125"/>
                </a:lnTo>
                <a:cubicBezTo>
                  <a:pt x="0" y="106"/>
                  <a:pt x="18" y="40"/>
                  <a:pt x="21" y="17"/>
                </a:cubicBez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8954" name="Rectangle 42" descr="Пергамент"/>
          <p:cNvSpPr>
            <a:spLocks noChangeArrowheads="1"/>
          </p:cNvSpPr>
          <p:nvPr/>
        </p:nvSpPr>
        <p:spPr bwMode="auto">
          <a:xfrm>
            <a:off x="5424488" y="639763"/>
            <a:ext cx="647700" cy="2873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uk-UA" sz="2000" b="1" i="1"/>
              <a:t>скле-</a:t>
            </a:r>
          </a:p>
          <a:p>
            <a:pPr algn="ctr">
              <a:lnSpc>
                <a:spcPct val="65000"/>
              </a:lnSpc>
            </a:pPr>
            <a:r>
              <a:rPr lang="uk-UA" sz="2000" b="1" i="1"/>
              <a:t>піння</a:t>
            </a:r>
            <a:endParaRPr lang="ru-RU" sz="2000" b="1" i="1"/>
          </a:p>
        </p:txBody>
      </p:sp>
      <p:sp>
        <p:nvSpPr>
          <p:cNvPr id="38959" name="Freeform 47"/>
          <p:cNvSpPr>
            <a:spLocks/>
          </p:cNvSpPr>
          <p:nvPr/>
        </p:nvSpPr>
        <p:spPr bwMode="auto">
          <a:xfrm>
            <a:off x="5741988" y="1233488"/>
            <a:ext cx="111125" cy="123825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70" y="78"/>
              </a:cxn>
              <a:cxn ang="0">
                <a:pos x="1" y="24"/>
              </a:cxn>
              <a:cxn ang="0">
                <a:pos x="0" y="23"/>
              </a:cxn>
              <a:cxn ang="0">
                <a:pos x="70" y="0"/>
              </a:cxn>
            </a:cxnLst>
            <a:rect l="0" t="0" r="r" b="b"/>
            <a:pathLst>
              <a:path w="70" h="78">
                <a:moveTo>
                  <a:pt x="70" y="0"/>
                </a:moveTo>
                <a:lnTo>
                  <a:pt x="70" y="78"/>
                </a:lnTo>
                <a:lnTo>
                  <a:pt x="1" y="24"/>
                </a:lnTo>
                <a:lnTo>
                  <a:pt x="0" y="23"/>
                </a:lnTo>
                <a:lnTo>
                  <a:pt x="7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8960" name="Freeform 48"/>
          <p:cNvSpPr>
            <a:spLocks/>
          </p:cNvSpPr>
          <p:nvPr/>
        </p:nvSpPr>
        <p:spPr bwMode="auto">
          <a:xfrm>
            <a:off x="5576888" y="1293813"/>
            <a:ext cx="288925" cy="147637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176" y="81"/>
              </a:cxn>
              <a:cxn ang="0">
                <a:pos x="182" y="93"/>
              </a:cxn>
              <a:cxn ang="0">
                <a:pos x="0" y="87"/>
              </a:cxn>
              <a:cxn ang="0">
                <a:pos x="18" y="10"/>
              </a:cxn>
              <a:cxn ang="0">
                <a:pos x="59" y="0"/>
              </a:cxn>
            </a:cxnLst>
            <a:rect l="0" t="0" r="r" b="b"/>
            <a:pathLst>
              <a:path w="182" h="93">
                <a:moveTo>
                  <a:pt x="59" y="0"/>
                </a:moveTo>
                <a:lnTo>
                  <a:pt x="176" y="81"/>
                </a:lnTo>
                <a:lnTo>
                  <a:pt x="182" y="93"/>
                </a:lnTo>
                <a:lnTo>
                  <a:pt x="0" y="87"/>
                </a:lnTo>
                <a:lnTo>
                  <a:pt x="18" y="10"/>
                </a:lnTo>
                <a:lnTo>
                  <a:pt x="59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5565775" y="1811338"/>
            <a:ext cx="865188" cy="287337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uk-UA" sz="2000" b="1" i="1"/>
              <a:t>робочий</a:t>
            </a:r>
          </a:p>
          <a:p>
            <a:pPr algn="ctr">
              <a:lnSpc>
                <a:spcPct val="60000"/>
              </a:lnSpc>
            </a:pPr>
            <a:r>
              <a:rPr lang="uk-UA" sz="2000" b="1" i="1"/>
              <a:t>простір</a:t>
            </a:r>
            <a:endParaRPr lang="ru-RU" sz="2000" b="1" i="1"/>
          </a:p>
        </p:txBody>
      </p:sp>
      <p:sp>
        <p:nvSpPr>
          <p:cNvPr id="38952" name="Freeform 40"/>
          <p:cNvSpPr>
            <a:spLocks/>
          </p:cNvSpPr>
          <p:nvPr/>
        </p:nvSpPr>
        <p:spPr bwMode="auto">
          <a:xfrm>
            <a:off x="5918200" y="642938"/>
            <a:ext cx="349250" cy="1219200"/>
          </a:xfrm>
          <a:custGeom>
            <a:avLst/>
            <a:gdLst/>
            <a:ahLst/>
            <a:cxnLst>
              <a:cxn ang="0">
                <a:pos x="0" y="768"/>
              </a:cxn>
              <a:cxn ang="0">
                <a:pos x="220" y="0"/>
              </a:cxn>
            </a:cxnLst>
            <a:rect l="0" t="0" r="r" b="b"/>
            <a:pathLst>
              <a:path w="220" h="768">
                <a:moveTo>
                  <a:pt x="0" y="768"/>
                </a:moveTo>
                <a:lnTo>
                  <a:pt x="22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179388" y="133350"/>
            <a:ext cx="31686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Мартенівська</a:t>
            </a:r>
          </a:p>
          <a:p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піч</a:t>
            </a:r>
          </a:p>
        </p:txBody>
      </p:sp>
      <p:sp>
        <p:nvSpPr>
          <p:cNvPr id="38963" name="Rectangle 51" descr="Пергамент"/>
          <p:cNvSpPr>
            <a:spLocks noChangeArrowheads="1"/>
          </p:cNvSpPr>
          <p:nvPr/>
        </p:nvSpPr>
        <p:spPr bwMode="auto">
          <a:xfrm>
            <a:off x="8016875" y="1047750"/>
            <a:ext cx="449263" cy="2159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i="1"/>
              <a:t>газ</a:t>
            </a:r>
            <a:endParaRPr lang="ru-RU" sz="2000" b="1" i="1"/>
          </a:p>
        </p:txBody>
      </p:sp>
      <p:sp>
        <p:nvSpPr>
          <p:cNvPr id="38964" name="Rectangle 52" descr="Пергамент"/>
          <p:cNvSpPr>
            <a:spLocks noChangeArrowheads="1"/>
          </p:cNvSpPr>
          <p:nvPr/>
        </p:nvSpPr>
        <p:spPr bwMode="auto">
          <a:xfrm>
            <a:off x="8156575" y="1539875"/>
            <a:ext cx="935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uk-UA" sz="2000" b="1" i="1"/>
              <a:t>повітря</a:t>
            </a:r>
          </a:p>
          <a:p>
            <a:pPr algn="ctr">
              <a:lnSpc>
                <a:spcPct val="65000"/>
              </a:lnSpc>
            </a:pPr>
            <a:r>
              <a:rPr lang="uk-UA" sz="2000" b="1" i="1"/>
              <a:t>і кисень</a:t>
            </a:r>
            <a:endParaRPr lang="ru-RU" sz="2000" b="1" i="1"/>
          </a:p>
        </p:txBody>
      </p:sp>
      <p:sp>
        <p:nvSpPr>
          <p:cNvPr id="38931" name="Rectangle 19" descr="Пергамент"/>
          <p:cNvSpPr>
            <a:spLocks noChangeArrowheads="1"/>
          </p:cNvSpPr>
          <p:nvPr/>
        </p:nvSpPr>
        <p:spPr bwMode="auto">
          <a:xfrm>
            <a:off x="2535238" y="614363"/>
            <a:ext cx="2681287" cy="29368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i="1"/>
              <a:t>завантажувальні вікна</a:t>
            </a:r>
            <a:endParaRPr lang="ru-RU" sz="2000" b="1" i="1"/>
          </a:p>
        </p:txBody>
      </p:sp>
      <p:sp>
        <p:nvSpPr>
          <p:cNvPr id="38965" name="Freeform 53"/>
          <p:cNvSpPr>
            <a:spLocks/>
          </p:cNvSpPr>
          <p:nvPr/>
        </p:nvSpPr>
        <p:spPr bwMode="auto">
          <a:xfrm>
            <a:off x="4408488" y="871538"/>
            <a:ext cx="168275" cy="965200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0" y="608"/>
              </a:cxn>
            </a:cxnLst>
            <a:rect l="0" t="0" r="r" b="b"/>
            <a:pathLst>
              <a:path w="106" h="608">
                <a:moveTo>
                  <a:pt x="106" y="0"/>
                </a:moveTo>
                <a:lnTo>
                  <a:pt x="0" y="6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wheel spokes="1"/>
    <p:sndAc>
      <p:stSnd>
        <p:snd r:embed="rId2" name="колокольчики2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5832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Мартенівська  піч</a:t>
            </a:r>
          </a:p>
        </p:txBody>
      </p:sp>
      <p:sp>
        <p:nvSpPr>
          <p:cNvPr id="5222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223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223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solidFill>
            <a:schemeClr val="bg1"/>
          </a:solid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 t="9525" r="8252"/>
          <a:stretch>
            <a:fillRect/>
          </a:stretch>
        </p:blipFill>
        <p:spPr bwMode="auto">
          <a:xfrm>
            <a:off x="539750" y="1484313"/>
            <a:ext cx="72009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836613"/>
            <a:ext cx="2771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rgbClr val="FF3300"/>
                </a:solidFill>
              </a:rPr>
              <a:t>Схема роботи мартенівської печі</a:t>
            </a:r>
            <a:endParaRPr lang="ru-RU" b="1" i="1">
              <a:solidFill>
                <a:srgbClr val="FF3300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124075" y="1484313"/>
            <a:ext cx="1800225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Продукти горіння</a:t>
            </a:r>
            <a:endParaRPr lang="ru-RU" b="1" i="1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198813" y="2060575"/>
            <a:ext cx="27368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Завантажувальні вікна</a:t>
            </a:r>
            <a:endParaRPr lang="ru-RU" b="1" i="1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580063" y="1773238"/>
            <a:ext cx="1368425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Ванна</a:t>
            </a:r>
            <a:endParaRPr lang="ru-RU" b="1" i="1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7308850" y="2205038"/>
            <a:ext cx="1152525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Газ</a:t>
            </a:r>
            <a:endParaRPr lang="ru-RU" b="1" i="1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235825" y="2924175"/>
            <a:ext cx="1366838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Повітря і кисень</a:t>
            </a:r>
            <a:endParaRPr lang="ru-RU" b="1" i="1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276600" y="5894388"/>
            <a:ext cx="3240088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Регенератори</a:t>
            </a:r>
            <a:endParaRPr lang="ru-RU" b="1" i="1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594100" y="3140075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>
                <a:solidFill>
                  <a:srgbClr val="FF3300"/>
                </a:solidFill>
              </a:rPr>
              <a:t>1700-1900</a:t>
            </a:r>
            <a:r>
              <a:rPr lang="uk-UA" b="1" baseline="30000">
                <a:solidFill>
                  <a:srgbClr val="FF3300"/>
                </a:solidFill>
              </a:rPr>
              <a:t>о</a:t>
            </a:r>
            <a:r>
              <a:rPr lang="uk-UA" b="1">
                <a:solidFill>
                  <a:srgbClr val="FF3300"/>
                </a:solidFill>
              </a:rPr>
              <a:t>С</a:t>
            </a:r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колокольчики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Рикош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22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/>
      <p:bldP spid="5223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otGrid">
          <a:fgClr>
            <a:schemeClr val="folHlink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56165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Хімізм процесу</a:t>
            </a:r>
          </a:p>
          <a:p>
            <a:pPr algn="ctr"/>
            <a:r>
              <a:rPr lang="uk-UA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виплавки сталі</a:t>
            </a:r>
          </a:p>
        </p:txBody>
      </p:sp>
      <p:sp>
        <p:nvSpPr>
          <p:cNvPr id="51203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5288" y="3141663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Si +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= SiO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2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+ 2Fe +Q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 + O</a:t>
            </a:r>
            <a:r>
              <a:rPr lang="uk-UA" sz="36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uk-UA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=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uk-UA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Fe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O</a:t>
            </a:r>
            <a:r>
              <a:rPr lang="uk-UA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 +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Q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7812088" y="0"/>
            <a:ext cx="0" cy="6858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95288" y="4005263"/>
            <a:ext cx="611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Mn + FeO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= MnO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+ Fe + Q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5288" y="4868863"/>
            <a:ext cx="611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2P + 5FeO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= P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5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+ 5Fe + Q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95288" y="5661025"/>
            <a:ext cx="611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C + FeO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= CO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+ Fe - Q</a:t>
            </a:r>
          </a:p>
        </p:txBody>
      </p:sp>
      <p:sp>
        <p:nvSpPr>
          <p:cNvPr id="51212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lank">
            <a:avLst/>
          </a:prstGeom>
          <a:solidFill>
            <a:srgbClr val="FFFFCC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95288" y="1484313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2C + O</a:t>
            </a:r>
            <a:r>
              <a:rPr lang="en-US" sz="36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" charset="0"/>
                <a:sym typeface="Wingdings 3" pitchFamily="18" charset="2"/>
              </a:rPr>
              <a:t>= 2CO </a:t>
            </a:r>
            <a:endParaRPr lang="en-US" sz="3600" b="1">
              <a:solidFill>
                <a:schemeClr val="accent2"/>
              </a:solidFill>
              <a:sym typeface="Wingdings 3" pitchFamily="18" charset="2"/>
            </a:endParaRPr>
          </a:p>
        </p:txBody>
      </p:sp>
    </p:spTree>
  </p:cSld>
  <p:clrMapOvr>
    <a:masterClrMapping/>
  </p:clrMapOvr>
  <p:transition spd="slow">
    <p:zoom/>
    <p:sndAc>
      <p:stSnd>
        <p:snd r:embed="rId2" name="Арф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9" grpId="0"/>
      <p:bldP spid="51210" grpId="0"/>
      <p:bldP spid="51211" grpId="0"/>
      <p:bldP spid="512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онвертор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 t="5377"/>
          <a:stretch>
            <a:fillRect/>
          </a:stretch>
        </p:blipFill>
        <p:spPr>
          <a:xfrm>
            <a:off x="0" y="908050"/>
            <a:ext cx="9144000" cy="5949950"/>
          </a:xfrm>
          <a:noFill/>
          <a:ln/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395288" y="23813"/>
            <a:ext cx="8424862" cy="52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Кисневий конвертор</a:t>
            </a:r>
          </a:p>
        </p:txBody>
      </p:sp>
      <p:sp>
        <p:nvSpPr>
          <p:cNvPr id="286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5218113" y="830263"/>
            <a:ext cx="3175" cy="295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86"/>
              </a:cxn>
            </a:cxnLst>
            <a:rect l="0" t="0" r="r" b="b"/>
            <a:pathLst>
              <a:path w="2" h="186">
                <a:moveTo>
                  <a:pt x="0" y="0"/>
                </a:moveTo>
                <a:lnTo>
                  <a:pt x="2" y="186"/>
                </a:lnTo>
              </a:path>
            </a:pathLst>
          </a:custGeom>
          <a:noFill/>
          <a:ln w="57150" cmpd="sng">
            <a:solidFill>
              <a:srgbClr val="0066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92638" y="44608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chemeClr val="accent2"/>
                </a:solidFill>
                <a:latin typeface="Arial" charset="0"/>
              </a:rPr>
              <a:t>Кисень</a:t>
            </a:r>
            <a:endParaRPr lang="en-US" b="1">
              <a:solidFill>
                <a:schemeClr val="accent2"/>
              </a:solidFill>
              <a:latin typeface="Arial" charset="0"/>
              <a:sym typeface="Wingdings 3" pitchFamily="18" charset="2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235825" y="2133600"/>
            <a:ext cx="1908175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uk-UA" sz="1600" b="1"/>
              <a:t>ділянка для заливання чавуну або завалювання брухту</a:t>
            </a:r>
            <a:endParaRPr lang="ru-RU" sz="1600" b="1"/>
          </a:p>
        </p:txBody>
      </p:sp>
      <p:pic>
        <p:nvPicPr>
          <p:cNvPr id="41984" name="Picture 1024" descr="Сталь_конверт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25" y="515938"/>
            <a:ext cx="2590800" cy="20351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1985" name="Text Box 1025"/>
          <p:cNvSpPr txBox="1">
            <a:spLocks noChangeArrowheads="1"/>
          </p:cNvSpPr>
          <p:nvPr/>
        </p:nvSpPr>
        <p:spPr bwMode="auto">
          <a:xfrm>
            <a:off x="101600" y="47625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chemeClr val="bg1"/>
                </a:solidFill>
                <a:latin typeface="Arial" charset="0"/>
              </a:rPr>
              <a:t>Конвертор</a:t>
            </a:r>
            <a:endParaRPr lang="en-US" b="1">
              <a:solidFill>
                <a:schemeClr val="bg1"/>
              </a:solidFill>
              <a:latin typeface="Arial" charset="0"/>
              <a:sym typeface="Wingdings 3" pitchFamily="18" charset="2"/>
            </a:endParaRPr>
          </a:p>
        </p:txBody>
      </p:sp>
      <p:sp>
        <p:nvSpPr>
          <p:cNvPr id="41986" name="AutoShape 102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lank">
            <a:avLst/>
          </a:prstGeom>
          <a:solidFill>
            <a:srgbClr val="FFFFCC"/>
          </a:solid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41987" name="Text Box 1027"/>
          <p:cNvSpPr txBox="1">
            <a:spLocks noChangeArrowheads="1"/>
          </p:cNvSpPr>
          <p:nvPr/>
        </p:nvSpPr>
        <p:spPr bwMode="auto">
          <a:xfrm>
            <a:off x="5292725" y="3573463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>
                <a:solidFill>
                  <a:schemeClr val="bg1"/>
                </a:solidFill>
              </a:rPr>
              <a:t>1700</a:t>
            </a:r>
            <a:r>
              <a:rPr lang="uk-UA" b="1" baseline="30000">
                <a:solidFill>
                  <a:schemeClr val="bg1"/>
                </a:solidFill>
              </a:rPr>
              <a:t>о</a:t>
            </a:r>
            <a:r>
              <a:rPr lang="uk-UA" b="1">
                <a:solidFill>
                  <a:schemeClr val="bg1"/>
                </a:solidFill>
              </a:rPr>
              <a:t>С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Арф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2361 0.6305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Рикош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198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9" grpId="0" animBg="1"/>
      <p:bldP spid="28679" grpId="1" animBg="1"/>
      <p:bldP spid="28680" grpId="0"/>
      <p:bldP spid="41985" grpId="0"/>
      <p:bldP spid="41987" grpId="0"/>
      <p:bldP spid="4198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775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Робота  електропечі</a:t>
            </a:r>
          </a:p>
        </p:txBody>
      </p:sp>
      <p:sp>
        <p:nvSpPr>
          <p:cNvPr id="4915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915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915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9F8C7D"/>
              </a:clrFrom>
              <a:clrTo>
                <a:srgbClr val="9F8C7D">
                  <a:alpha val="0"/>
                </a:srgbClr>
              </a:clrTo>
            </a:clrChange>
            <a:lum contrast="72000"/>
          </a:blip>
          <a:srcRect t="16148" r="10094" b="11093"/>
          <a:stretch>
            <a:fillRect/>
          </a:stretch>
        </p:blipFill>
        <p:spPr bwMode="auto">
          <a:xfrm>
            <a:off x="2195513" y="1341438"/>
            <a:ext cx="43100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908175" y="4797425"/>
            <a:ext cx="7921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/>
              <a:t>Під</a:t>
            </a:r>
            <a:endParaRPr lang="ru-RU" b="1" i="1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187450" y="4292600"/>
            <a:ext cx="11525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/>
              <a:t>Жолоб</a:t>
            </a:r>
            <a:endParaRPr lang="ru-RU" b="1" i="1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835150" y="2060575"/>
            <a:ext cx="1657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/>
              <a:t>Склепіння</a:t>
            </a:r>
            <a:endParaRPr lang="ru-RU" b="1" i="1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1879600" y="3905250"/>
            <a:ext cx="504825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>
            <a:off x="2932113" y="2449513"/>
            <a:ext cx="457200" cy="35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22"/>
              </a:cxn>
            </a:cxnLst>
            <a:rect l="0" t="0" r="r" b="b"/>
            <a:pathLst>
              <a:path w="288" h="222">
                <a:moveTo>
                  <a:pt x="0" y="0"/>
                </a:moveTo>
                <a:lnTo>
                  <a:pt x="288" y="22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2555875" y="4525963"/>
            <a:ext cx="10795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6372225" y="4005263"/>
            <a:ext cx="6477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7092950" y="3573463"/>
            <a:ext cx="1655763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>
                <a:solidFill>
                  <a:srgbClr val="FF3300"/>
                </a:solidFill>
              </a:rPr>
              <a:t>чавун, брухт</a:t>
            </a:r>
            <a:endParaRPr lang="ru-RU" i="1">
              <a:solidFill>
                <a:srgbClr val="FF3300"/>
              </a:solidFill>
            </a:endParaRPr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>
            <a:off x="2000250" y="3814763"/>
            <a:ext cx="685800" cy="128587"/>
          </a:xfrm>
          <a:custGeom>
            <a:avLst/>
            <a:gdLst/>
            <a:ahLst/>
            <a:cxnLst>
              <a:cxn ang="0">
                <a:pos x="432" y="81"/>
              </a:cxn>
              <a:cxn ang="0">
                <a:pos x="0" y="0"/>
              </a:cxn>
            </a:cxnLst>
            <a:rect l="0" t="0" r="r" b="b"/>
            <a:pathLst>
              <a:path w="432" h="81">
                <a:moveTo>
                  <a:pt x="432" y="81"/>
                </a:move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1042988" y="35734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i="1">
                <a:solidFill>
                  <a:srgbClr val="FF3300"/>
                </a:solidFill>
              </a:rPr>
              <a:t>сталь</a:t>
            </a:r>
            <a:endParaRPr lang="ru-RU" i="1">
              <a:solidFill>
                <a:srgbClr val="FF3300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3802063" y="3846513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>
                <a:solidFill>
                  <a:srgbClr val="FF3300"/>
                </a:solidFill>
              </a:rPr>
              <a:t>2000</a:t>
            </a:r>
            <a:r>
              <a:rPr lang="uk-UA" b="1" baseline="30000">
                <a:solidFill>
                  <a:srgbClr val="FF3300"/>
                </a:solidFill>
              </a:rPr>
              <a:t>о</a:t>
            </a:r>
            <a:r>
              <a:rPr lang="uk-UA" b="1">
                <a:solidFill>
                  <a:srgbClr val="FF3300"/>
                </a:solidFill>
              </a:rPr>
              <a:t>С</a:t>
            </a:r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Арф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CCO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491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68" grpId="0" animBg="1"/>
      <p:bldP spid="49168" grpId="1" animBg="1"/>
      <p:bldP spid="49169" grpId="0" animBg="1"/>
      <p:bldP spid="49169" grpId="1" animBg="1"/>
      <p:bldP spid="49170" grpId="0" animBg="1"/>
      <p:bldP spid="49171" grpId="0"/>
      <p:bldP spid="49172" grpId="0"/>
      <p:bldP spid="491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" name="Picture 0" descr="13_3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b="24234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20480" name="AutoShape 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tx1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0481" name="AutoShape 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tx1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2769" name="WordArt 1"/>
          <p:cNvSpPr>
            <a:spLocks noChangeArrowheads="1" noChangeShapeType="1" noTextEdit="1"/>
          </p:cNvSpPr>
          <p:nvPr/>
        </p:nvSpPr>
        <p:spPr bwMode="auto">
          <a:xfrm>
            <a:off x="827088" y="1268413"/>
            <a:ext cx="7416800" cy="43926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"/>
                <a:cs typeface="Arial"/>
              </a:rPr>
              <a:t>Чорна металургія України</a:t>
            </a:r>
          </a:p>
        </p:txBody>
      </p:sp>
    </p:spTree>
  </p:cSld>
  <p:clrMapOvr>
    <a:masterClrMapping/>
  </p:clrMapOvr>
  <p:transition spd="slow">
    <p:diamond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1" name="Picture 15" descr="Разливка металла"/>
          <p:cNvPicPr>
            <a:picLocks noChangeAspect="1" noChangeArrowheads="1"/>
          </p:cNvPicPr>
          <p:nvPr/>
        </p:nvPicPr>
        <p:blipFill>
          <a:blip r:embed="rId6" cstate="print">
            <a:lum contrast="24000"/>
          </a:blip>
          <a:srcRect r="3421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164388" y="3789363"/>
            <a:ext cx="1800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Ливарник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994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39946" name="Picture 10" descr="ливарники"/>
          <p:cNvPicPr>
            <a:picLocks noChangeAspect="1" noChangeArrowheads="1"/>
          </p:cNvPicPr>
          <p:nvPr/>
        </p:nvPicPr>
        <p:blipFill>
          <a:blip r:embed="rId7" cstate="print">
            <a:lum contrast="18000"/>
          </a:blip>
          <a:srcRect/>
          <a:stretch>
            <a:fillRect/>
          </a:stretch>
        </p:blipFill>
        <p:spPr bwMode="auto">
          <a:xfrm>
            <a:off x="4716463" y="908050"/>
            <a:ext cx="4249737" cy="2836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979613" y="188913"/>
            <a:ext cx="547211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7961" dir="2700000" algn="ctr" rotWithShape="0">
                    <a:schemeClr val="bg1"/>
                  </a:outerShdw>
                </a:effectLst>
                <a:latin typeface="Comic Sans MS"/>
              </a:rPr>
              <a:t>Розливка  сталі</a:t>
            </a:r>
          </a:p>
        </p:txBody>
      </p:sp>
      <p:pic>
        <p:nvPicPr>
          <p:cNvPr id="39954" name="Picture 18" descr="Сталь_разлив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3375025"/>
            <a:ext cx="4392612" cy="3295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771775" y="3357563"/>
            <a:ext cx="1800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Розливка сталі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9956" name="AutoShape 2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lank">
            <a:avLst/>
          </a:prstGeom>
          <a:solidFill>
            <a:srgbClr val="FFFFCC"/>
          </a:solid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Сталь_лис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4505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2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73453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Прокатне виробництво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0" y="6473825"/>
            <a:ext cx="2843213" cy="38417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Листовий прокат</a:t>
            </a:r>
            <a:endParaRPr lang="ru-RU" b="1" i="1">
              <a:solidFill>
                <a:schemeClr val="bg1"/>
              </a:solidFill>
            </a:endParaRPr>
          </a:p>
        </p:txBody>
      </p:sp>
      <p:pic>
        <p:nvPicPr>
          <p:cNvPr id="45069" name="Picture 13" descr="Стальной прока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13" y="1555750"/>
            <a:ext cx="4824412" cy="4824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2051050" y="5589588"/>
            <a:ext cx="2735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Тонколистовий прокат</a:t>
            </a:r>
            <a:endParaRPr lang="ru-RU" b="1" i="1"/>
          </a:p>
        </p:txBody>
      </p:sp>
      <p:pic>
        <p:nvPicPr>
          <p:cNvPr id="45071" name="Picture 15" descr="Сталь_толстый прока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2050" y="1557338"/>
            <a:ext cx="4105275" cy="2287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284913" y="3141663"/>
            <a:ext cx="27352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Товстолистовий прокат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45075" name="WordArt 19"/>
          <p:cNvSpPr>
            <a:spLocks noChangeArrowheads="1" noChangeShapeType="1" noTextEdit="1"/>
          </p:cNvSpPr>
          <p:nvPr/>
        </p:nvSpPr>
        <p:spPr bwMode="auto">
          <a:xfrm>
            <a:off x="1979613" y="908050"/>
            <a:ext cx="41767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006600"/>
                  </a:outerShdw>
                </a:effectLst>
                <a:latin typeface="Comic Sans MS"/>
              </a:rPr>
              <a:t>Листовий прокат</a:t>
            </a:r>
          </a:p>
        </p:txBody>
      </p:sp>
    </p:spTree>
  </p:cSld>
  <p:clrMapOvr>
    <a:masterClrMapping/>
  </p:clrMapOvr>
  <p:transition spd="slow">
    <p:diamond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таль_лис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46083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2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46088" name="Picture 8" descr="Стальная арматур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1585913"/>
            <a:ext cx="4248150" cy="318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019925" y="1573213"/>
            <a:ext cx="1979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Стальна арматура</a:t>
            </a:r>
            <a:endParaRPr lang="ru-RU" b="1" i="1">
              <a:solidFill>
                <a:schemeClr val="bg1"/>
              </a:solidFill>
            </a:endParaRPr>
          </a:p>
        </p:txBody>
      </p:sp>
      <p:pic>
        <p:nvPicPr>
          <p:cNvPr id="46094" name="Picture 14" descr="Прокат2"/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/>
          <a:stretch>
            <a:fillRect/>
          </a:stretch>
        </p:blipFill>
        <p:spPr bwMode="auto">
          <a:xfrm>
            <a:off x="179388" y="3213100"/>
            <a:ext cx="4464050" cy="3471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643438" y="6021388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Сортовий прокат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46095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73453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Прокатне виробництво</a:t>
            </a: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1979613" y="908050"/>
            <a:ext cx="41767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006600"/>
                  </a:outerShdw>
                </a:effectLst>
                <a:latin typeface="Comic Sans MS"/>
              </a:rPr>
              <a:t>Сортовий прокат</a:t>
            </a:r>
          </a:p>
        </p:txBody>
      </p:sp>
    </p:spTree>
  </p:cSld>
  <p:clrMapOvr>
    <a:masterClrMapping/>
  </p:clrMapOvr>
  <p:transition spd="slow">
    <p:plus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Нижнеднепровский трубопрокатный зав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40963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ackPrevious">
            <a:avLst/>
          </a:prstGeom>
          <a:solidFill>
            <a:srgbClr val="4D4D4D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7449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Comic Sans MS"/>
              </a:rPr>
              <a:t>Прокатне</a:t>
            </a:r>
          </a:p>
          <a:p>
            <a:r>
              <a:rPr lang="uk-UA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Comic Sans MS"/>
              </a:rPr>
              <a:t>виробництво</a:t>
            </a:r>
          </a:p>
        </p:txBody>
      </p:sp>
      <p:sp>
        <p:nvSpPr>
          <p:cNvPr id="4096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lank">
            <a:avLst/>
          </a:prstGeom>
          <a:solidFill>
            <a:srgbClr val="4D4D4D"/>
          </a:solidFill>
          <a:ln w="9525" cap="rnd">
            <a:solidFill>
              <a:srgbClr val="777777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688013" y="5876925"/>
            <a:ext cx="34559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Нижньодніпровський трубопрокатний завод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онтури Україн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68313" y="152400"/>
            <a:ext cx="8294687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Металургійні  райони  України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562600" y="39624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7467600" y="4343400"/>
            <a:ext cx="533400" cy="533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848600" y="3429000"/>
            <a:ext cx="304800" cy="3048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7848600" y="37338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096000" y="41910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6096000" y="35052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6477000" y="33528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7620000" y="38100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8001000" y="39624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7543800" y="32766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8153400" y="31242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6248400" y="44958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6858000" y="5791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5562600" y="3124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5334000" y="4572000"/>
            <a:ext cx="304800" cy="304800"/>
            <a:chOff x="384" y="3360"/>
            <a:chExt cx="192" cy="192"/>
          </a:xfrm>
        </p:grpSpPr>
        <p:sp>
          <p:nvSpPr>
            <p:cNvPr id="18452" name="AutoShape 20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8453" name="AutoShape 21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6629400" y="4495800"/>
            <a:ext cx="304800" cy="304800"/>
            <a:chOff x="384" y="3360"/>
            <a:chExt cx="192" cy="192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5791200" y="4267200"/>
            <a:ext cx="304800" cy="304800"/>
            <a:chOff x="384" y="3360"/>
            <a:chExt cx="192" cy="192"/>
          </a:xfrm>
        </p:grpSpPr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8460" name="Group 28"/>
          <p:cNvGrpSpPr>
            <a:grpSpLocks/>
          </p:cNvGrpSpPr>
          <p:nvPr/>
        </p:nvGrpSpPr>
        <p:grpSpPr bwMode="auto">
          <a:xfrm>
            <a:off x="7848600" y="3124200"/>
            <a:ext cx="685800" cy="762000"/>
            <a:chOff x="4944" y="1968"/>
            <a:chExt cx="432" cy="480"/>
          </a:xfrm>
        </p:grpSpPr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4944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184" y="225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6019800" y="2667000"/>
            <a:ext cx="2438400" cy="1524000"/>
            <a:chOff x="3792" y="1680"/>
            <a:chExt cx="1536" cy="960"/>
          </a:xfrm>
        </p:grpSpPr>
        <p:grpSp>
          <p:nvGrpSpPr>
            <p:cNvPr id="18464" name="Group 32"/>
            <p:cNvGrpSpPr>
              <a:grpSpLocks/>
            </p:cNvGrpSpPr>
            <p:nvPr/>
          </p:nvGrpSpPr>
          <p:grpSpPr bwMode="auto">
            <a:xfrm flipH="1">
              <a:off x="3792" y="2448"/>
              <a:ext cx="192" cy="192"/>
              <a:chOff x="960" y="3024"/>
              <a:chExt cx="192" cy="192"/>
            </a:xfrm>
          </p:grpSpPr>
          <p:sp>
            <p:nvSpPr>
              <p:cNvPr id="18465" name="Rectangle 33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466" name="Line 34"/>
              <p:cNvSpPr>
                <a:spLocks noChangeShapeType="1"/>
              </p:cNvSpPr>
              <p:nvPr/>
            </p:nvSpPr>
            <p:spPr bwMode="auto">
              <a:xfrm flipH="1">
                <a:off x="960" y="302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8467" name="Group 35"/>
            <p:cNvGrpSpPr>
              <a:grpSpLocks/>
            </p:cNvGrpSpPr>
            <p:nvPr/>
          </p:nvGrpSpPr>
          <p:grpSpPr bwMode="auto">
            <a:xfrm flipH="1">
              <a:off x="5136" y="1680"/>
              <a:ext cx="192" cy="192"/>
              <a:chOff x="960" y="3024"/>
              <a:chExt cx="192" cy="192"/>
            </a:xfrm>
          </p:grpSpPr>
          <p:sp>
            <p:nvSpPr>
              <p:cNvPr id="18468" name="Rectangle 36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469" name="Line 37"/>
              <p:cNvSpPr>
                <a:spLocks noChangeShapeType="1"/>
              </p:cNvSpPr>
              <p:nvPr/>
            </p:nvSpPr>
            <p:spPr bwMode="auto">
              <a:xfrm flipH="1">
                <a:off x="960" y="302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6019800" y="2590800"/>
            <a:ext cx="1981200" cy="3581400"/>
            <a:chOff x="3792" y="1632"/>
            <a:chExt cx="1248" cy="2256"/>
          </a:xfrm>
        </p:grpSpPr>
        <p:grpSp>
          <p:nvGrpSpPr>
            <p:cNvPr id="18471" name="Group 39"/>
            <p:cNvGrpSpPr>
              <a:grpSpLocks/>
            </p:cNvGrpSpPr>
            <p:nvPr/>
          </p:nvGrpSpPr>
          <p:grpSpPr bwMode="auto">
            <a:xfrm>
              <a:off x="4848" y="1632"/>
              <a:ext cx="192" cy="192"/>
              <a:chOff x="528" y="3264"/>
              <a:chExt cx="192" cy="192"/>
            </a:xfrm>
          </p:grpSpPr>
          <p:grpSp>
            <p:nvGrpSpPr>
              <p:cNvPr id="18472" name="Group 40"/>
              <p:cNvGrpSpPr>
                <a:grpSpLocks/>
              </p:cNvGrpSpPr>
              <p:nvPr/>
            </p:nvGrpSpPr>
            <p:grpSpPr bwMode="auto">
              <a:xfrm flipH="1">
                <a:off x="528" y="3264"/>
                <a:ext cx="192" cy="192"/>
                <a:chOff x="960" y="3024"/>
                <a:chExt cx="192" cy="192"/>
              </a:xfrm>
            </p:grpSpPr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960" y="302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18475" name="Line 43"/>
              <p:cNvSpPr>
                <a:spLocks noChangeShapeType="1"/>
              </p:cNvSpPr>
              <p:nvPr/>
            </p:nvSpPr>
            <p:spPr bwMode="auto">
              <a:xfrm flipH="1">
                <a:off x="528" y="326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8476" name="Group 44"/>
            <p:cNvGrpSpPr>
              <a:grpSpLocks/>
            </p:cNvGrpSpPr>
            <p:nvPr/>
          </p:nvGrpSpPr>
          <p:grpSpPr bwMode="auto">
            <a:xfrm>
              <a:off x="3792" y="3696"/>
              <a:ext cx="192" cy="192"/>
              <a:chOff x="528" y="3264"/>
              <a:chExt cx="192" cy="192"/>
            </a:xfrm>
          </p:grpSpPr>
          <p:grpSp>
            <p:nvGrpSpPr>
              <p:cNvPr id="18477" name="Group 45"/>
              <p:cNvGrpSpPr>
                <a:grpSpLocks/>
              </p:cNvGrpSpPr>
              <p:nvPr/>
            </p:nvGrpSpPr>
            <p:grpSpPr bwMode="auto">
              <a:xfrm flipH="1">
                <a:off x="528" y="3264"/>
                <a:ext cx="192" cy="192"/>
                <a:chOff x="960" y="3024"/>
                <a:chExt cx="192" cy="192"/>
              </a:xfrm>
            </p:grpSpPr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960" y="302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18480" name="Line 48"/>
              <p:cNvSpPr>
                <a:spLocks noChangeShapeType="1"/>
              </p:cNvSpPr>
              <p:nvPr/>
            </p:nvSpPr>
            <p:spPr bwMode="auto">
              <a:xfrm flipH="1">
                <a:off x="528" y="326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6781800" y="2438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990600" y="2590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4114800" y="2286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323850" y="4276725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84213" y="4238625"/>
            <a:ext cx="279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b="1" i="1"/>
              <a:t>– центри чорної металургії</a:t>
            </a:r>
            <a:endParaRPr lang="ru-RU" b="1" i="1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325438" y="4868863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684213" y="4868863"/>
            <a:ext cx="3081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b="1" i="1"/>
              <a:t>–</a:t>
            </a:r>
            <a:r>
              <a:rPr lang="uk-UA"/>
              <a:t> </a:t>
            </a:r>
            <a:r>
              <a:rPr lang="uk-UA" b="1" i="1"/>
              <a:t>центри переробної металургії</a:t>
            </a:r>
            <a:endParaRPr lang="ru-RU" b="1" i="1"/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4495800" y="38862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Кривий Ріг</a:t>
            </a:r>
            <a:endParaRPr lang="ru-RU" sz="1600" i="1"/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4343400" y="33528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Дніпродзержинськ</a:t>
            </a:r>
            <a:endParaRPr lang="ru-RU" sz="1600" i="1"/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6269038" y="422275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Запоріжжя</a:t>
            </a:r>
            <a:endParaRPr lang="ru-RU" sz="1600" i="1"/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 rot="1347827">
            <a:off x="5181600" y="28956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Новомосковськ</a:t>
            </a:r>
            <a:endParaRPr lang="ru-RU" sz="1600" i="1"/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 rot="-3750644">
            <a:off x="5502275" y="4556125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Нікополь</a:t>
            </a:r>
            <a:endParaRPr lang="ru-RU" sz="1600" i="1"/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7672388" y="2852738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Алчевськ</a:t>
            </a:r>
            <a:endParaRPr lang="ru-RU" sz="1600" i="1"/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6519863" y="300355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Краматорськ</a:t>
            </a:r>
            <a:endParaRPr lang="ru-RU" sz="1600" i="1"/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6781800" y="3733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Донецьк</a:t>
            </a:r>
            <a:endParaRPr lang="ru-RU" sz="1600" i="1"/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7620000" y="48006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Маріуполь</a:t>
            </a:r>
            <a:endParaRPr lang="ru-RU" sz="1600" i="1"/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6977063" y="3417888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Єнакієве</a:t>
            </a:r>
            <a:endParaRPr lang="ru-RU" sz="1600" i="1"/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 rot="-3662577">
            <a:off x="8283575" y="2689225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Луганськ</a:t>
            </a:r>
            <a:endParaRPr lang="ru-RU" sz="1600" i="1"/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7162800" y="4060825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Харцизськ</a:t>
            </a:r>
            <a:endParaRPr lang="ru-RU" sz="1600" i="1"/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6978650" y="3559175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Макіївка</a:t>
            </a:r>
            <a:endParaRPr lang="ru-RU" sz="1600" i="1"/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 flipV="1">
            <a:off x="6934200" y="4038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504" name="Line 72"/>
          <p:cNvSpPr>
            <a:spLocks noChangeShapeType="1"/>
          </p:cNvSpPr>
          <p:nvPr/>
        </p:nvSpPr>
        <p:spPr bwMode="auto">
          <a:xfrm flipV="1">
            <a:off x="7162800" y="4876800"/>
            <a:ext cx="4953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505" name="Line 73"/>
          <p:cNvSpPr>
            <a:spLocks noChangeShapeType="1"/>
          </p:cNvSpPr>
          <p:nvPr/>
        </p:nvSpPr>
        <p:spPr bwMode="auto">
          <a:xfrm flipV="1">
            <a:off x="6096000" y="4876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506" name="Line 74"/>
          <p:cNvSpPr>
            <a:spLocks noChangeShapeType="1"/>
          </p:cNvSpPr>
          <p:nvPr/>
        </p:nvSpPr>
        <p:spPr bwMode="auto">
          <a:xfrm flipH="1">
            <a:off x="8001000" y="38862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507" name="Line 75"/>
          <p:cNvSpPr>
            <a:spLocks noChangeShapeType="1"/>
          </p:cNvSpPr>
          <p:nvPr/>
        </p:nvSpPr>
        <p:spPr bwMode="auto">
          <a:xfrm>
            <a:off x="70104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508" name="Line 76"/>
          <p:cNvSpPr>
            <a:spLocks noChangeShapeType="1"/>
          </p:cNvSpPr>
          <p:nvPr/>
        </p:nvSpPr>
        <p:spPr bwMode="auto">
          <a:xfrm flipH="1">
            <a:off x="6716713" y="3319463"/>
            <a:ext cx="685800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1295400" y="2514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Львів</a:t>
            </a:r>
            <a:endParaRPr lang="ru-RU" sz="1600" i="1"/>
          </a:p>
        </p:txBody>
      </p:sp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3581400" y="228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Київ</a:t>
            </a:r>
            <a:endParaRPr lang="ru-RU" sz="1600" i="1"/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6096000" y="23622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Харків</a:t>
            </a:r>
            <a:endParaRPr lang="ru-RU" sz="1600" i="1"/>
          </a:p>
        </p:txBody>
      </p:sp>
      <p:sp>
        <p:nvSpPr>
          <p:cNvPr id="18512" name="Freeform 80"/>
          <p:cNvSpPr>
            <a:spLocks/>
          </p:cNvSpPr>
          <p:nvPr/>
        </p:nvSpPr>
        <p:spPr bwMode="auto">
          <a:xfrm>
            <a:off x="7442200" y="2438400"/>
            <a:ext cx="939800" cy="1828800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6" y="144"/>
              </a:cxn>
              <a:cxn ang="0">
                <a:pos x="16" y="240"/>
              </a:cxn>
              <a:cxn ang="0">
                <a:pos x="16" y="624"/>
              </a:cxn>
              <a:cxn ang="0">
                <a:pos x="16" y="816"/>
              </a:cxn>
              <a:cxn ang="0">
                <a:pos x="112" y="1104"/>
              </a:cxn>
              <a:cxn ang="0">
                <a:pos x="496" y="1152"/>
              </a:cxn>
              <a:cxn ang="0">
                <a:pos x="592" y="1104"/>
              </a:cxn>
              <a:cxn ang="0">
                <a:pos x="640" y="1104"/>
              </a:cxn>
            </a:cxnLst>
            <a:rect l="0" t="0" r="r" b="b"/>
            <a:pathLst>
              <a:path w="640" h="1160">
                <a:moveTo>
                  <a:pt x="112" y="0"/>
                </a:moveTo>
                <a:cubicBezTo>
                  <a:pt x="72" y="52"/>
                  <a:pt x="32" y="104"/>
                  <a:pt x="16" y="144"/>
                </a:cubicBezTo>
                <a:cubicBezTo>
                  <a:pt x="0" y="184"/>
                  <a:pt x="16" y="160"/>
                  <a:pt x="16" y="240"/>
                </a:cubicBezTo>
                <a:cubicBezTo>
                  <a:pt x="16" y="320"/>
                  <a:pt x="16" y="528"/>
                  <a:pt x="16" y="624"/>
                </a:cubicBezTo>
                <a:cubicBezTo>
                  <a:pt x="16" y="720"/>
                  <a:pt x="0" y="736"/>
                  <a:pt x="16" y="816"/>
                </a:cubicBezTo>
                <a:cubicBezTo>
                  <a:pt x="32" y="896"/>
                  <a:pt x="32" y="1048"/>
                  <a:pt x="112" y="1104"/>
                </a:cubicBezTo>
                <a:cubicBezTo>
                  <a:pt x="192" y="1160"/>
                  <a:pt x="416" y="1152"/>
                  <a:pt x="496" y="1152"/>
                </a:cubicBezTo>
                <a:cubicBezTo>
                  <a:pt x="576" y="1152"/>
                  <a:pt x="568" y="1112"/>
                  <a:pt x="592" y="1104"/>
                </a:cubicBezTo>
                <a:cubicBezTo>
                  <a:pt x="616" y="1096"/>
                  <a:pt x="628" y="1100"/>
                  <a:pt x="640" y="11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513" name="Freeform 81"/>
          <p:cNvSpPr>
            <a:spLocks/>
          </p:cNvSpPr>
          <p:nvPr/>
        </p:nvSpPr>
        <p:spPr bwMode="auto">
          <a:xfrm>
            <a:off x="7315200" y="4267200"/>
            <a:ext cx="850900" cy="647700"/>
          </a:xfrm>
          <a:custGeom>
            <a:avLst/>
            <a:gdLst/>
            <a:ahLst/>
            <a:cxnLst>
              <a:cxn ang="0">
                <a:pos x="8" y="408"/>
              </a:cxn>
              <a:cxn ang="0">
                <a:pos x="8" y="264"/>
              </a:cxn>
              <a:cxn ang="0">
                <a:pos x="8" y="216"/>
              </a:cxn>
              <a:cxn ang="0">
                <a:pos x="56" y="120"/>
              </a:cxn>
              <a:cxn ang="0">
                <a:pos x="200" y="24"/>
              </a:cxn>
              <a:cxn ang="0">
                <a:pos x="440" y="24"/>
              </a:cxn>
              <a:cxn ang="0">
                <a:pos x="536" y="168"/>
              </a:cxn>
            </a:cxnLst>
            <a:rect l="0" t="0" r="r" b="b"/>
            <a:pathLst>
              <a:path w="536" h="408">
                <a:moveTo>
                  <a:pt x="8" y="408"/>
                </a:moveTo>
                <a:cubicBezTo>
                  <a:pt x="8" y="352"/>
                  <a:pt x="8" y="296"/>
                  <a:pt x="8" y="264"/>
                </a:cubicBezTo>
                <a:cubicBezTo>
                  <a:pt x="8" y="232"/>
                  <a:pt x="0" y="240"/>
                  <a:pt x="8" y="216"/>
                </a:cubicBezTo>
                <a:cubicBezTo>
                  <a:pt x="16" y="192"/>
                  <a:pt x="24" y="152"/>
                  <a:pt x="56" y="120"/>
                </a:cubicBezTo>
                <a:cubicBezTo>
                  <a:pt x="88" y="88"/>
                  <a:pt x="136" y="40"/>
                  <a:pt x="200" y="24"/>
                </a:cubicBezTo>
                <a:cubicBezTo>
                  <a:pt x="264" y="8"/>
                  <a:pt x="384" y="0"/>
                  <a:pt x="440" y="24"/>
                </a:cubicBezTo>
                <a:cubicBezTo>
                  <a:pt x="496" y="48"/>
                  <a:pt x="520" y="144"/>
                  <a:pt x="536" y="1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6096000" y="8382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І. Придніпровський (1/2)</a:t>
            </a:r>
            <a:endParaRPr lang="ru-RU" sz="2000" b="1"/>
          </a:p>
        </p:txBody>
      </p:sp>
      <p:sp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6096000" y="1143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ІІ. Донецький (1/3)</a:t>
            </a:r>
            <a:endParaRPr lang="ru-RU" sz="2000" b="1"/>
          </a:p>
        </p:txBody>
      </p:sp>
      <p:sp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6096000" y="1447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ІІІ. Приазовський (1/6)</a:t>
            </a:r>
            <a:endParaRPr lang="ru-RU" sz="2000" b="1"/>
          </a:p>
        </p:txBody>
      </p:sp>
      <p:sp>
        <p:nvSpPr>
          <p:cNvPr id="18517" name="Text Box 85"/>
          <p:cNvSpPr txBox="1">
            <a:spLocks noChangeArrowheads="1"/>
          </p:cNvSpPr>
          <p:nvPr/>
        </p:nvSpPr>
        <p:spPr bwMode="auto">
          <a:xfrm>
            <a:off x="8001000" y="4419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ІІІ.</a:t>
            </a:r>
            <a:endParaRPr lang="ru-RU" sz="2800" b="1"/>
          </a:p>
        </p:txBody>
      </p:sp>
      <p:sp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4800600" y="4267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І.</a:t>
            </a:r>
            <a:endParaRPr lang="ru-RU" sz="2800" b="1"/>
          </a:p>
        </p:txBody>
      </p:sp>
      <p:sp>
        <p:nvSpPr>
          <p:cNvPr id="18519" name="Text Box 87"/>
          <p:cNvSpPr txBox="1">
            <a:spLocks noChangeArrowheads="1"/>
          </p:cNvSpPr>
          <p:nvPr/>
        </p:nvSpPr>
        <p:spPr bwMode="auto">
          <a:xfrm>
            <a:off x="7010400" y="2743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ІІ.</a:t>
            </a:r>
            <a:endParaRPr lang="ru-RU" sz="2800" b="1"/>
          </a:p>
        </p:txBody>
      </p:sp>
      <p:sp>
        <p:nvSpPr>
          <p:cNvPr id="18520" name="Freeform 88"/>
          <p:cNvSpPr>
            <a:spLocks/>
          </p:cNvSpPr>
          <p:nvPr/>
        </p:nvSpPr>
        <p:spPr bwMode="auto">
          <a:xfrm>
            <a:off x="5199063" y="3251200"/>
            <a:ext cx="1912937" cy="1930400"/>
          </a:xfrm>
          <a:custGeom>
            <a:avLst/>
            <a:gdLst/>
            <a:ahLst/>
            <a:cxnLst>
              <a:cxn ang="0">
                <a:pos x="901" y="64"/>
              </a:cxn>
              <a:cxn ang="0">
                <a:pos x="757" y="64"/>
              </a:cxn>
              <a:cxn ang="0">
                <a:pos x="229" y="304"/>
              </a:cxn>
              <a:cxn ang="0">
                <a:pos x="201" y="352"/>
              </a:cxn>
              <a:cxn ang="0">
                <a:pos x="85" y="468"/>
              </a:cxn>
              <a:cxn ang="0">
                <a:pos x="14" y="736"/>
              </a:cxn>
              <a:cxn ang="0">
                <a:pos x="14" y="976"/>
              </a:cxn>
              <a:cxn ang="0">
                <a:pos x="97" y="1120"/>
              </a:cxn>
              <a:cxn ang="0">
                <a:pos x="277" y="1168"/>
              </a:cxn>
              <a:cxn ang="0">
                <a:pos x="517" y="1216"/>
              </a:cxn>
              <a:cxn ang="0">
                <a:pos x="757" y="1168"/>
              </a:cxn>
              <a:cxn ang="0">
                <a:pos x="997" y="1072"/>
              </a:cxn>
              <a:cxn ang="0">
                <a:pos x="1141" y="976"/>
              </a:cxn>
              <a:cxn ang="0">
                <a:pos x="1189" y="832"/>
              </a:cxn>
              <a:cxn ang="0">
                <a:pos x="1189" y="784"/>
              </a:cxn>
              <a:cxn ang="0">
                <a:pos x="1189" y="592"/>
              </a:cxn>
              <a:cxn ang="0">
                <a:pos x="1093" y="496"/>
              </a:cxn>
              <a:cxn ang="0">
                <a:pos x="1045" y="400"/>
              </a:cxn>
              <a:cxn ang="0">
                <a:pos x="1045" y="352"/>
              </a:cxn>
              <a:cxn ang="0">
                <a:pos x="997" y="112"/>
              </a:cxn>
              <a:cxn ang="0">
                <a:pos x="997" y="16"/>
              </a:cxn>
              <a:cxn ang="0">
                <a:pos x="901" y="16"/>
              </a:cxn>
              <a:cxn ang="0">
                <a:pos x="853" y="16"/>
              </a:cxn>
            </a:cxnLst>
            <a:rect l="0" t="0" r="r" b="b"/>
            <a:pathLst>
              <a:path w="1205" h="1216">
                <a:moveTo>
                  <a:pt x="901" y="64"/>
                </a:moveTo>
                <a:cubicBezTo>
                  <a:pt x="885" y="44"/>
                  <a:pt x="869" y="24"/>
                  <a:pt x="757" y="64"/>
                </a:cubicBezTo>
                <a:cubicBezTo>
                  <a:pt x="645" y="104"/>
                  <a:pt x="322" y="256"/>
                  <a:pt x="229" y="304"/>
                </a:cubicBezTo>
                <a:cubicBezTo>
                  <a:pt x="136" y="352"/>
                  <a:pt x="225" y="325"/>
                  <a:pt x="201" y="352"/>
                </a:cubicBezTo>
                <a:cubicBezTo>
                  <a:pt x="177" y="379"/>
                  <a:pt x="116" y="404"/>
                  <a:pt x="85" y="468"/>
                </a:cubicBezTo>
                <a:cubicBezTo>
                  <a:pt x="54" y="532"/>
                  <a:pt x="26" y="651"/>
                  <a:pt x="14" y="736"/>
                </a:cubicBezTo>
                <a:cubicBezTo>
                  <a:pt x="2" y="821"/>
                  <a:pt x="0" y="912"/>
                  <a:pt x="14" y="976"/>
                </a:cubicBezTo>
                <a:cubicBezTo>
                  <a:pt x="28" y="1040"/>
                  <a:pt x="53" y="1088"/>
                  <a:pt x="97" y="1120"/>
                </a:cubicBezTo>
                <a:cubicBezTo>
                  <a:pt x="141" y="1152"/>
                  <a:pt x="207" y="1152"/>
                  <a:pt x="277" y="1168"/>
                </a:cubicBezTo>
                <a:cubicBezTo>
                  <a:pt x="347" y="1184"/>
                  <a:pt x="437" y="1216"/>
                  <a:pt x="517" y="1216"/>
                </a:cubicBezTo>
                <a:cubicBezTo>
                  <a:pt x="597" y="1216"/>
                  <a:pt x="677" y="1192"/>
                  <a:pt x="757" y="1168"/>
                </a:cubicBezTo>
                <a:cubicBezTo>
                  <a:pt x="837" y="1144"/>
                  <a:pt x="933" y="1104"/>
                  <a:pt x="997" y="1072"/>
                </a:cubicBezTo>
                <a:cubicBezTo>
                  <a:pt x="1061" y="1040"/>
                  <a:pt x="1109" y="1016"/>
                  <a:pt x="1141" y="976"/>
                </a:cubicBezTo>
                <a:cubicBezTo>
                  <a:pt x="1173" y="936"/>
                  <a:pt x="1181" y="864"/>
                  <a:pt x="1189" y="832"/>
                </a:cubicBezTo>
                <a:cubicBezTo>
                  <a:pt x="1197" y="800"/>
                  <a:pt x="1189" y="824"/>
                  <a:pt x="1189" y="784"/>
                </a:cubicBezTo>
                <a:cubicBezTo>
                  <a:pt x="1189" y="744"/>
                  <a:pt x="1205" y="640"/>
                  <a:pt x="1189" y="592"/>
                </a:cubicBezTo>
                <a:cubicBezTo>
                  <a:pt x="1173" y="544"/>
                  <a:pt x="1117" y="528"/>
                  <a:pt x="1093" y="496"/>
                </a:cubicBezTo>
                <a:cubicBezTo>
                  <a:pt x="1069" y="464"/>
                  <a:pt x="1053" y="424"/>
                  <a:pt x="1045" y="400"/>
                </a:cubicBezTo>
                <a:cubicBezTo>
                  <a:pt x="1037" y="376"/>
                  <a:pt x="1053" y="400"/>
                  <a:pt x="1045" y="352"/>
                </a:cubicBezTo>
                <a:cubicBezTo>
                  <a:pt x="1037" y="304"/>
                  <a:pt x="1005" y="168"/>
                  <a:pt x="997" y="112"/>
                </a:cubicBezTo>
                <a:cubicBezTo>
                  <a:pt x="989" y="56"/>
                  <a:pt x="1013" y="32"/>
                  <a:pt x="997" y="16"/>
                </a:cubicBezTo>
                <a:cubicBezTo>
                  <a:pt x="981" y="0"/>
                  <a:pt x="925" y="16"/>
                  <a:pt x="901" y="16"/>
                </a:cubicBezTo>
                <a:cubicBezTo>
                  <a:pt x="877" y="16"/>
                  <a:pt x="861" y="16"/>
                  <a:pt x="853" y="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4683125" y="3614738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Дніпропетровськ</a:t>
            </a:r>
            <a:endParaRPr lang="ru-RU" sz="1600" i="1"/>
          </a:p>
        </p:txBody>
      </p:sp>
      <p:sp>
        <p:nvSpPr>
          <p:cNvPr id="18522" name="Arc 90"/>
          <p:cNvSpPr>
            <a:spLocks/>
          </p:cNvSpPr>
          <p:nvPr/>
        </p:nvSpPr>
        <p:spPr bwMode="auto">
          <a:xfrm>
            <a:off x="6654800" y="3962400"/>
            <a:ext cx="177800" cy="3730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523" name="Arc 91"/>
          <p:cNvSpPr>
            <a:spLocks/>
          </p:cNvSpPr>
          <p:nvPr/>
        </p:nvSpPr>
        <p:spPr bwMode="auto">
          <a:xfrm>
            <a:off x="6477000" y="3962400"/>
            <a:ext cx="177800" cy="3730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21600"/>
              <a:gd name="T1" fmla="*/ 43200 h 43200"/>
              <a:gd name="T2" fmla="*/ 21600 w 21600"/>
              <a:gd name="T3" fmla="*/ 0 h 43200"/>
              <a:gd name="T4" fmla="*/ 2160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99003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524" name="Arc 92"/>
          <p:cNvSpPr>
            <a:spLocks/>
          </p:cNvSpPr>
          <p:nvPr/>
        </p:nvSpPr>
        <p:spPr bwMode="auto">
          <a:xfrm>
            <a:off x="6502400" y="3581400"/>
            <a:ext cx="177800" cy="3730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525" name="Arc 93"/>
          <p:cNvSpPr>
            <a:spLocks/>
          </p:cNvSpPr>
          <p:nvPr/>
        </p:nvSpPr>
        <p:spPr bwMode="auto">
          <a:xfrm>
            <a:off x="6324600" y="3581400"/>
            <a:ext cx="177800" cy="3730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21600"/>
              <a:gd name="T1" fmla="*/ 43200 h 43200"/>
              <a:gd name="T2" fmla="*/ 21600 w 21600"/>
              <a:gd name="T3" fmla="*/ 0 h 43200"/>
              <a:gd name="T4" fmla="*/ 2160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99003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526" name="Arc 94"/>
          <p:cNvSpPr>
            <a:spLocks/>
          </p:cNvSpPr>
          <p:nvPr/>
        </p:nvSpPr>
        <p:spPr bwMode="auto">
          <a:xfrm>
            <a:off x="8636000" y="3276600"/>
            <a:ext cx="177800" cy="3730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527" name="Arc 95"/>
          <p:cNvSpPr>
            <a:spLocks/>
          </p:cNvSpPr>
          <p:nvPr/>
        </p:nvSpPr>
        <p:spPr bwMode="auto">
          <a:xfrm>
            <a:off x="8458200" y="3276600"/>
            <a:ext cx="177800" cy="3730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21600"/>
              <a:gd name="T1" fmla="*/ 43200 h 43200"/>
              <a:gd name="T2" fmla="*/ 21600 w 21600"/>
              <a:gd name="T3" fmla="*/ 0 h 43200"/>
              <a:gd name="T4" fmla="*/ 2160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99003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528" name="AutoShape 9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FFFF66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529" name="AutoShape 9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FF66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8432" name="AutoShape 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solidFill>
            <a:srgbClr val="FFFF66"/>
          </a:solid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2" name="AutoShap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427538" y="4005263"/>
            <a:ext cx="144462" cy="155575"/>
          </a:xfrm>
          <a:prstGeom prst="star4">
            <a:avLst>
              <a:gd name="adj" fmla="val 2582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F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3" name="AutoShape 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653463" y="4902200"/>
            <a:ext cx="144462" cy="155575"/>
          </a:xfrm>
          <a:prstGeom prst="star4">
            <a:avLst>
              <a:gd name="adj" fmla="val 2582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F</a:t>
            </a:r>
            <a:endParaRPr lang="ru-RU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Рикошет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75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75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8" dur="75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8" dur="75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8" dur="75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8" dur="75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4" dur="75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9" dur="75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9" dur="75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9" dur="75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9" dur="75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4" dur="500"/>
                                        <p:tgtEl>
                                          <p:spTgt spid="18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9" dur="75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9" dur="75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9" dur="75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5" dur="75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5" dur="75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75"/>
                            </p:stCondLst>
                            <p:childTnLst>
                              <p:par>
                                <p:cTn id="267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6" dur="75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2" dur="75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3" dur="75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4" dur="75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9" dur="500"/>
                                        <p:tgtEl>
                                          <p:spTgt spid="18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4" dur="50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9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1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81" grpId="0" animBg="1"/>
      <p:bldP spid="18482" grpId="0" animBg="1"/>
      <p:bldP spid="18483" grpId="0" animBg="1"/>
      <p:bldP spid="18485" grpId="0" animBg="1"/>
      <p:bldP spid="18486" grpId="0"/>
      <p:bldP spid="18488" grpId="0" animBg="1"/>
      <p:bldP spid="18489" grpId="0"/>
      <p:bldP spid="18490" grpId="0" autoUpdateAnimBg="0"/>
      <p:bldP spid="18491" grpId="0" autoUpdateAnimBg="0"/>
      <p:bldP spid="18492" grpId="0" autoUpdateAnimBg="0"/>
      <p:bldP spid="18493" grpId="0" autoUpdateAnimBg="0"/>
      <p:bldP spid="18494" grpId="0" autoUpdateAnimBg="0"/>
      <p:bldP spid="18495" grpId="0" autoUpdateAnimBg="0"/>
      <p:bldP spid="18496" grpId="0" autoUpdateAnimBg="0"/>
      <p:bldP spid="18497" grpId="0" autoUpdateAnimBg="0"/>
      <p:bldP spid="18498" grpId="0" autoUpdateAnimBg="0"/>
      <p:bldP spid="18499" grpId="0" autoUpdateAnimBg="0"/>
      <p:bldP spid="18500" grpId="0" autoUpdateAnimBg="0"/>
      <p:bldP spid="18501" grpId="0" autoUpdateAnimBg="0"/>
      <p:bldP spid="18502" grpId="0" autoUpdateAnimBg="0"/>
      <p:bldP spid="18503" grpId="0" animBg="1"/>
      <p:bldP spid="18504" grpId="0" animBg="1"/>
      <p:bldP spid="18505" grpId="0" animBg="1"/>
      <p:bldP spid="18506" grpId="0" animBg="1"/>
      <p:bldP spid="18507" grpId="0" animBg="1"/>
      <p:bldP spid="18508" grpId="0" animBg="1"/>
      <p:bldP spid="18509" grpId="0" autoUpdateAnimBg="0"/>
      <p:bldP spid="18510" grpId="0" autoUpdateAnimBg="0"/>
      <p:bldP spid="18511" grpId="0" autoUpdateAnimBg="0"/>
      <p:bldP spid="18512" grpId="0" animBg="1"/>
      <p:bldP spid="18513" grpId="0" animBg="1"/>
      <p:bldP spid="18514" grpId="0" autoUpdateAnimBg="0"/>
      <p:bldP spid="18515" grpId="0" autoUpdateAnimBg="0"/>
      <p:bldP spid="18516" grpId="0" autoUpdateAnimBg="0"/>
      <p:bldP spid="18517" grpId="0" autoUpdateAnimBg="0"/>
      <p:bldP spid="18518" grpId="0" autoUpdateAnimBg="0"/>
      <p:bldP spid="18519" grpId="0" autoUpdateAnimBg="0"/>
      <p:bldP spid="18520" grpId="0" animBg="1"/>
      <p:bldP spid="18521" grpId="0" autoUpdateAnimBg="0"/>
      <p:bldP spid="18522" grpId="0" animBg="1"/>
      <p:bldP spid="18523" grpId="0" animBg="1"/>
      <p:bldP spid="18524" grpId="0" animBg="1"/>
      <p:bldP spid="18525" grpId="0" animBg="1"/>
      <p:bldP spid="18526" grpId="0" animBg="1"/>
      <p:bldP spid="18527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>
                <a:solidFill>
                  <a:srgbClr val="990033"/>
                </a:solidFill>
              </a:rPr>
              <a:t>ВИРОБНИЦТВО ПРОКАТУ</a:t>
            </a:r>
            <a:r>
              <a:rPr lang="uk-UA" sz="3200" b="1">
                <a:solidFill>
                  <a:srgbClr val="990033"/>
                </a:solidFill>
              </a:rPr>
              <a:t> </a:t>
            </a:r>
            <a:r>
              <a:rPr lang="uk-UA" sz="3600" b="1">
                <a:solidFill>
                  <a:srgbClr val="990033"/>
                </a:solidFill>
              </a:rPr>
              <a:t>ЧОРНИХ</a:t>
            </a:r>
            <a:r>
              <a:rPr lang="uk-UA">
                <a:solidFill>
                  <a:srgbClr val="990033"/>
                </a:solidFill>
              </a:rPr>
              <a:t> </a:t>
            </a:r>
            <a:r>
              <a:rPr lang="uk-UA" sz="3600" b="1">
                <a:solidFill>
                  <a:srgbClr val="990033"/>
                </a:solidFill>
              </a:rPr>
              <a:t>МЕТАЛІВ В УКРАЇНІ</a:t>
            </a:r>
            <a:r>
              <a:rPr lang="uk-UA">
                <a:solidFill>
                  <a:srgbClr val="990033"/>
                </a:solidFill>
              </a:rPr>
              <a:t> </a:t>
            </a:r>
            <a:endParaRPr lang="ru-RU">
              <a:solidFill>
                <a:srgbClr val="990033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0" y="1143000"/>
          <a:ext cx="8839200" cy="5410200"/>
        </p:xfrm>
        <a:graphic>
          <a:graphicData uri="http://schemas.openxmlformats.org/presentationml/2006/ole">
            <p:oleObj spid="_x0000_s4102" name="Диаграмма" r:id="rId9" imgW="6096000" imgH="4076700" progId="MSGraph.Chart.8">
              <p:embed followColorScheme="full"/>
            </p:oleObj>
          </a:graphicData>
        </a:graphic>
      </p:graphicFrame>
      <p:sp>
        <p:nvSpPr>
          <p:cNvPr id="21504" name="AutoShape 0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1505" name="AutoShape 1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spd="slow">
    <p:wheel spokes="1"/>
    <p:sndAc>
      <p:stSnd>
        <p:snd r:embed="rId3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10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102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OleChart spid="4102" grpId="0" uiExpand="1" bld="series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52400" y="1066800"/>
          <a:ext cx="8724900" cy="6083300"/>
        </p:xfrm>
        <a:graphic>
          <a:graphicData uri="http://schemas.openxmlformats.org/presentationml/2006/ole">
            <p:oleObj spid="_x0000_s43009" name="Диаграмма" r:id="rId9" imgW="8448675" imgH="6086475" progId="MSGraph.Chart.8">
              <p:embed followColorScheme="full"/>
            </p:oleObj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09600" y="228600"/>
            <a:ext cx="8001000" cy="879475"/>
          </a:xfrm>
          <a:prstGeom prst="rect">
            <a:avLst/>
          </a:prstGeom>
          <a:noFill/>
          <a:ln w="57150" cmpd="thinThick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rgbClr val="D60093"/>
                </a:solidFill>
              </a:rPr>
              <a:t>МІСЦЕ  УКРАЇНИ  СЕРЕД  ІНШИХ  КРАЇН  СВІТУ  ЗА  ВИПЛАВКОЮ  СТАЛІ </a:t>
            </a:r>
            <a:r>
              <a:rPr lang="uk-UA" i="1">
                <a:solidFill>
                  <a:srgbClr val="D60093"/>
                </a:solidFill>
              </a:rPr>
              <a:t>(2005 р.)</a:t>
            </a:r>
            <a:endParaRPr lang="ru-RU" i="1">
              <a:solidFill>
                <a:srgbClr val="D60093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578225" y="6151563"/>
            <a:ext cx="1295400" cy="2159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2528" name="AutoShape 0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2529" name="AutoShape 1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spd="slow">
    <p:zoom dir="in"/>
    <p:sndAc>
      <p:stSnd>
        <p:snd r:embed="rId3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01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01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1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1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01">
                                            <p:oleChartEl type="series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01">
                                            <p:oleChartEl type="series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01">
                                            <p:oleChartEl type="series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01">
                                            <p:oleChartEl type="series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01">
                                            <p:oleChartEl type="series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01">
                                            <p:oleChartEl type="series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01">
                                            <p:oleChartEl type="series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201">
                                            <p:oleChartEl type="series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oleChartEl type="series" lvl="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01">
                                            <p:oleChartEl type="series" lvl="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201" grpId="0" uiExpand="1" bld="series"/>
      <p:bldP spid="8202" grpId="0" animBg="1" autoUpdateAnimBg="0"/>
      <p:bldP spid="82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folHlink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42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3211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Comic Sans MS"/>
              </a:rPr>
              <a:t>Перевір себе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68313" y="836613"/>
            <a:ext cx="74882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1. Поклади якої сировини є в Україні для розвитку чорної металургії?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971550" y="1484313"/>
            <a:ext cx="28797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а) нафта;</a:t>
            </a:r>
          </a:p>
          <a:p>
            <a:pPr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б) коксівне вугілля;</a:t>
            </a:r>
          </a:p>
          <a:p>
            <a:pPr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в) залізні руди;</a:t>
            </a:r>
          </a:p>
          <a:p>
            <a:pPr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г) боксити;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356100" y="1470025"/>
            <a:ext cx="34559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д) марганцеві руди;</a:t>
            </a:r>
          </a:p>
          <a:p>
            <a:pPr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е) каолін (біла глина);</a:t>
            </a:r>
          </a:p>
          <a:p>
            <a:pPr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є) вогнетривкі глини;</a:t>
            </a:r>
          </a:p>
          <a:p>
            <a:pPr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ж) флюсові вапняки.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34975" y="2946400"/>
            <a:ext cx="74882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2. Яку роль відіграє кокс у доменному виробництві?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04875" y="3306763"/>
            <a:ext cx="80279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утворення відновника та окисника;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джерело високої температури;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для добування відновника і тепла для хімічної реакції.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01638" y="4464050"/>
            <a:ext cx="741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3. Виберіть назви басейнів та родовищ залізної руди в Україні.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827088" y="5114925"/>
            <a:ext cx="32400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Донбас;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Криворізький;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Білозерське;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г) Придніпровський;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211638" y="5100638"/>
            <a:ext cx="439261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д) Кременчуцьке;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е) Інгулецьке;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є) Керченське;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ж) Львівсько-Волинський.</a:t>
            </a:r>
            <a:endParaRPr lang="ru-RU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4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4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9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54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/>
      <p:bldP spid="54281" grpId="0" uiExpand="1" build="p"/>
      <p:bldP spid="54282" grpId="0" uiExpand="1" build="p"/>
      <p:bldP spid="54283" grpId="0"/>
      <p:bldP spid="54284" grpId="0" build="p"/>
      <p:bldP spid="54285" grpId="0"/>
      <p:bldP spid="54286" grpId="0" build="p"/>
      <p:bldP spid="542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otGrid">
          <a:fgClr>
            <a:schemeClr val="folHlink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63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3211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Comic Sans MS"/>
              </a:rPr>
              <a:t>Перевір себе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8313" y="865188"/>
            <a:ext cx="84248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4. Вкажіть склад шихти, підготовленої для завантаження у доменну піч?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971550" y="1512888"/>
            <a:ext cx="66960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флюси, вугілля, залізо;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вугілля, вапняк, залізо;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руда, флюси, кокс.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34975" y="2522538"/>
            <a:ext cx="74882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5. Чим відрізняються за складом чавун і сталь?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890588" y="2897188"/>
            <a:ext cx="80279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у складі сталі менше вуглецю, кремнію, марганцю, сірки та фосфору;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у складі чавуну менше вуглецю, кремнію, марганцю, сірки та фосфору.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01638" y="4221163"/>
            <a:ext cx="741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6. В яких групах рівнянь реакцій відображається один з процесів переробки чавуну у сталь?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827088" y="4872038"/>
            <a:ext cx="66246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</a:t>
            </a:r>
            <a:r>
              <a:rPr lang="en-US" b="1" i="1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3CaO + P</a:t>
            </a:r>
            <a:r>
              <a:rPr lang="en-US" b="1" baseline="-25000">
                <a:solidFill>
                  <a:schemeClr val="accent2"/>
                </a:solidFill>
              </a:rPr>
              <a:t>2</a:t>
            </a:r>
            <a:r>
              <a:rPr lang="en-US" b="1">
                <a:solidFill>
                  <a:schemeClr val="accent2"/>
                </a:solidFill>
              </a:rPr>
              <a:t>O</a:t>
            </a:r>
            <a:r>
              <a:rPr lang="en-US" b="1" baseline="-25000">
                <a:solidFill>
                  <a:schemeClr val="accent2"/>
                </a:solidFill>
              </a:rPr>
              <a:t>5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 Ca</a:t>
            </a:r>
            <a:r>
              <a:rPr lang="en-US" b="1" baseline="-25000">
                <a:solidFill>
                  <a:schemeClr val="accent2"/>
                </a:solidFill>
                <a:sym typeface="Wingdings 3" pitchFamily="18" charset="2"/>
              </a:rPr>
              <a:t>3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(PO</a:t>
            </a:r>
            <a:r>
              <a:rPr lang="en-US" b="1" baseline="-25000">
                <a:solidFill>
                  <a:schemeClr val="accent2"/>
                </a:solidFill>
                <a:sym typeface="Wingdings 3" pitchFamily="18" charset="2"/>
              </a:rPr>
              <a:t>4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)</a:t>
            </a:r>
            <a:r>
              <a:rPr lang="en-US" b="1" baseline="-25000">
                <a:solidFill>
                  <a:schemeClr val="accent2"/>
                </a:solidFill>
                <a:sym typeface="Wingdings 3" pitchFamily="18" charset="2"/>
              </a:rPr>
              <a:t>2</a:t>
            </a:r>
            <a:r>
              <a:rPr lang="uk-UA" b="1" i="1">
                <a:solidFill>
                  <a:schemeClr val="accent2"/>
                </a:solidFill>
              </a:rPr>
              <a:t>;</a:t>
            </a:r>
            <a:endParaRPr lang="en-US" b="1" i="1">
              <a:solidFill>
                <a:schemeClr val="accent2"/>
              </a:solidFill>
            </a:endParaRPr>
          </a:p>
          <a:p>
            <a:pPr>
              <a:lnSpc>
                <a:spcPct val="85000"/>
              </a:lnSpc>
            </a:pPr>
            <a:r>
              <a:rPr lang="en-US" b="1" i="1">
                <a:solidFill>
                  <a:schemeClr val="accent2"/>
                </a:solidFill>
              </a:rPr>
              <a:t>     </a:t>
            </a:r>
            <a:r>
              <a:rPr lang="en-US" b="1">
                <a:solidFill>
                  <a:schemeClr val="accent2"/>
                </a:solidFill>
              </a:rPr>
              <a:t>Fe + 2HCl 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 FeCl</a:t>
            </a:r>
            <a:r>
              <a:rPr lang="en-US" b="1" baseline="-25000">
                <a:solidFill>
                  <a:schemeClr val="accent2"/>
                </a:solidFill>
                <a:sym typeface="Wingdings 3" pitchFamily="18" charset="2"/>
              </a:rPr>
              <a:t>2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 + H</a:t>
            </a:r>
            <a:r>
              <a:rPr lang="en-US" b="1" baseline="-25000">
                <a:solidFill>
                  <a:schemeClr val="accent2"/>
                </a:solidFill>
                <a:sym typeface="Wingdings 3" pitchFamily="18" charset="2"/>
              </a:rPr>
              <a:t>2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</a:t>
            </a:r>
            <a:r>
              <a:rPr lang="en-US" b="1" i="1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FeO + Mn 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 MnO + Fe</a:t>
            </a:r>
            <a:r>
              <a:rPr lang="uk-UA" b="1">
                <a:solidFill>
                  <a:schemeClr val="accent2"/>
                </a:solidFill>
              </a:rPr>
              <a:t>;</a:t>
            </a:r>
            <a:endParaRPr lang="en-US" b="1">
              <a:solidFill>
                <a:schemeClr val="accent2"/>
              </a:solidFill>
            </a:endParaRPr>
          </a:p>
          <a:p>
            <a:pPr>
              <a:lnSpc>
                <a:spcPct val="85000"/>
              </a:lnSpc>
            </a:pPr>
            <a:r>
              <a:rPr lang="en-US" b="1">
                <a:solidFill>
                  <a:schemeClr val="accent2"/>
                </a:solidFill>
              </a:rPr>
              <a:t>     FeO + C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 Fe + CO</a:t>
            </a:r>
            <a:r>
              <a:rPr lang="en-US" b="1" baseline="-25000">
                <a:solidFill>
                  <a:schemeClr val="accent2"/>
                </a:solidFill>
                <a:sym typeface="Wingdings 3" pitchFamily="18" charset="2"/>
              </a:rPr>
              <a:t>2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</a:t>
            </a:r>
            <a:r>
              <a:rPr lang="en-US" b="1" i="1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C + O</a:t>
            </a:r>
            <a:r>
              <a:rPr lang="uk-UA" b="1" baseline="-25000">
                <a:solidFill>
                  <a:schemeClr val="accent2"/>
                </a:solidFill>
              </a:rPr>
              <a:t>2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 CO</a:t>
            </a:r>
            <a:r>
              <a:rPr lang="en-US" b="1" baseline="-25000">
                <a:solidFill>
                  <a:schemeClr val="accent2"/>
                </a:solidFill>
                <a:sym typeface="Wingdings 3" pitchFamily="18" charset="2"/>
              </a:rPr>
              <a:t>2</a:t>
            </a:r>
            <a:r>
              <a:rPr lang="uk-UA" b="1" i="1">
                <a:solidFill>
                  <a:schemeClr val="accent2"/>
                </a:solidFill>
              </a:rPr>
              <a:t>;</a:t>
            </a:r>
            <a:endParaRPr lang="en-US" b="1" i="1">
              <a:solidFill>
                <a:schemeClr val="accent2"/>
              </a:solidFill>
            </a:endParaRPr>
          </a:p>
          <a:p>
            <a:pPr>
              <a:lnSpc>
                <a:spcPct val="85000"/>
              </a:lnSpc>
            </a:pPr>
            <a:r>
              <a:rPr lang="en-US" b="1" i="1">
                <a:solidFill>
                  <a:schemeClr val="accent2"/>
                </a:solidFill>
              </a:rPr>
              <a:t>     </a:t>
            </a:r>
            <a:r>
              <a:rPr lang="uk-UA" b="1">
                <a:solidFill>
                  <a:schemeClr val="accent2"/>
                </a:solidFill>
              </a:rPr>
              <a:t>2</a:t>
            </a:r>
            <a:r>
              <a:rPr lang="en-US" b="1">
                <a:solidFill>
                  <a:schemeClr val="accent2"/>
                </a:solidFill>
              </a:rPr>
              <a:t>Mg + O</a:t>
            </a:r>
            <a:r>
              <a:rPr lang="en-US" b="1" baseline="-25000">
                <a:solidFill>
                  <a:schemeClr val="accent2"/>
                </a:solidFill>
              </a:rPr>
              <a:t>2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 2MgO.</a:t>
            </a:r>
          </a:p>
        </p:txBody>
      </p:sp>
    </p:spTree>
  </p:cSld>
  <p:clrMapOvr>
    <a:masterClrMapping/>
  </p:clrMapOvr>
  <p:transition spd="slow">
    <p:strips dir="ru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 build="p"/>
      <p:bldP spid="56328" grpId="0"/>
      <p:bldP spid="56329" grpId="0" build="p"/>
      <p:bldP spid="56330" grpId="0"/>
      <p:bldP spid="5633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otGrid">
          <a:fgClr>
            <a:schemeClr val="folHlink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734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3211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Comic Sans MS"/>
              </a:rPr>
              <a:t>Перевір себе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68313" y="865188"/>
            <a:ext cx="84248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b="1" i="1">
                <a:solidFill>
                  <a:srgbClr val="663300"/>
                </a:solidFill>
              </a:rPr>
              <a:t>7</a:t>
            </a:r>
            <a:r>
              <a:rPr lang="uk-UA" b="1" i="1">
                <a:solidFill>
                  <a:srgbClr val="663300"/>
                </a:solidFill>
              </a:rPr>
              <a:t>. Яка з реакцій відображає процес розкислення?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27088" y="1157288"/>
            <a:ext cx="662463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</a:t>
            </a:r>
            <a:r>
              <a:rPr lang="en-US" b="1">
                <a:solidFill>
                  <a:schemeClr val="accent2"/>
                </a:solidFill>
              </a:rPr>
              <a:t>FeO + CO 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 Fe + CO</a:t>
            </a:r>
            <a:r>
              <a:rPr lang="en-US" b="1" baseline="-25000">
                <a:solidFill>
                  <a:schemeClr val="accent2"/>
                </a:solidFill>
                <a:sym typeface="Wingdings 3" pitchFamily="18" charset="2"/>
              </a:rPr>
              <a:t>2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</a:t>
            </a:r>
            <a:r>
              <a:rPr lang="en-US" b="1">
                <a:solidFill>
                  <a:schemeClr val="accent2"/>
                </a:solidFill>
              </a:rPr>
              <a:t>Fe</a:t>
            </a:r>
            <a:r>
              <a:rPr lang="en-US" b="1" baseline="-25000">
                <a:solidFill>
                  <a:schemeClr val="accent2"/>
                </a:solidFill>
              </a:rPr>
              <a:t>3</a:t>
            </a:r>
            <a:r>
              <a:rPr lang="en-US" b="1">
                <a:solidFill>
                  <a:schemeClr val="accent2"/>
                </a:solidFill>
              </a:rPr>
              <a:t>O</a:t>
            </a:r>
            <a:r>
              <a:rPr lang="en-US" b="1" baseline="-25000">
                <a:solidFill>
                  <a:schemeClr val="accent2"/>
                </a:solidFill>
              </a:rPr>
              <a:t>4</a:t>
            </a:r>
            <a:r>
              <a:rPr lang="en-US" b="1">
                <a:solidFill>
                  <a:schemeClr val="accent2"/>
                </a:solidFill>
              </a:rPr>
              <a:t> + 2C 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 3Fe + 2CO</a:t>
            </a:r>
            <a:r>
              <a:rPr lang="en-US" b="1" baseline="-25000">
                <a:solidFill>
                  <a:schemeClr val="accent2"/>
                </a:solidFill>
                <a:sym typeface="Wingdings 3" pitchFamily="18" charset="2"/>
              </a:rPr>
              <a:t>2</a:t>
            </a:r>
            <a:r>
              <a:rPr lang="uk-UA" b="1">
                <a:solidFill>
                  <a:schemeClr val="accent2"/>
                </a:solidFill>
              </a:rPr>
              <a:t>;</a:t>
            </a:r>
            <a:endParaRPr lang="en-US" b="1">
              <a:solidFill>
                <a:schemeClr val="accent2"/>
              </a:solidFill>
            </a:endParaRP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</a:t>
            </a:r>
            <a:r>
              <a:rPr lang="en-US" b="1">
                <a:solidFill>
                  <a:schemeClr val="accent2"/>
                </a:solidFill>
              </a:rPr>
              <a:t>FeO</a:t>
            </a:r>
            <a:r>
              <a:rPr lang="en-US" b="1" baseline="-25000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+ Mn 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 </a:t>
            </a:r>
            <a:r>
              <a:rPr lang="en-US" b="1">
                <a:solidFill>
                  <a:schemeClr val="accent2"/>
                </a:solidFill>
              </a:rPr>
              <a:t>MnO</a:t>
            </a:r>
            <a:r>
              <a:rPr lang="en-US" b="1" baseline="-25000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  <a:sym typeface="Wingdings 3" pitchFamily="18" charset="2"/>
              </a:rPr>
              <a:t>+ Fe.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68313" y="2098675"/>
            <a:ext cx="86756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b="1" i="1">
                <a:solidFill>
                  <a:srgbClr val="663300"/>
                </a:solidFill>
              </a:rPr>
              <a:t>8</a:t>
            </a:r>
            <a:r>
              <a:rPr lang="uk-UA" b="1" i="1">
                <a:solidFill>
                  <a:srgbClr val="663300"/>
                </a:solidFill>
              </a:rPr>
              <a:t>. Які райони розвитку чорної металургії склалися в Україні?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793750" y="2401888"/>
            <a:ext cx="28797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Прикарпаття;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Придніпров'я;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Донбас;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178300" y="2408238"/>
            <a:ext cx="34559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г) Причорномор'я;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д) Полісся;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е) Приазов'я.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95288" y="3349625"/>
            <a:ext cx="74882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9. Які центри чорної металургії склалися у Придніпровському металургійному районі України?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782638" y="3997325"/>
            <a:ext cx="28797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Макіївка;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Кривий Ріг;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Новомосковськ;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г) Єнакієве;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4195763" y="4006850"/>
            <a:ext cx="33845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д) Маріуполь;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е) Запоріжжя;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є) Дніпродзержинськ;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ж) Стаханов.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95288" y="5272088"/>
            <a:ext cx="74882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10. На який чинник зорієнтоване розміщення металургійних комбінатів у Приазов'ї?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749300" y="5843588"/>
            <a:ext cx="46148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на сировину;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на транспортні шляхи;</a:t>
            </a:r>
          </a:p>
          <a:p>
            <a:pPr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на споживача.</a:t>
            </a:r>
          </a:p>
        </p:txBody>
      </p:sp>
    </p:spTree>
  </p:cSld>
  <p:clrMapOvr>
    <a:masterClrMapping/>
  </p:clrMapOvr>
  <p:transition spd="slow">
    <p:strips dir="ru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7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57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57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7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7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7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4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7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7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57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57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57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57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7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7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7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57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4" grpId="0" uiExpand="1" build="p"/>
      <p:bldP spid="57355" grpId="0"/>
      <p:bldP spid="57356" grpId="0" build="p"/>
      <p:bldP spid="57357" grpId="0" build="p"/>
      <p:bldP spid="57358" grpId="0"/>
      <p:bldP spid="57359" grpId="0" build="p"/>
      <p:bldP spid="57360" grpId="0" build="p"/>
      <p:bldP spid="57361" grpId="0"/>
      <p:bldP spid="573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70" name="Picture 74" descr="Азовсталь"/>
          <p:cNvPicPr>
            <a:picLocks noChangeAspect="1" noChangeArrowheads="1"/>
          </p:cNvPicPr>
          <p:nvPr/>
        </p:nvPicPr>
        <p:blipFill>
          <a:blip r:embed="rId12" cstate="print"/>
          <a:srcRect l="1181" t="1689" r="1181" b="1689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4038600" y="695325"/>
            <a:ext cx="457200" cy="457200"/>
            <a:chOff x="2592" y="1152"/>
            <a:chExt cx="288" cy="288"/>
          </a:xfrm>
        </p:grpSpPr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2592" y="1152"/>
              <a:ext cx="288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2592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5181600" y="695325"/>
            <a:ext cx="457200" cy="457200"/>
            <a:chOff x="3312" y="1152"/>
            <a:chExt cx="288" cy="288"/>
          </a:xfrm>
        </p:grpSpPr>
        <p:grpSp>
          <p:nvGrpSpPr>
            <p:cNvPr id="29709" name="Group 13"/>
            <p:cNvGrpSpPr>
              <a:grpSpLocks/>
            </p:cNvGrpSpPr>
            <p:nvPr/>
          </p:nvGrpSpPr>
          <p:grpSpPr bwMode="auto">
            <a:xfrm>
              <a:off x="3312" y="1152"/>
              <a:ext cx="288" cy="288"/>
              <a:chOff x="2592" y="1152"/>
              <a:chExt cx="288" cy="288"/>
            </a:xfrm>
          </p:grpSpPr>
          <p:sp>
            <p:nvSpPr>
              <p:cNvPr id="29710" name="Rectangle 1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 flipH="1">
              <a:off x="3312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81000" y="619125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solidFill>
                  <a:srgbClr val="FFFF00"/>
                </a:solidFill>
              </a:rPr>
              <a:t>І.</a:t>
            </a:r>
            <a:endParaRPr lang="ru-RU" sz="3600" b="1">
              <a:solidFill>
                <a:srgbClr val="FFFF00"/>
              </a:solidFill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04800" y="1533525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solidFill>
                  <a:srgbClr val="FFFF00"/>
                </a:solidFill>
              </a:rPr>
              <a:t>ІІ.</a:t>
            </a:r>
            <a:endParaRPr lang="ru-RU" sz="3600" b="1">
              <a:solidFill>
                <a:srgbClr val="FFFF00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 rot="-5400000">
            <a:off x="7709693" y="1596232"/>
            <a:ext cx="1903413" cy="406400"/>
          </a:xfrm>
          <a:prstGeom prst="rect">
            <a:avLst/>
          </a:prstGeom>
          <a:solidFill>
            <a:srgbClr val="D60093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i="1">
                <a:solidFill>
                  <a:schemeClr val="bg1"/>
                </a:solidFill>
              </a:rPr>
              <a:t>азотні добрива</a:t>
            </a:r>
            <a:endParaRPr lang="ru-RU" sz="2000" i="1">
              <a:solidFill>
                <a:schemeClr val="bg1"/>
              </a:solidFill>
            </a:endParaRP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7467600" y="1838325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467600" y="1393825"/>
            <a:ext cx="99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sz="1600" i="1">
                <a:solidFill>
                  <a:schemeClr val="bg1"/>
                </a:solidFill>
              </a:rPr>
              <a:t>коксовий газ</a:t>
            </a:r>
            <a:endParaRPr lang="ru-RU" sz="1600" i="1">
              <a:solidFill>
                <a:schemeClr val="bg1"/>
              </a:solidFill>
            </a:endParaRPr>
          </a:p>
        </p:txBody>
      </p:sp>
      <p:sp>
        <p:nvSpPr>
          <p:cNvPr id="29720" name="Text Box 24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1143000" y="1381125"/>
            <a:ext cx="1905000" cy="83185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Збагачення руд </a:t>
            </a:r>
            <a:r>
              <a:rPr lang="uk-UA" sz="1800" b="1" i="1">
                <a:solidFill>
                  <a:schemeClr val="bg1"/>
                </a:solidFill>
              </a:rPr>
              <a:t>(флотація)</a:t>
            </a:r>
            <a:endParaRPr lang="ru-RU" sz="1800" b="1" i="1">
              <a:solidFill>
                <a:schemeClr val="bg1"/>
              </a:solidFill>
            </a:endParaRPr>
          </a:p>
        </p:txBody>
      </p:sp>
      <p:grpSp>
        <p:nvGrpSpPr>
          <p:cNvPr id="29772" name="Group 76"/>
          <p:cNvGrpSpPr>
            <a:grpSpLocks/>
          </p:cNvGrpSpPr>
          <p:nvPr/>
        </p:nvGrpSpPr>
        <p:grpSpPr bwMode="auto">
          <a:xfrm>
            <a:off x="1460500" y="1152525"/>
            <a:ext cx="1190625" cy="228600"/>
            <a:chOff x="920" y="1293"/>
            <a:chExt cx="750" cy="144"/>
          </a:xfrm>
        </p:grpSpPr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>
              <a:off x="920" y="1293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1670" y="1293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3276600" y="1152525"/>
            <a:ext cx="2133600" cy="1060450"/>
            <a:chOff x="2064" y="1440"/>
            <a:chExt cx="1344" cy="668"/>
          </a:xfrm>
        </p:grpSpPr>
        <p:sp>
          <p:nvSpPr>
            <p:cNvPr id="29724" name="Text Box 28"/>
            <p:cNvSpPr txBox="1">
              <a:spLocks noChangeArrowheads="1"/>
            </p:cNvSpPr>
            <p:nvPr/>
          </p:nvSpPr>
          <p:spPr bwMode="auto">
            <a:xfrm>
              <a:off x="2064" y="1584"/>
              <a:ext cx="1344" cy="524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b="1" i="1">
                  <a:solidFill>
                    <a:schemeClr val="bg1"/>
                  </a:solidFill>
                </a:rPr>
                <a:t>Виробництво вогнетривів</a:t>
              </a:r>
              <a:endParaRPr lang="ru-RU" b="1" i="1">
                <a:solidFill>
                  <a:schemeClr val="bg1"/>
                </a:solidFill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2688" y="1440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9727" name="Text Box 31">
            <a:hlinkClick r:id="rId14" action="ppaction://hlinksldjump" tooltip="Кокс"/>
          </p:cNvPr>
          <p:cNvSpPr txBox="1">
            <a:spLocks noChangeArrowheads="1"/>
          </p:cNvSpPr>
          <p:nvPr/>
        </p:nvSpPr>
        <p:spPr bwMode="auto">
          <a:xfrm>
            <a:off x="5638800" y="1381125"/>
            <a:ext cx="1828800" cy="83185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Коксування вугілля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6477000" y="1152525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9729" name="Text Box 33">
            <a:hlinkClick r:id="rId15" action="ppaction://hlinksldjump" tooltip="Доменна піч"/>
          </p:cNvPr>
          <p:cNvSpPr txBox="1">
            <a:spLocks noChangeArrowheads="1"/>
          </p:cNvSpPr>
          <p:nvPr/>
        </p:nvSpPr>
        <p:spPr bwMode="auto">
          <a:xfrm>
            <a:off x="1143000" y="2752725"/>
            <a:ext cx="6324600" cy="466725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          ДОМЕННЕ         ВИРОБНИЦТВО</a:t>
            </a:r>
            <a:endParaRPr lang="ru-RU" b="1" i="1">
              <a:solidFill>
                <a:schemeClr val="bg1"/>
              </a:solidFill>
            </a:endParaRPr>
          </a:p>
        </p:txBody>
      </p: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2057400" y="2143125"/>
            <a:ext cx="1143000" cy="609600"/>
            <a:chOff x="1296" y="2064"/>
            <a:chExt cx="720" cy="384"/>
          </a:xfrm>
        </p:grpSpPr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>
              <a:off x="1296" y="2112"/>
              <a:ext cx="0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9732" name="Text Box 36"/>
            <p:cNvSpPr txBox="1">
              <a:spLocks noChangeArrowheads="1"/>
            </p:cNvSpPr>
            <p:nvPr/>
          </p:nvSpPr>
          <p:spPr bwMode="auto">
            <a:xfrm>
              <a:off x="1296" y="2064"/>
              <a:ext cx="7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600" i="1">
                  <a:solidFill>
                    <a:schemeClr val="bg1"/>
                  </a:solidFill>
                </a:rPr>
                <a:t>Окотки, агломерат</a:t>
              </a:r>
              <a:endParaRPr lang="ru-RU" sz="16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4267200" y="2143125"/>
            <a:ext cx="838200" cy="609600"/>
            <a:chOff x="2688" y="2064"/>
            <a:chExt cx="528" cy="384"/>
          </a:xfrm>
        </p:grpSpPr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2688" y="2112"/>
              <a:ext cx="0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9735" name="Text Box 39"/>
            <p:cNvSpPr txBox="1">
              <a:spLocks noChangeArrowheads="1"/>
            </p:cNvSpPr>
            <p:nvPr/>
          </p:nvSpPr>
          <p:spPr bwMode="auto">
            <a:xfrm>
              <a:off x="2688" y="2064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600" i="1">
                  <a:solidFill>
                    <a:schemeClr val="bg1"/>
                  </a:solidFill>
                </a:rPr>
                <a:t>Цегла, плити</a:t>
              </a:r>
              <a:endParaRPr lang="ru-RU" sz="16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29736" name="Group 40"/>
          <p:cNvGrpSpPr>
            <a:grpSpLocks/>
          </p:cNvGrpSpPr>
          <p:nvPr/>
        </p:nvGrpSpPr>
        <p:grpSpPr bwMode="auto">
          <a:xfrm>
            <a:off x="6553200" y="2219325"/>
            <a:ext cx="609600" cy="533400"/>
            <a:chOff x="4128" y="2112"/>
            <a:chExt cx="384" cy="336"/>
          </a:xfrm>
        </p:grpSpPr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>
              <a:off x="4128" y="2112"/>
              <a:ext cx="0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9738" name="Text Box 42"/>
            <p:cNvSpPr txBox="1">
              <a:spLocks noChangeArrowheads="1"/>
            </p:cNvSpPr>
            <p:nvPr/>
          </p:nvSpPr>
          <p:spPr bwMode="auto">
            <a:xfrm>
              <a:off x="4128" y="2160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600" i="1">
                  <a:solidFill>
                    <a:schemeClr val="bg1"/>
                  </a:solidFill>
                </a:rPr>
                <a:t>кокс</a:t>
              </a:r>
              <a:endParaRPr lang="ru-RU" sz="1600" i="1">
                <a:solidFill>
                  <a:schemeClr val="bg1"/>
                </a:solidFill>
              </a:endParaRPr>
            </a:p>
          </p:txBody>
        </p:sp>
      </p:grp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228600" y="2676525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solidFill>
                  <a:srgbClr val="FFFF00"/>
                </a:solidFill>
              </a:rPr>
              <a:t>ІІІ.</a:t>
            </a:r>
            <a:endParaRPr lang="ru-RU" sz="3600" b="1">
              <a:solidFill>
                <a:srgbClr val="FFFF00"/>
              </a:solidFill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1131888" y="3678238"/>
            <a:ext cx="6324600" cy="1635125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   СТАЛЕПЛАВИЛЬНЕ    ВИРОБНИЦТВО</a:t>
            </a:r>
          </a:p>
          <a:p>
            <a:pPr algn="ctr">
              <a:lnSpc>
                <a:spcPct val="80000"/>
              </a:lnSpc>
            </a:pPr>
            <a:r>
              <a:rPr lang="uk-UA" i="1">
                <a:solidFill>
                  <a:srgbClr val="FFFF00"/>
                </a:solidFill>
              </a:rPr>
              <a:t>способи плавки сталі: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uk-UA" b="1" i="1">
                <a:solidFill>
                  <a:schemeClr val="bg1"/>
                </a:solidFill>
              </a:rPr>
              <a:t> </a:t>
            </a:r>
            <a:r>
              <a:rPr lang="uk-UA" b="1" i="1">
                <a:solidFill>
                  <a:schemeClr val="bg1"/>
                </a:solidFill>
                <a:hlinkClick r:id="rId16" action="ppaction://hlinksldjump" tooltip="Мартенівська піч"/>
              </a:rPr>
              <a:t>мартенівський;</a:t>
            </a:r>
            <a:endParaRPr lang="uk-UA" b="1" i="1">
              <a:solidFill>
                <a:schemeClr val="bg1"/>
              </a:solidFill>
            </a:endParaRP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uk-UA" b="1" i="1">
                <a:solidFill>
                  <a:schemeClr val="bg1"/>
                </a:solidFill>
              </a:rPr>
              <a:t> </a:t>
            </a:r>
            <a:r>
              <a:rPr lang="uk-UA" b="1" i="1">
                <a:solidFill>
                  <a:schemeClr val="bg1"/>
                </a:solidFill>
                <a:hlinkClick r:id="rId17" action="ppaction://hlinksldjump" tooltip="Кисневий конвертор"/>
              </a:rPr>
              <a:t>киснево-конверторний;</a:t>
            </a:r>
            <a:endParaRPr lang="uk-UA" b="1" i="1">
              <a:solidFill>
                <a:schemeClr val="bg1"/>
              </a:solidFill>
            </a:endParaRP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uk-UA" b="1" i="1">
                <a:solidFill>
                  <a:schemeClr val="bg1"/>
                </a:solidFill>
              </a:rPr>
              <a:t> </a:t>
            </a:r>
            <a:r>
              <a:rPr lang="uk-UA" b="1" i="1">
                <a:solidFill>
                  <a:schemeClr val="bg1"/>
                </a:solidFill>
                <a:hlinkClick r:id="rId18" action="ppaction://hlinksldjump"/>
              </a:rPr>
              <a:t>електродуговий</a:t>
            </a:r>
            <a:r>
              <a:rPr lang="uk-UA" b="1" i="1">
                <a:solidFill>
                  <a:schemeClr val="bg1"/>
                </a:solidFill>
              </a:rPr>
              <a:t>.</a:t>
            </a:r>
            <a:endParaRPr lang="ru-RU" b="1" i="1">
              <a:solidFill>
                <a:schemeClr val="bg1"/>
              </a:solidFill>
            </a:endParaRPr>
          </a:p>
        </p:txBody>
      </p:sp>
      <p:grpSp>
        <p:nvGrpSpPr>
          <p:cNvPr id="29741" name="Group 45"/>
          <p:cNvGrpSpPr>
            <a:grpSpLocks/>
          </p:cNvGrpSpPr>
          <p:nvPr/>
        </p:nvGrpSpPr>
        <p:grpSpPr bwMode="auto">
          <a:xfrm>
            <a:off x="4267200" y="3232150"/>
            <a:ext cx="762000" cy="457200"/>
            <a:chOff x="2688" y="2736"/>
            <a:chExt cx="480" cy="288"/>
          </a:xfrm>
        </p:grpSpPr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>
              <a:off x="2688" y="2736"/>
              <a:ext cx="0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9743" name="Text Box 47"/>
            <p:cNvSpPr txBox="1">
              <a:spLocks noChangeArrowheads="1"/>
            </p:cNvSpPr>
            <p:nvPr/>
          </p:nvSpPr>
          <p:spPr bwMode="auto">
            <a:xfrm>
              <a:off x="2688" y="2784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600" i="1">
                  <a:solidFill>
                    <a:schemeClr val="bg1"/>
                  </a:solidFill>
                </a:rPr>
                <a:t>Чавун</a:t>
              </a:r>
              <a:endParaRPr lang="ru-RU" sz="16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29744" name="Group 48"/>
          <p:cNvGrpSpPr>
            <a:grpSpLocks/>
          </p:cNvGrpSpPr>
          <p:nvPr/>
        </p:nvGrpSpPr>
        <p:grpSpPr bwMode="auto">
          <a:xfrm>
            <a:off x="5562600" y="1152525"/>
            <a:ext cx="1981200" cy="2514600"/>
            <a:chOff x="3504" y="1440"/>
            <a:chExt cx="1248" cy="1584"/>
          </a:xfrm>
        </p:grpSpPr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3504" y="1440"/>
              <a:ext cx="0" cy="9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3504" y="2352"/>
              <a:ext cx="12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>
              <a:off x="4752" y="2352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9748" name="Line 52"/>
            <p:cNvSpPr>
              <a:spLocks noChangeShapeType="1"/>
            </p:cNvSpPr>
            <p:nvPr/>
          </p:nvSpPr>
          <p:spPr bwMode="auto">
            <a:xfrm flipH="1">
              <a:off x="4512" y="2832"/>
              <a:ext cx="24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9749" name="Group 53"/>
          <p:cNvGrpSpPr>
            <a:grpSpLocks/>
          </p:cNvGrpSpPr>
          <p:nvPr/>
        </p:nvGrpSpPr>
        <p:grpSpPr bwMode="auto">
          <a:xfrm>
            <a:off x="990600" y="1838325"/>
            <a:ext cx="762000" cy="1828800"/>
            <a:chOff x="624" y="1872"/>
            <a:chExt cx="480" cy="1152"/>
          </a:xfrm>
        </p:grpSpPr>
        <p:grpSp>
          <p:nvGrpSpPr>
            <p:cNvPr id="29750" name="Group 54"/>
            <p:cNvGrpSpPr>
              <a:grpSpLocks/>
            </p:cNvGrpSpPr>
            <p:nvPr/>
          </p:nvGrpSpPr>
          <p:grpSpPr bwMode="auto">
            <a:xfrm>
              <a:off x="624" y="1872"/>
              <a:ext cx="240" cy="1152"/>
              <a:chOff x="624" y="1872"/>
              <a:chExt cx="240" cy="1152"/>
            </a:xfrm>
          </p:grpSpPr>
          <p:sp>
            <p:nvSpPr>
              <p:cNvPr id="29751" name="Line 55"/>
              <p:cNvSpPr>
                <a:spLocks noChangeShapeType="1"/>
              </p:cNvSpPr>
              <p:nvPr/>
            </p:nvSpPr>
            <p:spPr bwMode="auto">
              <a:xfrm flipH="1">
                <a:off x="624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9752" name="Line 56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9753" name="Line 57"/>
              <p:cNvSpPr>
                <a:spLocks noChangeShapeType="1"/>
              </p:cNvSpPr>
              <p:nvPr/>
            </p:nvSpPr>
            <p:spPr bwMode="auto">
              <a:xfrm>
                <a:off x="624" y="2880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29754" name="Text Box 58"/>
            <p:cNvSpPr txBox="1">
              <a:spLocks noChangeArrowheads="1"/>
            </p:cNvSpPr>
            <p:nvPr/>
          </p:nvSpPr>
          <p:spPr bwMode="auto">
            <a:xfrm>
              <a:off x="768" y="2784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chemeClr val="bg1"/>
                  </a:solidFill>
                </a:rPr>
                <a:t>Mn</a:t>
              </a:r>
              <a:endParaRPr lang="ru-RU" sz="1600" i="1">
                <a:solidFill>
                  <a:schemeClr val="bg1"/>
                </a:solidFill>
              </a:endParaRPr>
            </a:p>
          </p:txBody>
        </p:sp>
      </p:grp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7467600" y="3895725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7543800" y="3590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>
                <a:solidFill>
                  <a:schemeClr val="bg1"/>
                </a:solidFill>
              </a:rPr>
              <a:t>шлаки</a:t>
            </a:r>
            <a:endParaRPr lang="ru-RU" sz="1600" i="1">
              <a:solidFill>
                <a:schemeClr val="bg1"/>
              </a:solidFill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 rot="-5401772">
            <a:off x="7444582" y="3880644"/>
            <a:ext cx="2430462" cy="406400"/>
          </a:xfrm>
          <a:prstGeom prst="rect">
            <a:avLst/>
          </a:prstGeom>
          <a:solidFill>
            <a:srgbClr val="CC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i="1">
                <a:solidFill>
                  <a:schemeClr val="bg1"/>
                </a:solidFill>
              </a:rPr>
              <a:t>цемент</a:t>
            </a:r>
            <a:endParaRPr lang="ru-RU" sz="2000" i="1">
              <a:solidFill>
                <a:schemeClr val="bg1"/>
              </a:solidFill>
            </a:endParaRP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250825" y="36449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IV</a:t>
            </a:r>
            <a:r>
              <a:rPr lang="uk-UA" sz="3600" b="1">
                <a:solidFill>
                  <a:srgbClr val="FFFF00"/>
                </a:solidFill>
              </a:rPr>
              <a:t>.</a:t>
            </a:r>
            <a:endParaRPr lang="ru-RU" sz="3600" b="1">
              <a:solidFill>
                <a:srgbClr val="FFFF00"/>
              </a:solidFill>
            </a:endParaRPr>
          </a:p>
        </p:txBody>
      </p:sp>
      <p:sp>
        <p:nvSpPr>
          <p:cNvPr id="29759" name="Text 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1136650" y="5616575"/>
            <a:ext cx="6324600" cy="685800"/>
          </a:xfrm>
          <a:prstGeom prst="rect">
            <a:avLst/>
          </a:prstGeom>
          <a:solidFill>
            <a:srgbClr val="000000">
              <a:alpha val="60001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           ПРОКАТНЕ     ВИРОБНИЦТВО</a:t>
            </a:r>
          </a:p>
          <a:p>
            <a:pPr algn="ctr">
              <a:lnSpc>
                <a:spcPct val="80000"/>
              </a:lnSpc>
            </a:pPr>
            <a:r>
              <a:rPr lang="uk-UA" b="1" i="1">
                <a:solidFill>
                  <a:schemeClr val="bg1"/>
                </a:solidFill>
              </a:rPr>
              <a:t>   </a:t>
            </a:r>
            <a:r>
              <a:rPr lang="uk-UA" i="1">
                <a:solidFill>
                  <a:schemeClr val="bg1"/>
                </a:solidFill>
              </a:rPr>
              <a:t>(листовий, сортовий прокат; заготовки)</a:t>
            </a:r>
            <a:endParaRPr lang="ru-RU" i="1">
              <a:solidFill>
                <a:schemeClr val="bg1"/>
              </a:solidFill>
            </a:endParaRPr>
          </a:p>
        </p:txBody>
      </p:sp>
      <p:grpSp>
        <p:nvGrpSpPr>
          <p:cNvPr id="29760" name="Group 64"/>
          <p:cNvGrpSpPr>
            <a:grpSpLocks/>
          </p:cNvGrpSpPr>
          <p:nvPr/>
        </p:nvGrpSpPr>
        <p:grpSpPr bwMode="auto">
          <a:xfrm>
            <a:off x="4284663" y="5318125"/>
            <a:ext cx="838200" cy="336550"/>
            <a:chOff x="2688" y="3312"/>
            <a:chExt cx="528" cy="212"/>
          </a:xfrm>
        </p:grpSpPr>
        <p:sp>
          <p:nvSpPr>
            <p:cNvPr id="29761" name="Line 65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9762" name="Text Box 66"/>
            <p:cNvSpPr txBox="1">
              <a:spLocks noChangeArrowheads="1"/>
            </p:cNvSpPr>
            <p:nvPr/>
          </p:nvSpPr>
          <p:spPr bwMode="auto">
            <a:xfrm>
              <a:off x="2736" y="33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600" i="1">
                  <a:solidFill>
                    <a:schemeClr val="bg1"/>
                  </a:solidFill>
                </a:rPr>
                <a:t>Сталь</a:t>
              </a:r>
              <a:endParaRPr lang="ru-RU" sz="1600" i="1">
                <a:solidFill>
                  <a:schemeClr val="bg1"/>
                </a:solidFill>
              </a:endParaRPr>
            </a:p>
          </p:txBody>
        </p:sp>
      </p:grp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323850" y="5589588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V</a:t>
            </a:r>
            <a:r>
              <a:rPr lang="uk-UA" sz="3600" b="1">
                <a:solidFill>
                  <a:srgbClr val="FFFF00"/>
                </a:solidFill>
              </a:rPr>
              <a:t>.</a:t>
            </a:r>
            <a:endParaRPr lang="ru-RU" sz="3600" b="1">
              <a:solidFill>
                <a:srgbClr val="FFFF00"/>
              </a:solidFill>
            </a:endParaRPr>
          </a:p>
        </p:txBody>
      </p:sp>
      <p:sp>
        <p:nvSpPr>
          <p:cNvPr id="29764" name="AutoShape 6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CC6600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9765" name="AutoShape 6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CC6600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7558088" y="26987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>
                <a:solidFill>
                  <a:schemeClr val="bg1"/>
                </a:solidFill>
              </a:rPr>
              <a:t>шлаки</a:t>
            </a:r>
            <a:endParaRPr lang="ru-RU" sz="1600" i="1">
              <a:solidFill>
                <a:schemeClr val="bg1"/>
              </a:solidFill>
            </a:endParaRPr>
          </a:p>
        </p:txBody>
      </p:sp>
      <p:sp>
        <p:nvSpPr>
          <p:cNvPr id="29767" name="Line 71"/>
          <p:cNvSpPr>
            <a:spLocks noChangeShapeType="1"/>
          </p:cNvSpPr>
          <p:nvPr/>
        </p:nvSpPr>
        <p:spPr bwMode="auto">
          <a:xfrm>
            <a:off x="7472363" y="2987675"/>
            <a:ext cx="98742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9768" name="AutoShape 72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553200"/>
            <a:ext cx="569912" cy="304800"/>
          </a:xfrm>
          <a:prstGeom prst="actionButtonBlank">
            <a:avLst/>
          </a:prstGeom>
          <a:solidFill>
            <a:srgbClr val="CC660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1400" b="1">
                <a:solidFill>
                  <a:schemeClr val="folHlink"/>
                </a:solidFill>
              </a:rPr>
              <a:t>бази</a:t>
            </a:r>
            <a:endParaRPr lang="ru-RU" sz="1400" b="1">
              <a:solidFill>
                <a:schemeClr val="folHlink"/>
              </a:solidFill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143000" y="695325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2395538" y="695325"/>
            <a:ext cx="533400" cy="457200"/>
            <a:chOff x="1728" y="1152"/>
            <a:chExt cx="336" cy="288"/>
          </a:xfrm>
        </p:grpSpPr>
        <p:sp>
          <p:nvSpPr>
            <p:cNvPr id="29703" name="AutoShape 7"/>
            <p:cNvSpPr>
              <a:spLocks noChangeArrowheads="1"/>
            </p:cNvSpPr>
            <p:nvPr/>
          </p:nvSpPr>
          <p:spPr bwMode="auto">
            <a:xfrm>
              <a:off x="1728" y="1152"/>
              <a:ext cx="288" cy="288"/>
            </a:xfrm>
            <a:prstGeom prst="rtTriangle">
              <a:avLst/>
            </a:prstGeom>
            <a:solidFill>
              <a:schemeClr val="tx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04" name="AutoShape 8"/>
            <p:cNvSpPr>
              <a:spLocks noChangeArrowheads="1"/>
            </p:cNvSpPr>
            <p:nvPr/>
          </p:nvSpPr>
          <p:spPr bwMode="auto">
            <a:xfrm flipH="1">
              <a:off x="1776" y="1152"/>
              <a:ext cx="288" cy="288"/>
            </a:xfrm>
            <a:prstGeom prst="rtTriangle">
              <a:avLst/>
            </a:prstGeom>
            <a:solidFill>
              <a:schemeClr val="tx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248400" y="695325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9771" name="Text Box 75"/>
          <p:cNvSpPr txBox="1">
            <a:spLocks noChangeArrowheads="1"/>
          </p:cNvSpPr>
          <p:nvPr/>
        </p:nvSpPr>
        <p:spPr bwMode="auto">
          <a:xfrm>
            <a:off x="0" y="6537325"/>
            <a:ext cx="4427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sz="2000" b="1" i="1">
                <a:solidFill>
                  <a:schemeClr val="bg1"/>
                </a:solidFill>
              </a:rPr>
              <a:t>Комбінат “Азовсталь”</a:t>
            </a:r>
            <a:r>
              <a:rPr lang="uk-UA" sz="2000" i="1">
                <a:solidFill>
                  <a:schemeClr val="bg1"/>
                </a:solidFill>
              </a:rPr>
              <a:t> (Маріуполь)</a:t>
            </a:r>
            <a:endParaRPr lang="ru-RU" sz="2000" i="1">
              <a:solidFill>
                <a:schemeClr val="bg1"/>
              </a:solidFill>
            </a:endParaRPr>
          </a:p>
        </p:txBody>
      </p:sp>
      <p:sp>
        <p:nvSpPr>
          <p:cNvPr id="29773" name="WordArt 77"/>
          <p:cNvSpPr>
            <a:spLocks noChangeArrowheads="1" noChangeShapeType="1" noTextEdit="1"/>
          </p:cNvSpPr>
          <p:nvPr/>
        </p:nvSpPr>
        <p:spPr bwMode="auto">
          <a:xfrm>
            <a:off x="141288" y="77788"/>
            <a:ext cx="8867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latin typeface="Comic Sans MS"/>
              </a:rPr>
              <a:t>Комбінат чорної металургії повного циклу</a:t>
            </a:r>
            <a:endParaRPr lang="uk-UA" sz="3600" b="1" kern="10" spc="72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28398" dir="1593903" algn="ctr" rotWithShape="0">
                  <a:schemeClr val="tx1"/>
                </a:outerShdw>
              </a:effectLst>
              <a:latin typeface="Comic Sans MS"/>
            </a:endParaRPr>
          </a:p>
        </p:txBody>
      </p:sp>
      <p:sp>
        <p:nvSpPr>
          <p:cNvPr id="29774" name="AutoShape 7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84838" y="825500"/>
            <a:ext cx="144462" cy="155575"/>
          </a:xfrm>
          <a:prstGeom prst="star4">
            <a:avLst>
              <a:gd name="adj" fmla="val 2582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</a:t>
            </a:r>
            <a:endParaRPr lang="ru-RU" sz="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2" name="Арф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75"/>
                                        <p:tgtEl>
                                          <p:spTgt spid="297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75"/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75"/>
                                        <p:tgtEl>
                                          <p:spTgt spid="297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75"/>
                                        <p:tgtEl>
                                          <p:spTgt spid="29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75"/>
                                        <p:tgtEl>
                                          <p:spTgt spid="29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75"/>
                                        <p:tgtEl>
                                          <p:spTgt spid="29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75"/>
                                        <p:tgtEl>
                                          <p:spTgt spid="29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75"/>
                                        <p:tgtEl>
                                          <p:spTgt spid="29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75"/>
                                        <p:tgtEl>
                                          <p:spTgt spid="297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75"/>
                                        <p:tgtEl>
                                          <p:spTgt spid="29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75"/>
                                        <p:tgtEl>
                                          <p:spTgt spid="29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utoUpdateAnimBg="0"/>
      <p:bldP spid="29715" grpId="0" autoUpdateAnimBg="0"/>
      <p:bldP spid="29716" grpId="0" animBg="1" autoUpdateAnimBg="0"/>
      <p:bldP spid="29717" grpId="0" animBg="1"/>
      <p:bldP spid="29718" grpId="0"/>
      <p:bldP spid="29720" grpId="0" animBg="1"/>
      <p:bldP spid="29727" grpId="0" animBg="1"/>
      <p:bldP spid="29728" grpId="0" animBg="1"/>
      <p:bldP spid="29729" grpId="0" build="allAtOnce" animBg="1" autoUpdateAnimBg="0"/>
      <p:bldP spid="29739" grpId="0" autoUpdateAnimBg="0"/>
      <p:bldP spid="29740" grpId="0" uiExpand="1" build="p" bldLvl="4" animBg="1" autoUpdateAnimBg="0"/>
      <p:bldP spid="29755" grpId="0" animBg="1"/>
      <p:bldP spid="29756" grpId="0"/>
      <p:bldP spid="29757" grpId="0" animBg="1" autoUpdateAnimBg="0"/>
      <p:bldP spid="29758" grpId="0" autoUpdateAnimBg="0"/>
      <p:bldP spid="29759" grpId="0" uiExpand="1" build="p" animBg="1" autoUpdateAnimBg="0"/>
      <p:bldP spid="29763" grpId="0" autoUpdateAnimBg="0"/>
      <p:bldP spid="29766" grpId="0"/>
      <p:bldP spid="29767" grpId="0" animBg="1"/>
      <p:bldP spid="29701" grpId="0" animBg="1"/>
      <p:bldP spid="29713" grpId="0" animBg="1"/>
      <p:bldP spid="2977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6324600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uk-UA" sz="3600" b="1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КІНЕЦЬ</a:t>
            </a:r>
          </a:p>
        </p:txBody>
      </p:sp>
      <p:sp>
        <p:nvSpPr>
          <p:cNvPr id="26626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66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Home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spd="slow">
    <p:zoom dir="in"/>
    <p:sndAc>
      <p:stSnd>
        <p:snd r:embed="rId2" name="Рикошет5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Криворожста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0"/>
            <a:ext cx="5003800" cy="6869113"/>
          </a:xfrm>
          <a:prstGeom prst="rect">
            <a:avLst/>
          </a:prstGeom>
          <a:noFill/>
        </p:spPr>
      </p:pic>
      <p:sp>
        <p:nvSpPr>
          <p:cNvPr id="35842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584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2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76375" y="64008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/>
              <a:t>В'їзд на комбінат</a:t>
            </a:r>
            <a:endParaRPr lang="ru-RU" b="1" i="1"/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619250" y="152400"/>
            <a:ext cx="5832475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Криворіжсталь</a:t>
            </a:r>
          </a:p>
        </p:txBody>
      </p:sp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 descr="Криворожсталь_Доменный цех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r="3891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3686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tx1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6502400"/>
            <a:ext cx="2195513" cy="366713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Доменний цех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1619250" y="152400"/>
            <a:ext cx="5832475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Криворіжсталь</a:t>
            </a:r>
          </a:p>
        </p:txBody>
      </p:sp>
      <p:sp>
        <p:nvSpPr>
          <p:cNvPr id="3687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lank">
            <a:avLst/>
          </a:prstGeom>
          <a:solidFill>
            <a:schemeClr val="tx1"/>
          </a:solidFill>
          <a:ln w="9525" cap="rnd">
            <a:solidFill>
              <a:srgbClr val="4D4D4D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11</a:t>
            </a:r>
            <a:endParaRPr lang="ru-RU" sz="1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колокольчики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Азовст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6400800"/>
            <a:ext cx="291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“Азовсталь” вночі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1619250" y="152400"/>
            <a:ext cx="5832475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Азовсталь</a:t>
            </a:r>
          </a:p>
        </p:txBody>
      </p:sp>
      <p:sp>
        <p:nvSpPr>
          <p:cNvPr id="5325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663300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325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lank">
            <a:avLst/>
          </a:prstGeom>
          <a:solidFill>
            <a:srgbClr val="663300"/>
          </a:solidFill>
          <a:ln w="9525" cap="rnd">
            <a:solidFill>
              <a:srgbClr val="4D4D4D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11</a:t>
            </a:r>
            <a:endParaRPr lang="ru-RU" sz="1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нтури Україн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71378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Сировинна база для чорної металургії</a:t>
            </a:r>
            <a:endParaRPr lang="uk-UA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248400" y="44958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858000" y="5791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562600" y="3124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5334000" y="4572000"/>
            <a:ext cx="304800" cy="304800"/>
            <a:chOff x="384" y="3360"/>
            <a:chExt cx="192" cy="192"/>
          </a:xfrm>
        </p:grpSpPr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6629400" y="4495800"/>
            <a:ext cx="304800" cy="304800"/>
            <a:chOff x="384" y="3360"/>
            <a:chExt cx="192" cy="192"/>
          </a:xfrm>
        </p:grpSpPr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5791200" y="4267200"/>
            <a:ext cx="304800" cy="304800"/>
            <a:chOff x="384" y="3360"/>
            <a:chExt cx="192" cy="192"/>
          </a:xfrm>
        </p:grpSpPr>
        <p:sp>
          <p:nvSpPr>
            <p:cNvPr id="17423" name="AutoShape 15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7848600" y="3124200"/>
            <a:ext cx="685800" cy="762000"/>
            <a:chOff x="4944" y="1968"/>
            <a:chExt cx="432" cy="480"/>
          </a:xfrm>
        </p:grpSpPr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944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5184" y="225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7428" name="Group 20"/>
          <p:cNvGrpSpPr>
            <a:grpSpLocks/>
          </p:cNvGrpSpPr>
          <p:nvPr/>
        </p:nvGrpSpPr>
        <p:grpSpPr bwMode="auto">
          <a:xfrm>
            <a:off x="6019800" y="2667000"/>
            <a:ext cx="2438400" cy="1524000"/>
            <a:chOff x="3792" y="1680"/>
            <a:chExt cx="1536" cy="960"/>
          </a:xfrm>
        </p:grpSpPr>
        <p:grpSp>
          <p:nvGrpSpPr>
            <p:cNvPr id="17429" name="Group 21"/>
            <p:cNvGrpSpPr>
              <a:grpSpLocks/>
            </p:cNvGrpSpPr>
            <p:nvPr/>
          </p:nvGrpSpPr>
          <p:grpSpPr bwMode="auto">
            <a:xfrm flipH="1">
              <a:off x="3792" y="2448"/>
              <a:ext cx="192" cy="192"/>
              <a:chOff x="960" y="3024"/>
              <a:chExt cx="192" cy="192"/>
            </a:xfrm>
          </p:grpSpPr>
          <p:sp>
            <p:nvSpPr>
              <p:cNvPr id="17430" name="Rectangle 22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 flipH="1">
                <a:off x="960" y="302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7432" name="Group 24"/>
            <p:cNvGrpSpPr>
              <a:grpSpLocks/>
            </p:cNvGrpSpPr>
            <p:nvPr/>
          </p:nvGrpSpPr>
          <p:grpSpPr bwMode="auto">
            <a:xfrm flipH="1">
              <a:off x="5136" y="1680"/>
              <a:ext cx="192" cy="192"/>
              <a:chOff x="960" y="3024"/>
              <a:chExt cx="192" cy="192"/>
            </a:xfrm>
          </p:grpSpPr>
          <p:sp>
            <p:nvSpPr>
              <p:cNvPr id="17433" name="Rectangle 25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 flipH="1">
                <a:off x="960" y="302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6019800" y="2590800"/>
            <a:ext cx="1981200" cy="3581400"/>
            <a:chOff x="3792" y="1632"/>
            <a:chExt cx="1248" cy="2256"/>
          </a:xfrm>
        </p:grpSpPr>
        <p:grpSp>
          <p:nvGrpSpPr>
            <p:cNvPr id="17436" name="Group 28"/>
            <p:cNvGrpSpPr>
              <a:grpSpLocks/>
            </p:cNvGrpSpPr>
            <p:nvPr/>
          </p:nvGrpSpPr>
          <p:grpSpPr bwMode="auto">
            <a:xfrm>
              <a:off x="4848" y="1632"/>
              <a:ext cx="192" cy="192"/>
              <a:chOff x="528" y="3264"/>
              <a:chExt cx="192" cy="192"/>
            </a:xfrm>
          </p:grpSpPr>
          <p:grpSp>
            <p:nvGrpSpPr>
              <p:cNvPr id="17437" name="Group 29"/>
              <p:cNvGrpSpPr>
                <a:grpSpLocks/>
              </p:cNvGrpSpPr>
              <p:nvPr/>
            </p:nvGrpSpPr>
            <p:grpSpPr bwMode="auto">
              <a:xfrm flipH="1">
                <a:off x="528" y="3264"/>
                <a:ext cx="192" cy="192"/>
                <a:chOff x="960" y="3024"/>
                <a:chExt cx="192" cy="192"/>
              </a:xfrm>
            </p:grpSpPr>
            <p:sp>
              <p:nvSpPr>
                <p:cNvPr id="17438" name="Rectangle 30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743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960" y="302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 flipH="1">
                <a:off x="528" y="326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7441" name="Group 33"/>
            <p:cNvGrpSpPr>
              <a:grpSpLocks/>
            </p:cNvGrpSpPr>
            <p:nvPr/>
          </p:nvGrpSpPr>
          <p:grpSpPr bwMode="auto">
            <a:xfrm>
              <a:off x="3792" y="3696"/>
              <a:ext cx="192" cy="192"/>
              <a:chOff x="528" y="3264"/>
              <a:chExt cx="192" cy="192"/>
            </a:xfrm>
          </p:grpSpPr>
          <p:grpSp>
            <p:nvGrpSpPr>
              <p:cNvPr id="17442" name="Group 34"/>
              <p:cNvGrpSpPr>
                <a:grpSpLocks/>
              </p:cNvGrpSpPr>
              <p:nvPr/>
            </p:nvGrpSpPr>
            <p:grpSpPr bwMode="auto">
              <a:xfrm flipH="1">
                <a:off x="528" y="3264"/>
                <a:ext cx="192" cy="192"/>
                <a:chOff x="960" y="3024"/>
                <a:chExt cx="192" cy="192"/>
              </a:xfrm>
            </p:grpSpPr>
            <p:sp>
              <p:nvSpPr>
                <p:cNvPr id="17443" name="Rectangle 35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744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960" y="302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 flipH="1">
                <a:off x="528" y="326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6037263" y="413385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Нікополь</a:t>
            </a:r>
            <a:endParaRPr lang="ru-RU" sz="1600" i="1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7021513" y="3716338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7162800" y="4876800"/>
            <a:ext cx="4953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6096000" y="4876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H="1">
            <a:off x="7874000" y="38862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7010400" y="47117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452" name="Freeform 44"/>
          <p:cNvSpPr>
            <a:spLocks/>
          </p:cNvSpPr>
          <p:nvPr/>
        </p:nvSpPr>
        <p:spPr bwMode="auto">
          <a:xfrm>
            <a:off x="6921500" y="3352800"/>
            <a:ext cx="469900" cy="288925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182"/>
              </a:cxn>
            </a:cxnLst>
            <a:rect l="0" t="0" r="r" b="b"/>
            <a:pathLst>
              <a:path w="296" h="182">
                <a:moveTo>
                  <a:pt x="296" y="0"/>
                </a:moveTo>
                <a:lnTo>
                  <a:pt x="0" y="18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7164388" y="58054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Керч</a:t>
            </a:r>
            <a:endParaRPr lang="ru-RU" sz="1600" i="1"/>
          </a:p>
        </p:txBody>
      </p:sp>
      <p:sp>
        <p:nvSpPr>
          <p:cNvPr id="17454" name="Freeform 46"/>
          <p:cNvSpPr>
            <a:spLocks/>
          </p:cNvSpPr>
          <p:nvPr/>
        </p:nvSpPr>
        <p:spPr bwMode="auto">
          <a:xfrm>
            <a:off x="7442200" y="2438400"/>
            <a:ext cx="939800" cy="1828800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6" y="144"/>
              </a:cxn>
              <a:cxn ang="0">
                <a:pos x="16" y="240"/>
              </a:cxn>
              <a:cxn ang="0">
                <a:pos x="16" y="624"/>
              </a:cxn>
              <a:cxn ang="0">
                <a:pos x="16" y="816"/>
              </a:cxn>
              <a:cxn ang="0">
                <a:pos x="112" y="1104"/>
              </a:cxn>
              <a:cxn ang="0">
                <a:pos x="496" y="1152"/>
              </a:cxn>
              <a:cxn ang="0">
                <a:pos x="592" y="1104"/>
              </a:cxn>
              <a:cxn ang="0">
                <a:pos x="640" y="1104"/>
              </a:cxn>
            </a:cxnLst>
            <a:rect l="0" t="0" r="r" b="b"/>
            <a:pathLst>
              <a:path w="640" h="1160">
                <a:moveTo>
                  <a:pt x="112" y="0"/>
                </a:moveTo>
                <a:cubicBezTo>
                  <a:pt x="72" y="52"/>
                  <a:pt x="32" y="104"/>
                  <a:pt x="16" y="144"/>
                </a:cubicBezTo>
                <a:cubicBezTo>
                  <a:pt x="0" y="184"/>
                  <a:pt x="16" y="160"/>
                  <a:pt x="16" y="240"/>
                </a:cubicBezTo>
                <a:cubicBezTo>
                  <a:pt x="16" y="320"/>
                  <a:pt x="16" y="528"/>
                  <a:pt x="16" y="624"/>
                </a:cubicBezTo>
                <a:cubicBezTo>
                  <a:pt x="16" y="720"/>
                  <a:pt x="0" y="736"/>
                  <a:pt x="16" y="816"/>
                </a:cubicBezTo>
                <a:cubicBezTo>
                  <a:pt x="32" y="896"/>
                  <a:pt x="32" y="1048"/>
                  <a:pt x="112" y="1104"/>
                </a:cubicBezTo>
                <a:cubicBezTo>
                  <a:pt x="192" y="1160"/>
                  <a:pt x="416" y="1152"/>
                  <a:pt x="496" y="1152"/>
                </a:cubicBezTo>
                <a:cubicBezTo>
                  <a:pt x="576" y="1152"/>
                  <a:pt x="568" y="1112"/>
                  <a:pt x="592" y="1104"/>
                </a:cubicBezTo>
                <a:cubicBezTo>
                  <a:pt x="616" y="1096"/>
                  <a:pt x="628" y="1100"/>
                  <a:pt x="640" y="11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455" name="Freeform 47"/>
          <p:cNvSpPr>
            <a:spLocks/>
          </p:cNvSpPr>
          <p:nvPr/>
        </p:nvSpPr>
        <p:spPr bwMode="auto">
          <a:xfrm>
            <a:off x="6754813" y="4267200"/>
            <a:ext cx="1411287" cy="2030413"/>
          </a:xfrm>
          <a:custGeom>
            <a:avLst/>
            <a:gdLst/>
            <a:ahLst/>
            <a:cxnLst>
              <a:cxn ang="0">
                <a:pos x="333" y="1205"/>
              </a:cxn>
              <a:cxn ang="0">
                <a:pos x="15" y="1155"/>
              </a:cxn>
              <a:cxn ang="0">
                <a:pos x="244" y="460"/>
              </a:cxn>
              <a:cxn ang="0">
                <a:pos x="409" y="120"/>
              </a:cxn>
              <a:cxn ang="0">
                <a:pos x="553" y="24"/>
              </a:cxn>
              <a:cxn ang="0">
                <a:pos x="793" y="24"/>
              </a:cxn>
              <a:cxn ang="0">
                <a:pos x="889" y="168"/>
              </a:cxn>
            </a:cxnLst>
            <a:rect l="0" t="0" r="r" b="b"/>
            <a:pathLst>
              <a:path w="889" h="1279">
                <a:moveTo>
                  <a:pt x="333" y="1205"/>
                </a:moveTo>
                <a:cubicBezTo>
                  <a:pt x="282" y="1197"/>
                  <a:pt x="30" y="1279"/>
                  <a:pt x="15" y="1155"/>
                </a:cubicBezTo>
                <a:cubicBezTo>
                  <a:pt x="0" y="1031"/>
                  <a:pt x="178" y="632"/>
                  <a:pt x="244" y="460"/>
                </a:cubicBezTo>
                <a:cubicBezTo>
                  <a:pt x="310" y="288"/>
                  <a:pt x="358" y="193"/>
                  <a:pt x="409" y="120"/>
                </a:cubicBezTo>
                <a:cubicBezTo>
                  <a:pt x="460" y="47"/>
                  <a:pt x="489" y="40"/>
                  <a:pt x="553" y="24"/>
                </a:cubicBezTo>
                <a:cubicBezTo>
                  <a:pt x="617" y="8"/>
                  <a:pt x="737" y="0"/>
                  <a:pt x="793" y="24"/>
                </a:cubicBezTo>
                <a:cubicBezTo>
                  <a:pt x="849" y="48"/>
                  <a:pt x="873" y="144"/>
                  <a:pt x="889" y="1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8001000" y="4419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ІІІ.</a:t>
            </a:r>
            <a:endParaRPr lang="ru-RU" sz="2800" b="1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4800600" y="4267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І.</a:t>
            </a:r>
            <a:endParaRPr lang="ru-RU" sz="2800" b="1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7010400" y="2743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ІІ.</a:t>
            </a:r>
            <a:endParaRPr lang="ru-RU" sz="2800" b="1"/>
          </a:p>
        </p:txBody>
      </p:sp>
      <p:sp>
        <p:nvSpPr>
          <p:cNvPr id="17459" name="Freeform 51"/>
          <p:cNvSpPr>
            <a:spLocks/>
          </p:cNvSpPr>
          <p:nvPr/>
        </p:nvSpPr>
        <p:spPr bwMode="auto">
          <a:xfrm>
            <a:off x="5199063" y="2952750"/>
            <a:ext cx="1912937" cy="2228850"/>
          </a:xfrm>
          <a:custGeom>
            <a:avLst/>
            <a:gdLst/>
            <a:ahLst/>
            <a:cxnLst>
              <a:cxn ang="0">
                <a:pos x="757" y="252"/>
              </a:cxn>
              <a:cxn ang="0">
                <a:pos x="270" y="67"/>
              </a:cxn>
              <a:cxn ang="0">
                <a:pos x="85" y="656"/>
              </a:cxn>
              <a:cxn ang="0">
                <a:pos x="14" y="924"/>
              </a:cxn>
              <a:cxn ang="0">
                <a:pos x="14" y="1164"/>
              </a:cxn>
              <a:cxn ang="0">
                <a:pos x="97" y="1308"/>
              </a:cxn>
              <a:cxn ang="0">
                <a:pos x="277" y="1356"/>
              </a:cxn>
              <a:cxn ang="0">
                <a:pos x="517" y="1404"/>
              </a:cxn>
              <a:cxn ang="0">
                <a:pos x="757" y="1356"/>
              </a:cxn>
              <a:cxn ang="0">
                <a:pos x="997" y="1260"/>
              </a:cxn>
              <a:cxn ang="0">
                <a:pos x="1141" y="1164"/>
              </a:cxn>
              <a:cxn ang="0">
                <a:pos x="1189" y="1020"/>
              </a:cxn>
              <a:cxn ang="0">
                <a:pos x="1189" y="780"/>
              </a:cxn>
              <a:cxn ang="0">
                <a:pos x="1093" y="684"/>
              </a:cxn>
              <a:cxn ang="0">
                <a:pos x="1045" y="588"/>
              </a:cxn>
              <a:cxn ang="0">
                <a:pos x="886" y="384"/>
              </a:cxn>
              <a:cxn ang="0">
                <a:pos x="757" y="252"/>
              </a:cxn>
            </a:cxnLst>
            <a:rect l="0" t="0" r="r" b="b"/>
            <a:pathLst>
              <a:path w="1205" h="1404">
                <a:moveTo>
                  <a:pt x="757" y="252"/>
                </a:moveTo>
                <a:cubicBezTo>
                  <a:pt x="636" y="213"/>
                  <a:pt x="382" y="0"/>
                  <a:pt x="270" y="67"/>
                </a:cubicBezTo>
                <a:cubicBezTo>
                  <a:pt x="158" y="134"/>
                  <a:pt x="128" y="513"/>
                  <a:pt x="85" y="656"/>
                </a:cubicBezTo>
                <a:cubicBezTo>
                  <a:pt x="42" y="799"/>
                  <a:pt x="26" y="839"/>
                  <a:pt x="14" y="924"/>
                </a:cubicBezTo>
                <a:cubicBezTo>
                  <a:pt x="2" y="1009"/>
                  <a:pt x="0" y="1100"/>
                  <a:pt x="14" y="1164"/>
                </a:cubicBezTo>
                <a:cubicBezTo>
                  <a:pt x="28" y="1228"/>
                  <a:pt x="53" y="1276"/>
                  <a:pt x="97" y="1308"/>
                </a:cubicBezTo>
                <a:cubicBezTo>
                  <a:pt x="141" y="1340"/>
                  <a:pt x="207" y="1340"/>
                  <a:pt x="277" y="1356"/>
                </a:cubicBezTo>
                <a:cubicBezTo>
                  <a:pt x="347" y="1372"/>
                  <a:pt x="437" y="1404"/>
                  <a:pt x="517" y="1404"/>
                </a:cubicBezTo>
                <a:cubicBezTo>
                  <a:pt x="597" y="1404"/>
                  <a:pt x="677" y="1380"/>
                  <a:pt x="757" y="1356"/>
                </a:cubicBezTo>
                <a:cubicBezTo>
                  <a:pt x="837" y="1332"/>
                  <a:pt x="933" y="1292"/>
                  <a:pt x="997" y="1260"/>
                </a:cubicBezTo>
                <a:cubicBezTo>
                  <a:pt x="1061" y="1228"/>
                  <a:pt x="1109" y="1204"/>
                  <a:pt x="1141" y="1164"/>
                </a:cubicBezTo>
                <a:cubicBezTo>
                  <a:pt x="1173" y="1124"/>
                  <a:pt x="1181" y="1084"/>
                  <a:pt x="1189" y="1020"/>
                </a:cubicBezTo>
                <a:cubicBezTo>
                  <a:pt x="1197" y="956"/>
                  <a:pt x="1205" y="836"/>
                  <a:pt x="1189" y="780"/>
                </a:cubicBezTo>
                <a:cubicBezTo>
                  <a:pt x="1173" y="724"/>
                  <a:pt x="1117" y="716"/>
                  <a:pt x="1093" y="684"/>
                </a:cubicBezTo>
                <a:cubicBezTo>
                  <a:pt x="1069" y="652"/>
                  <a:pt x="1079" y="638"/>
                  <a:pt x="1045" y="588"/>
                </a:cubicBezTo>
                <a:cubicBezTo>
                  <a:pt x="1011" y="538"/>
                  <a:pt x="934" y="440"/>
                  <a:pt x="886" y="384"/>
                </a:cubicBezTo>
                <a:cubicBezTo>
                  <a:pt x="838" y="328"/>
                  <a:pt x="784" y="280"/>
                  <a:pt x="757" y="252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460" name="AutoShape 5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FFFF66"/>
          </a:solid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7461" name="AutoShape 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FF66"/>
          </a:solid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4284663" y="4149725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Кривий Ріг</a:t>
            </a:r>
            <a:endParaRPr lang="ru-RU" sz="1600" i="1"/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250825" y="5411788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І. Придніпровський р-н</a:t>
            </a:r>
            <a:endParaRPr lang="ru-RU" sz="2000" b="1"/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250825" y="5716588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ІІ. Донецький р-н</a:t>
            </a:r>
            <a:endParaRPr lang="ru-RU" sz="2000" b="1"/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250825" y="6021388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ІІІ. Приазовський р-н</a:t>
            </a:r>
            <a:endParaRPr lang="ru-RU" sz="2000" b="1"/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6227763" y="479742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Білозерське</a:t>
            </a:r>
            <a:endParaRPr lang="ru-RU" sz="1600" i="1"/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4932363" y="2781300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Кременчук</a:t>
            </a:r>
            <a:endParaRPr lang="ru-RU" sz="1600" i="1"/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6877050" y="4268788"/>
            <a:ext cx="1066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uk-UA" sz="1600" i="1"/>
              <a:t>Великий Токмак</a:t>
            </a:r>
            <a:endParaRPr lang="ru-RU" sz="1600" i="1"/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4500563" y="4845050"/>
            <a:ext cx="12239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uk-UA" sz="1600" i="1"/>
              <a:t>Інгулецьке</a:t>
            </a:r>
            <a:endParaRPr lang="ru-RU" sz="1600" i="1"/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 rot="-1536131">
            <a:off x="7740650" y="332581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Донбас</a:t>
            </a:r>
            <a:endParaRPr lang="ru-RU" sz="1600" i="1"/>
          </a:p>
        </p:txBody>
      </p:sp>
      <p:sp>
        <p:nvSpPr>
          <p:cNvPr id="2" name="AutoShape 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553200"/>
            <a:ext cx="569912" cy="304800"/>
          </a:xfrm>
          <a:prstGeom prst="actionButtonBlank">
            <a:avLst/>
          </a:prstGeom>
          <a:solidFill>
            <a:srgbClr val="FFFF66"/>
          </a:solid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1400" b="1" dirty="0">
                <a:solidFill>
                  <a:schemeClr val="folHlink"/>
                </a:solidFill>
              </a:rPr>
              <a:t>бази</a:t>
            </a:r>
            <a:endParaRPr lang="ru-RU" sz="14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Рикошет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CCO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75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75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75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75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75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75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75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75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5" dur="75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колокольчики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6" dur="75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2" dur="75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17415" grpId="0" animBg="1"/>
      <p:bldP spid="17446" grpId="0" autoUpdateAnimBg="0"/>
      <p:bldP spid="17447" grpId="0" animBg="1"/>
      <p:bldP spid="17448" grpId="0" animBg="1"/>
      <p:bldP spid="17449" grpId="0" animBg="1"/>
      <p:bldP spid="17450" grpId="0" animBg="1"/>
      <p:bldP spid="17451" grpId="0" animBg="1"/>
      <p:bldP spid="17452" grpId="0" animBg="1"/>
      <p:bldP spid="17453" grpId="0" autoUpdateAnimBg="0"/>
      <p:bldP spid="17454" grpId="0" animBg="1"/>
      <p:bldP spid="17455" grpId="0" animBg="1"/>
      <p:bldP spid="17456" grpId="0" autoUpdateAnimBg="0"/>
      <p:bldP spid="17457" grpId="0" autoUpdateAnimBg="0"/>
      <p:bldP spid="17458" grpId="0" autoUpdateAnimBg="0"/>
      <p:bldP spid="17459" grpId="0" animBg="1"/>
      <p:bldP spid="17463" grpId="0" autoUpdateAnimBg="0"/>
      <p:bldP spid="17464" grpId="0" autoUpdateAnimBg="0"/>
      <p:bldP spid="17465" grpId="0" autoUpdateAnimBg="0"/>
      <p:bldP spid="17466" grpId="0" autoUpdateAnimBg="0"/>
      <p:bldP spid="17467" grpId="0" autoUpdateAnimBg="0"/>
      <p:bldP spid="17468" grpId="0" autoUpdateAnimBg="0"/>
      <p:bldP spid="17469" grpId="0" autoUpdateAnimBg="0"/>
      <p:bldP spid="17470" grpId="0" autoUpdateAnimBg="0"/>
      <p:bldP spid="174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 descr="Голубая тисненая бумага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8133" name="AutoShape 5" descr="Голубая тисненая бумага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1619250" y="152400"/>
            <a:ext cx="583247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Comic Sans MS"/>
              </a:rPr>
              <a:t>Флюсові  вапняки</a:t>
            </a:r>
          </a:p>
        </p:txBody>
      </p:sp>
      <p:sp>
        <p:nvSpPr>
          <p:cNvPr id="48137" name="AutoShape 9" descr="Голубая тисненая бумага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pic>
        <p:nvPicPr>
          <p:cNvPr id="48146" name="Picture 18" descr="Флюсы"/>
          <p:cNvPicPr>
            <a:picLocks noChangeAspect="1" noChangeArrowheads="1"/>
          </p:cNvPicPr>
          <p:nvPr/>
        </p:nvPicPr>
        <p:blipFill>
          <a:blip r:embed="rId8" cstate="print">
            <a:lum contrast="18000"/>
          </a:blip>
          <a:srcRect/>
          <a:stretch>
            <a:fillRect/>
          </a:stretch>
        </p:blipFill>
        <p:spPr bwMode="auto">
          <a:xfrm>
            <a:off x="179388" y="4076700"/>
            <a:ext cx="3563937" cy="257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779838" y="6237288"/>
            <a:ext cx="255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b="1" i="1">
                <a:solidFill>
                  <a:schemeClr val="accent2"/>
                </a:solidFill>
              </a:rPr>
              <a:t>Флюсові вапняки</a:t>
            </a:r>
            <a:endParaRPr lang="ru-RU" b="1" i="1">
              <a:solidFill>
                <a:schemeClr val="accent2"/>
              </a:solidFill>
            </a:endParaRPr>
          </a:p>
        </p:txBody>
      </p:sp>
      <p:pic>
        <p:nvPicPr>
          <p:cNvPr id="48148" name="Picture 20" descr="Формовочные известня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981075"/>
            <a:ext cx="482917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995738" y="494188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Видобуток вапняків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1979613" y="908050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b="1" i="1">
                <a:solidFill>
                  <a:schemeClr val="accent2"/>
                </a:solidFill>
              </a:rPr>
              <a:t>Флюси</a:t>
            </a:r>
            <a:endParaRPr lang="ru-RU" b="1" i="1">
              <a:solidFill>
                <a:schemeClr val="accent2"/>
              </a:solidFill>
            </a:endParaRPr>
          </a:p>
        </p:txBody>
      </p:sp>
      <p:pic>
        <p:nvPicPr>
          <p:cNvPr id="48152" name="Picture 24" descr="Флюсы3"/>
          <p:cNvPicPr>
            <a:picLocks noChangeAspect="1" noChangeArrowheads="1"/>
          </p:cNvPicPr>
          <p:nvPr/>
        </p:nvPicPr>
        <p:blipFill>
          <a:blip r:embed="rId10" cstate="print">
            <a:lum contrast="18000"/>
          </a:blip>
          <a:srcRect b="1378"/>
          <a:stretch>
            <a:fillRect/>
          </a:stretch>
        </p:blipFill>
        <p:spPr bwMode="auto">
          <a:xfrm>
            <a:off x="1619250" y="1916113"/>
            <a:ext cx="2216150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50" name="Picture 22" descr="Флюсы2"/>
          <p:cNvPicPr>
            <a:picLocks noChangeAspect="1" noChangeArrowheads="1"/>
          </p:cNvPicPr>
          <p:nvPr/>
        </p:nvPicPr>
        <p:blipFill>
          <a:blip r:embed="rId11" cstate="print">
            <a:lum contrast="24000"/>
          </a:blip>
          <a:srcRect/>
          <a:stretch>
            <a:fillRect/>
          </a:stretch>
        </p:blipFill>
        <p:spPr bwMode="auto">
          <a:xfrm>
            <a:off x="250825" y="908050"/>
            <a:ext cx="1728788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4500563" y="3046413"/>
            <a:ext cx="4248150" cy="647700"/>
          </a:xfrm>
          <a:prstGeom prst="rect">
            <a:avLst/>
          </a:prstGeom>
          <a:solidFill>
            <a:srgbClr val="FFE0C1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4500563" y="981075"/>
            <a:ext cx="4248150" cy="1800225"/>
          </a:xfrm>
          <a:prstGeom prst="rect">
            <a:avLst/>
          </a:prstGeom>
          <a:solidFill>
            <a:srgbClr val="FFE0C1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4818" name="AutoShape 2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4819" name="AutoShape 3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403350" y="6165850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uk-UA" b="1" i="1"/>
              <a:t>Видобуток руд</a:t>
            </a:r>
            <a:endParaRPr lang="ru-RU" b="1" i="1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668963" y="6396038"/>
            <a:ext cx="2230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i="1"/>
              <a:t>Пуста порода</a:t>
            </a:r>
            <a:endParaRPr lang="ru-RU" b="1" i="1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619250" y="152400"/>
            <a:ext cx="5832475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Збагачення  руд</a:t>
            </a:r>
          </a:p>
        </p:txBody>
      </p:sp>
      <p:sp>
        <p:nvSpPr>
          <p:cNvPr id="34826" name="AutoShape 10" descr="Пергамент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pic>
        <p:nvPicPr>
          <p:cNvPr id="34827" name="Picture 11" descr="Кривой Рог_пустая пород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825" y="4021138"/>
            <a:ext cx="3240088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8" name="Picture 12" descr="ruda(7499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913" y="3573463"/>
            <a:ext cx="2578100" cy="257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30" name="Picture 14" descr="Руд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8" y="908050"/>
            <a:ext cx="2325687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489200" y="919163"/>
            <a:ext cx="1944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b="1" i="1">
                <a:solidFill>
                  <a:srgbClr val="FF3300"/>
                </a:solidFill>
              </a:rPr>
              <a:t>Магнітний залізняк </a:t>
            </a:r>
            <a:r>
              <a:rPr lang="uk-UA" i="1">
                <a:solidFill>
                  <a:srgbClr val="FF3300"/>
                </a:solidFill>
              </a:rPr>
              <a:t>(магнетит)</a:t>
            </a:r>
            <a:r>
              <a:rPr lang="uk-UA" b="1" i="1"/>
              <a:t> </a:t>
            </a:r>
            <a:r>
              <a:rPr lang="en-US" i="1"/>
              <a:t>Fe</a:t>
            </a:r>
            <a:r>
              <a:rPr lang="en-US" i="1" baseline="-25000"/>
              <a:t>3</a:t>
            </a:r>
            <a:r>
              <a:rPr lang="en-US" i="1"/>
              <a:t>O</a:t>
            </a:r>
            <a:r>
              <a:rPr lang="en-US" i="1" baseline="-25000"/>
              <a:t>4</a:t>
            </a:r>
            <a:endParaRPr lang="ru-RU" i="1" baseline="-25000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572000" y="981075"/>
            <a:ext cx="4032250" cy="17383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uk-UA" b="1" u="sng">
                <a:solidFill>
                  <a:srgbClr val="FF3300"/>
                </a:solidFill>
              </a:rPr>
              <a:t>Якість залізних руд</a:t>
            </a:r>
            <a:r>
              <a:rPr lang="uk-UA" b="1">
                <a:solidFill>
                  <a:srgbClr val="FF3300"/>
                </a:solidFill>
              </a:rPr>
              <a:t>: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uk-UA" b="1" i="1">
                <a:solidFill>
                  <a:srgbClr val="FF3300"/>
                </a:solidFill>
              </a:rPr>
              <a:t> багаті руди:</a:t>
            </a:r>
            <a:r>
              <a:rPr lang="uk-UA" b="1" i="1"/>
              <a:t> </a:t>
            </a:r>
            <a:r>
              <a:rPr lang="en-US" b="1" i="1"/>
              <a:t>&gt;</a:t>
            </a:r>
            <a:r>
              <a:rPr lang="uk-UA" b="1" i="1"/>
              <a:t>50% руди;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uk-UA" b="1" i="1">
                <a:solidFill>
                  <a:schemeClr val="accent2"/>
                </a:solidFill>
              </a:rPr>
              <a:t> середні руди:</a:t>
            </a:r>
            <a:r>
              <a:rPr lang="uk-UA" b="1" i="1"/>
              <a:t> 20-50% руди;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uk-UA" b="1" i="1">
                <a:solidFill>
                  <a:srgbClr val="CC6600"/>
                </a:solidFill>
              </a:rPr>
              <a:t> бідні руди:</a:t>
            </a:r>
            <a:r>
              <a:rPr lang="uk-UA" b="1" i="1"/>
              <a:t> </a:t>
            </a:r>
            <a:r>
              <a:rPr lang="en-US" b="1" i="1"/>
              <a:t>&lt;</a:t>
            </a:r>
            <a:r>
              <a:rPr lang="uk-UA" b="1" i="1"/>
              <a:t> 20% руди.</a:t>
            </a:r>
            <a:endParaRPr lang="ru-RU" b="1" i="1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6238875" y="3727450"/>
            <a:ext cx="865188" cy="263525"/>
          </a:xfrm>
          <a:prstGeom prst="downArrow">
            <a:avLst>
              <a:gd name="adj1" fmla="val 53028"/>
              <a:gd name="adj2" fmla="val 6587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500563" y="3090863"/>
            <a:ext cx="4248150" cy="5937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uk-UA" sz="2200" b="1">
                <a:solidFill>
                  <a:srgbClr val="FF3300"/>
                </a:solidFill>
              </a:rPr>
              <a:t>Збагачення руд – </a:t>
            </a:r>
            <a:r>
              <a:rPr lang="uk-UA" sz="2200" b="1" i="1">
                <a:solidFill>
                  <a:schemeClr val="tx2"/>
                </a:solidFill>
              </a:rPr>
              <a:t>відокремлення від пустої породи</a:t>
            </a:r>
            <a:endParaRPr lang="ru-RU" sz="2200" b="1" i="1">
              <a:solidFill>
                <a:schemeClr val="tx2"/>
              </a:solidFill>
            </a:endParaRP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6227763" y="2803525"/>
            <a:ext cx="865187" cy="263525"/>
          </a:xfrm>
          <a:prstGeom prst="downArrow">
            <a:avLst>
              <a:gd name="adj1" fmla="val 53028"/>
              <a:gd name="adj2" fmla="val 6587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Колокольчики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9" grpId="0" animBg="1"/>
      <p:bldP spid="34837" grpId="0" animBg="1"/>
      <p:bldP spid="34824" grpId="0" animBg="1"/>
      <p:bldP spid="34833" grpId="0" animBg="1"/>
      <p:bldP spid="348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3796" name="AutoShape 4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5288" y="5445125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/>
              <a:t>Кокс</a:t>
            </a:r>
            <a:endParaRPr lang="ru-RU" b="1" i="1"/>
          </a:p>
        </p:txBody>
      </p:sp>
      <p:pic>
        <p:nvPicPr>
          <p:cNvPr id="33805" name="Picture 13" descr="Кокс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7584" r="5499"/>
          <a:stretch>
            <a:fillRect/>
          </a:stretch>
        </p:blipFill>
        <p:spPr bwMode="auto">
          <a:xfrm>
            <a:off x="0" y="1773238"/>
            <a:ext cx="3924300" cy="3295650"/>
          </a:xfrm>
          <a:prstGeom prst="rect">
            <a:avLst/>
          </a:prstGeom>
          <a:noFill/>
        </p:spPr>
      </p:pic>
      <p:pic>
        <p:nvPicPr>
          <p:cNvPr id="33806" name="Picture 14" descr="Карбон_уголь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366"/>
          <a:stretch>
            <a:fillRect/>
          </a:stretch>
        </p:blipFill>
        <p:spPr bwMode="auto">
          <a:xfrm>
            <a:off x="5364163" y="1412875"/>
            <a:ext cx="3779837" cy="3770313"/>
          </a:xfrm>
          <a:prstGeom prst="rect">
            <a:avLst/>
          </a:prstGeom>
          <a:noFill/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084888" y="53721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/>
              <a:t>Коксівне вугілля</a:t>
            </a:r>
            <a:endParaRPr lang="ru-RU" b="1" i="1"/>
          </a:p>
        </p:txBody>
      </p:sp>
      <p:sp>
        <p:nvSpPr>
          <p:cNvPr id="33812" name="WordArt 20"/>
          <p:cNvSpPr>
            <a:spLocks noChangeArrowheads="1" noChangeShapeType="1" noTextEdit="1"/>
          </p:cNvSpPr>
          <p:nvPr/>
        </p:nvSpPr>
        <p:spPr bwMode="auto">
          <a:xfrm>
            <a:off x="468313" y="152400"/>
            <a:ext cx="8207375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Коксування  вугілля</a:t>
            </a: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3708400" y="2781300"/>
            <a:ext cx="1655763" cy="1295400"/>
          </a:xfrm>
          <a:prstGeom prst="leftArrow">
            <a:avLst>
              <a:gd name="adj1" fmla="val 63972"/>
              <a:gd name="adj2" fmla="val 186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t</a:t>
            </a:r>
            <a:r>
              <a:rPr lang="uk-UA" baseline="30000">
                <a:solidFill>
                  <a:srgbClr val="FF3300"/>
                </a:solidFill>
              </a:rPr>
              <a:t>о</a:t>
            </a:r>
            <a:r>
              <a:rPr lang="en-US" sz="2300" b="1">
                <a:solidFill>
                  <a:srgbClr val="FF3300"/>
                </a:solidFill>
                <a:latin typeface="Trebuchet MS" pitchFamily="34" charset="0"/>
              </a:rPr>
              <a:t>≈</a:t>
            </a:r>
            <a:r>
              <a:rPr lang="en-US" sz="2300" b="1">
                <a:solidFill>
                  <a:srgbClr val="FF3300"/>
                </a:solidFill>
              </a:rPr>
              <a:t>1000</a:t>
            </a:r>
            <a:r>
              <a:rPr lang="en-US" sz="2300" b="1" baseline="30000">
                <a:solidFill>
                  <a:srgbClr val="FF3300"/>
                </a:solidFill>
              </a:rPr>
              <a:t>O</a:t>
            </a:r>
            <a:r>
              <a:rPr lang="en-US" sz="2300" b="1">
                <a:solidFill>
                  <a:srgbClr val="FF3300"/>
                </a:solidFill>
              </a:rPr>
              <a:t>C</a:t>
            </a:r>
            <a:endParaRPr lang="uk-UA" sz="2300" b="1">
              <a:solidFill>
                <a:srgbClr val="FF3300"/>
              </a:solidFill>
            </a:endParaRPr>
          </a:p>
          <a:p>
            <a:pPr algn="ctr"/>
            <a:r>
              <a:rPr lang="uk-UA" sz="2200" b="1" i="1">
                <a:solidFill>
                  <a:schemeClr val="accent2"/>
                </a:solidFill>
              </a:rPr>
              <a:t>без повітря</a:t>
            </a:r>
            <a:endParaRPr lang="ru-RU" sz="2200" b="1" i="1">
              <a:solidFill>
                <a:schemeClr val="accent2"/>
              </a:solidFill>
            </a:endParaRPr>
          </a:p>
        </p:txBody>
      </p:sp>
      <p:sp>
        <p:nvSpPr>
          <p:cNvPr id="33814" name="AutoShape 22" descr="Пергамент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2" grpId="0" animBg="1"/>
      <p:bldP spid="338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3" name="Picture 11" descr="Кок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59394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292929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93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292929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23050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Кокс</a:t>
            </a:r>
          </a:p>
        </p:txBody>
      </p:sp>
      <p:sp>
        <p:nvSpPr>
          <p:cNvPr id="59402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solidFill>
            <a:srgbClr val="292929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1"/>
                </a:solidFill>
              </a:rPr>
              <a:t>4</a:t>
            </a:r>
            <a:endParaRPr lang="ru-RU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Домна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175" y="0"/>
            <a:ext cx="4568825" cy="686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4" name="Picture 4" descr="domna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4982" r="4195"/>
          <a:stretch>
            <a:fillRect/>
          </a:stretch>
        </p:blipFill>
        <p:spPr bwMode="auto">
          <a:xfrm>
            <a:off x="0" y="-11113"/>
            <a:ext cx="4572000" cy="686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2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969696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2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969696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/>
              <a:t>Доменна піч</a:t>
            </a:r>
            <a:endParaRPr lang="ru-RU" b="1" i="1"/>
          </a:p>
        </p:txBody>
      </p:sp>
    </p:spTree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1008</Words>
  <Application>Microsoft Office PowerPoint</Application>
  <PresentationFormat>Экран (4:3)</PresentationFormat>
  <Paragraphs>300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Администратор</cp:lastModifiedBy>
  <cp:revision>66</cp:revision>
  <dcterms:created xsi:type="dcterms:W3CDTF">2000-05-01T11:18:26Z</dcterms:created>
  <dcterms:modified xsi:type="dcterms:W3CDTF">2014-01-15T22:17:14Z</dcterms:modified>
</cp:coreProperties>
</file>