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75FF0-1097-4A32-8A01-CBC46E126133}" type="datetimeFigureOut">
              <a:rPr lang="uk-UA" smtClean="0"/>
              <a:t>06.04.2014</a:t>
            </a:fld>
            <a:endParaRPr lang="uk-UA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4E5B-68E0-468F-A3E8-FFC14010BBEE}" type="slidenum">
              <a:rPr lang="uk-UA" smtClean="0"/>
              <a:t>‹#›</a:t>
            </a:fld>
            <a:endParaRPr lang="uk-U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75FF0-1097-4A32-8A01-CBC46E126133}" type="datetimeFigureOut">
              <a:rPr lang="uk-UA" smtClean="0"/>
              <a:t>06.04.2014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4E5B-68E0-468F-A3E8-FFC14010BBEE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75FF0-1097-4A32-8A01-CBC46E126133}" type="datetimeFigureOut">
              <a:rPr lang="uk-UA" smtClean="0"/>
              <a:t>06.04.2014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4E5B-68E0-468F-A3E8-FFC14010BBEE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75FF0-1097-4A32-8A01-CBC46E126133}" type="datetimeFigureOut">
              <a:rPr lang="uk-UA" smtClean="0"/>
              <a:t>06.04.2014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4E5B-68E0-468F-A3E8-FFC14010BBEE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75FF0-1097-4A32-8A01-CBC46E126133}" type="datetimeFigureOut">
              <a:rPr lang="uk-UA" smtClean="0"/>
              <a:t>06.04.2014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4E5B-68E0-468F-A3E8-FFC14010BBEE}" type="slidenum">
              <a:rPr lang="uk-UA" smtClean="0"/>
              <a:t>‹#›</a:t>
            </a:fld>
            <a:endParaRPr lang="uk-U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75FF0-1097-4A32-8A01-CBC46E126133}" type="datetimeFigureOut">
              <a:rPr lang="uk-UA" smtClean="0"/>
              <a:t>06.04.2014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4E5B-68E0-468F-A3E8-FFC14010BBEE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75FF0-1097-4A32-8A01-CBC46E126133}" type="datetimeFigureOut">
              <a:rPr lang="uk-UA" smtClean="0"/>
              <a:t>06.04.2014</a:t>
            </a:fld>
            <a:endParaRPr lang="uk-U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4E5B-68E0-468F-A3E8-FFC14010BBEE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75FF0-1097-4A32-8A01-CBC46E126133}" type="datetimeFigureOut">
              <a:rPr lang="uk-UA" smtClean="0"/>
              <a:t>06.04.2014</a:t>
            </a:fld>
            <a:endParaRPr lang="uk-U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4E5B-68E0-468F-A3E8-FFC14010BBEE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75FF0-1097-4A32-8A01-CBC46E126133}" type="datetimeFigureOut">
              <a:rPr lang="uk-UA" smtClean="0"/>
              <a:t>06.04.2014</a:t>
            </a:fld>
            <a:endParaRPr lang="uk-U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4E5B-68E0-468F-A3E8-FFC14010BBEE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75FF0-1097-4A32-8A01-CBC46E126133}" type="datetimeFigureOut">
              <a:rPr lang="uk-UA" smtClean="0"/>
              <a:t>06.04.2014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4E5B-68E0-468F-A3E8-FFC14010BBEE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75FF0-1097-4A32-8A01-CBC46E126133}" type="datetimeFigureOut">
              <a:rPr lang="uk-UA" smtClean="0"/>
              <a:t>06.04.2014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AAA4E5B-68E0-468F-A3E8-FFC14010BBEE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875FF0-1097-4A32-8A01-CBC46E126133}" type="datetimeFigureOut">
              <a:rPr lang="uk-UA" smtClean="0"/>
              <a:t>06.04.2014</a:t>
            </a:fld>
            <a:endParaRPr lang="uk-UA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AA4E5B-68E0-468F-A3E8-FFC14010BBEE}" type="slidenum">
              <a:rPr lang="uk-UA" smtClean="0"/>
              <a:t>‹#›</a:t>
            </a:fld>
            <a:endParaRPr lang="uk-UA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289648"/>
          </a:xfrm>
        </p:spPr>
        <p:txBody>
          <a:bodyPr anchor="ctr">
            <a:normAutofit fontScale="90000"/>
          </a:bodyPr>
          <a:lstStyle/>
          <a:p>
            <a:pPr algn="l"/>
            <a:r>
              <a:rPr lang="uk-UA" dirty="0" smtClean="0"/>
              <a:t>Категорія «оптимізація». Критерії та пріоритети ландшафтно-екологічної оптимізації території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15425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000" dirty="0" smtClean="0"/>
              <a:t>Оптимальне співвідношення природних і господарських угідь</a:t>
            </a:r>
            <a:endParaRPr lang="uk-UA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Визначаючи 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природоохоронну функцію як пріоритетну, для будь-якого регіону під час ландшафтно-екологічної організації території першочер­говим завданням є встановлення оптимального співвідношення між при­родними і господарсько-освоєними територіями</a:t>
            </a: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О</a:t>
            </a:r>
            <a:r>
              <a:rPr lang="uk-UA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Молчанов визначив, що мінімальна лісистість територій степової зони має бути 10 %, лісостепової зони - у межах 15-20 %, зон мішаних і широколистих лісів - 25-45 %, гірських територій - не менше 50 %.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46019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000" dirty="0" smtClean="0"/>
              <a:t>Оптимальне співвідношення природних і господарських угідь</a:t>
            </a:r>
            <a:endParaRPr lang="uk-UA" sz="4000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76872"/>
            <a:ext cx="3238500" cy="2428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212976"/>
            <a:ext cx="3558481" cy="26654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8706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400" dirty="0" smtClean="0"/>
              <a:t>Етапи ландшафтно-екологічної оптимізації</a:t>
            </a:r>
            <a:endParaRPr lang="uk-UA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chemeClr val="accent1">
                    <a:lumMod val="75000"/>
                  </a:schemeClr>
                </a:solidFill>
              </a:rPr>
              <a:t>Перший етап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uk-UA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uk-UA" sz="20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Необ­хідно </a:t>
            </a:r>
            <a:r>
              <a:rPr lang="uk-UA" sz="20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відвести під заліснення і залуження орні землі з крутизною схилів від трьох до семи і більше </a:t>
            </a:r>
            <a:r>
              <a:rPr lang="uk-UA" sz="20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градусів.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uk-UA" sz="20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Другий </a:t>
            </a:r>
            <a:r>
              <a:rPr lang="uk-UA" sz="20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етап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:</a:t>
            </a:r>
            <a:endParaRPr lang="uk-UA" sz="2000" dirty="0" smtClean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000" dirty="0" smtClean="0">
                <a:solidFill>
                  <a:schemeClr val="accent1">
                    <a:lumMod val="75000"/>
                  </a:schemeClr>
                </a:solidFill>
                <a:ea typeface="Century Schoolbook"/>
                <a:cs typeface="Times New Roman" pitchFamily="18" charset="0"/>
              </a:rPr>
              <a:t>Надати </a:t>
            </a:r>
            <a:r>
              <a:rPr lang="uk-UA" sz="2000" dirty="0">
                <a:solidFill>
                  <a:schemeClr val="accent1">
                    <a:lumMod val="75000"/>
                  </a:schemeClr>
                </a:solidFill>
                <a:ea typeface="Century Schoolbook"/>
                <a:cs typeface="Times New Roman" pitchFamily="18" charset="0"/>
              </a:rPr>
              <a:t>статусу складових перспективної </a:t>
            </a:r>
            <a:r>
              <a:rPr lang="uk-UA" sz="2000" dirty="0" err="1">
                <a:solidFill>
                  <a:schemeClr val="accent1">
                    <a:lumMod val="75000"/>
                  </a:schemeClr>
                </a:solidFill>
                <a:ea typeface="Century Schoolbook"/>
                <a:cs typeface="Times New Roman" pitchFamily="18" charset="0"/>
              </a:rPr>
              <a:t>екомережі</a:t>
            </a:r>
            <a:r>
              <a:rPr lang="uk-UA" sz="2000" dirty="0">
                <a:solidFill>
                  <a:schemeClr val="accent1">
                    <a:lumMod val="75000"/>
                  </a:schemeClr>
                </a:solidFill>
                <a:ea typeface="Century Schoolbook"/>
                <a:cs typeface="Times New Roman" pitchFamily="18" charset="0"/>
              </a:rPr>
              <a:t> полезахисним </a:t>
            </a:r>
            <a:r>
              <a:rPr lang="uk-UA" sz="2000" dirty="0" smtClean="0">
                <a:solidFill>
                  <a:schemeClr val="accent1">
                    <a:lumMod val="75000"/>
                  </a:schemeClr>
                </a:solidFill>
                <a:ea typeface="Century Schoolbook"/>
                <a:cs typeface="Times New Roman" pitchFamily="18" charset="0"/>
              </a:rPr>
              <a:t>лісосмугам, ділянками </a:t>
            </a:r>
            <a:r>
              <a:rPr lang="uk-UA" sz="2000" dirty="0">
                <a:solidFill>
                  <a:schemeClr val="accent1">
                    <a:lumMod val="75000"/>
                  </a:schemeClr>
                </a:solidFill>
                <a:ea typeface="Century Schoolbook"/>
                <a:cs typeface="Times New Roman" pitchFamily="18" charset="0"/>
              </a:rPr>
              <a:t>витоку річок, водно-болотним масивам, землям під </a:t>
            </a:r>
            <a:r>
              <a:rPr lang="uk-UA" sz="2000" dirty="0" smtClean="0">
                <a:solidFill>
                  <a:schemeClr val="accent1">
                    <a:lumMod val="75000"/>
                  </a:schemeClr>
                </a:solidFill>
                <a:ea typeface="Century Schoolbook"/>
                <a:cs typeface="Times New Roman" pitchFamily="18" charset="0"/>
              </a:rPr>
              <a:t>ярами, </a:t>
            </a:r>
            <a:r>
              <a:rPr lang="uk-UA" sz="20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пісками</a:t>
            </a:r>
            <a:r>
              <a:rPr lang="uk-UA" sz="20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, кам'янистими розсипами, водою, а також луками, сіножатями, пасовищами, </a:t>
            </a:r>
            <a:r>
              <a:rPr lang="uk-UA" sz="20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лісами.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uk-UA" sz="20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Третій </a:t>
            </a:r>
            <a:r>
              <a:rPr lang="uk-UA" sz="20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етап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:</a:t>
            </a:r>
            <a:endParaRPr lang="uk-UA" sz="2000" dirty="0" smtClean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0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Сформувати </a:t>
            </a:r>
            <a:r>
              <a:rPr lang="uk-UA" sz="20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цілісну національну </a:t>
            </a:r>
            <a:r>
              <a:rPr lang="uk-UA" sz="2000" dirty="0" err="1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екомережу</a:t>
            </a:r>
            <a:r>
              <a:rPr lang="uk-UA" sz="20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із запровадженням певних режимів і докорінною зміною структури природокористування в зв'язку з природоохоронною та іншими пріоритетними функціями регіонів - </a:t>
            </a:r>
            <a:r>
              <a:rPr lang="uk-UA" sz="2000" dirty="0" err="1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антропоекологічною</a:t>
            </a:r>
            <a:r>
              <a:rPr lang="uk-UA" sz="20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, </a:t>
            </a:r>
            <a:r>
              <a:rPr lang="uk-UA" sz="2000" dirty="0" err="1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агрогосподарською</a:t>
            </a:r>
            <a:r>
              <a:rPr lang="uk-UA" sz="20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і рекреаційною.</a:t>
            </a:r>
            <a:endParaRPr lang="uk-UA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469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000" dirty="0" smtClean="0"/>
              <a:t>Природо-ресурсні показники збалансованого розвитку України</a:t>
            </a:r>
            <a:endParaRPr lang="uk-UA" sz="4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033992"/>
              </p:ext>
            </p:extLst>
          </p:nvPr>
        </p:nvGraphicFramePr>
        <p:xfrm>
          <a:off x="395536" y="1916832"/>
          <a:ext cx="5943600" cy="4750532"/>
        </p:xfrm>
        <a:graphic>
          <a:graphicData uri="http://schemas.openxmlformats.org/drawingml/2006/table">
            <a:tbl>
              <a:tblPr firstRow="1" firstCol="1" bandRow="1"/>
              <a:tblGrid>
                <a:gridCol w="1057487"/>
                <a:gridCol w="85513"/>
                <a:gridCol w="593368"/>
                <a:gridCol w="678881"/>
                <a:gridCol w="3528351"/>
              </a:tblGrid>
              <a:tr h="213243">
                <a:tc rowSpan="2">
                  <a:txBody>
                    <a:bodyPr/>
                    <a:lstStyle/>
                    <a:p>
                      <a:pPr marL="228600" algn="l"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Показник</a:t>
                      </a: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30200"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Значення</a:t>
                      </a: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698500" algn="l"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Шляхи досягнення</a:t>
                      </a: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540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uk-UA" sz="1400" b="0" i="0" u="none" strike="noStrike" spc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Реаль­ний</a:t>
                      </a: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uk-UA" sz="1400" b="0" i="0" u="none" strike="noStrike" spc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Опти­мальний</a:t>
                      </a: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69436">
                <a:tc gridSpan="5">
                  <a:txBody>
                    <a:bodyPr/>
                    <a:lstStyle/>
                    <a:p>
                      <a:pPr marL="1295400"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Мінерально-сировинні ресурси</a:t>
                      </a: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753331">
                <a:tc gridSpan="2"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240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240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Структура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мі­нерально-си­ровинної бази</a:t>
                      </a:r>
                    </a:p>
                    <a:p>
                      <a:pPr marL="660400" algn="l"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Дефор­мована</a:t>
                      </a: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Оптимі-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зована</a:t>
                      </a: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Переоцінка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існуючої мінерально-сиро­винної бази за екологічними та економіч­ними критеріями з виключенням з неї родовищ, розробка яких не є рентабель­ною або може викликати незворотні не­гативні зміни стану довкілля</a:t>
                      </a: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89789">
                <a:tc gridSpan="2"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Екологічний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стан регіонів видобутку і пе­реробки міне­ральної сиро­вини</a:t>
                      </a: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Критич­ний</a:t>
                      </a: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Нор­мальний</a:t>
                      </a: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Екологічна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реабілітація територій гірничо- видобувних регіонів України</a:t>
                      </a: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89789">
                <a:tc gridSpan="2"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Видобуток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і переробка мі­неральної си­ровини</a:t>
                      </a: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Стабілізація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видобутку основних корис­них копалин на існуючому рівні, техноло­гічне переоснащення гірничодобувної і переробної галузей, орієнтація на пере­робку вторинної сировини, зменшення потреб в імпорті енергоносіїв за рахунок зниження енергоємності виробництва і енергозбереження, орієнтація на експорт кінцевої продукції</a:t>
                      </a: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988840"/>
            <a:ext cx="2476500" cy="18478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749" y="4256468"/>
            <a:ext cx="2476500" cy="20825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5129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000" dirty="0" smtClean="0"/>
              <a:t>Природо-ресурсні показники збалансованого розвитку України</a:t>
            </a:r>
            <a:endParaRPr lang="uk-UA" sz="4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354185"/>
              </p:ext>
            </p:extLst>
          </p:nvPr>
        </p:nvGraphicFramePr>
        <p:xfrm>
          <a:off x="395536" y="1844823"/>
          <a:ext cx="5832648" cy="4889401"/>
        </p:xfrm>
        <a:graphic>
          <a:graphicData uri="http://schemas.openxmlformats.org/drawingml/2006/table">
            <a:tbl>
              <a:tblPr firstRow="1" firstCol="1" bandRow="1"/>
              <a:tblGrid>
                <a:gridCol w="1649077"/>
                <a:gridCol w="1058668"/>
                <a:gridCol w="1058668"/>
                <a:gridCol w="2066235"/>
              </a:tblGrid>
              <a:tr h="342551">
                <a:tc gridSpan="4">
                  <a:txBody>
                    <a:bodyPr/>
                    <a:lstStyle/>
                    <a:p>
                      <a:pPr marL="1689100"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Земельні ресурси</a:t>
                      </a: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915912">
                <a:tc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Сільськогос­подарські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зем­лі (площа, млн га), включаючи:</a:t>
                      </a: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43,48</a:t>
                      </a: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37,44</a:t>
                      </a: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Зміна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виду використання та лісонаса­дження на еродованих землях і землях, що розміщені на схилах вище 7</a:t>
                      </a:r>
                      <a:r>
                        <a:rPr lang="uk-UA" sz="1400" baseline="30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е</a:t>
                      </a: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7960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Орні землі</a:t>
                      </a: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32,85</a:t>
                      </a: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27,18</a:t>
                      </a: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Створення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луків і пасовищ на виснажених землях і землях, що розміщені на схилах вище 5°</a:t>
                      </a: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83602">
                <a:tc>
                  <a:txBody>
                    <a:bodyPr/>
                    <a:lstStyle/>
                    <a:p>
                      <a:pPr marL="63500" algn="l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marL="63500" algn="l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Пасовища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і луки</a:t>
                      </a: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8,75</a:t>
                      </a: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10,26</a:t>
                      </a: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Створення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луків на орних землях з низь­кою продуктивністю, деградованих і на розміщених на схилах вище 3°</a:t>
                      </a: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36060">
                <a:tc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Землі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резерву і так звані не­доторкані зем­лі</a:t>
                      </a: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12,01</a:t>
                      </a: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16,30</a:t>
                      </a: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(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Землі з найменшим антропогенним тис­ком, особливо навколо природно багатих осередків ландшафтів). Оптимізація та переміщення господарської діяльності</a:t>
                      </a: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0343">
                <a:tc>
                  <a:txBody>
                    <a:bodyPr/>
                    <a:lstStyle/>
                    <a:p>
                      <a:pPr algn="l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Ліси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та заліснені площі</a:t>
                      </a: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10,38</a:t>
                      </a: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13,28</a:t>
                      </a: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Головним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чином створення лісонаса­джень на низькопродуктивних землях і розширення водо- та полезахисних лісо­насаджень</a:t>
                      </a:r>
                    </a:p>
                  </a:txBody>
                  <a:tcPr marL="3987" marR="39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858" y="2060848"/>
            <a:ext cx="2619375" cy="1743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494" y="4365104"/>
            <a:ext cx="2619375" cy="1743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096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05800" cy="1143000"/>
          </a:xfrm>
        </p:spPr>
        <p:txBody>
          <a:bodyPr>
            <a:noAutofit/>
          </a:bodyPr>
          <a:lstStyle/>
          <a:p>
            <a:r>
              <a:rPr lang="uk-UA" sz="4000" dirty="0" smtClean="0"/>
              <a:t>Природо-ресурсні показники збалансованого розвитку України</a:t>
            </a:r>
            <a:endParaRPr lang="uk-UA" sz="4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456883"/>
              </p:ext>
            </p:extLst>
          </p:nvPr>
        </p:nvGraphicFramePr>
        <p:xfrm>
          <a:off x="395536" y="1556792"/>
          <a:ext cx="8352928" cy="5064000"/>
        </p:xfrm>
        <a:graphic>
          <a:graphicData uri="http://schemas.openxmlformats.org/drawingml/2006/table">
            <a:tbl>
              <a:tblPr firstRow="1" firstCol="1" bandRow="1"/>
              <a:tblGrid>
                <a:gridCol w="1713483"/>
                <a:gridCol w="1103038"/>
                <a:gridCol w="1103038"/>
                <a:gridCol w="4433369"/>
              </a:tblGrid>
              <a:tr h="391582">
                <a:tc gridSpan="4">
                  <a:txBody>
                    <a:bodyPr/>
                    <a:lstStyle/>
                    <a:p>
                      <a:pPr marL="812800"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Зміна структури природної рослинності, млн </a:t>
                      </a: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га</a:t>
                      </a:r>
                    </a:p>
                    <a:p>
                      <a:pPr marL="812800" algn="l">
                        <a:spcAft>
                          <a:spcPts val="0"/>
                        </a:spcAft>
                      </a:pP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49627">
                <a:tc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Природна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рос­линність</a:t>
                      </a: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65100"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18,5</a:t>
                      </a: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77800"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26,5</a:t>
                      </a: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Заліснення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і залуження неугідь та ріллі. Стабілізація екологічної рівноваги</a:t>
                      </a: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085">
                <a:tc>
                  <a:txBody>
                    <a:bodyPr/>
                    <a:lstStyle/>
                    <a:p>
                      <a:pPr algn="l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uk-UA" sz="1400" spc="1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uk-UA" sz="1400" spc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Заповідний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фонд</a:t>
                      </a: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65100"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2.4</a:t>
                      </a: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77800"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6,5</a:t>
                      </a: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Створення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екомережі. Збереження біо- різноманіття</a:t>
                      </a: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158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Орні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землі</a:t>
                      </a: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65100"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32,8</a:t>
                      </a: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77800"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24,3</a:t>
                      </a: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Ренатуралізація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природної рослинності. Суттєвий екологічний, економічний та соціальний зиск</a:t>
                      </a: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873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Ліси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у тому числі:</a:t>
                      </a: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65100"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9,4</a:t>
                      </a: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77800" algn="l">
                        <a:spcAft>
                          <a:spcPts val="0"/>
                        </a:spcAft>
                      </a:pPr>
                      <a:r>
                        <a:rPr lang="uk-UA" sz="1400" spc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11,5</a:t>
                      </a: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Ренатуралізація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лісів. Стабілізація еколо­гічної рівноваги, підвищення продуктив­ності та активізація соціальних функцій</a:t>
                      </a: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158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протиерозійні</a:t>
                      </a: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65100"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2,7</a:t>
                      </a: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77800"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3,1</a:t>
                      </a: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84679">
                <a:tc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рекреаційні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та </a:t>
                      </a:r>
                      <a:r>
                        <a:rPr lang="uk-UA" sz="1400" spc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санітарно-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гігієнічні</a:t>
                      </a: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65100"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2,0</a:t>
                      </a: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77800"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2,4</a:t>
                      </a: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9158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гідрологічні</a:t>
                      </a: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65100"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0,7</a:t>
                      </a: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77800"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1,0</a:t>
                      </a: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9158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Лісосмуги</a:t>
                      </a: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65100"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0,6</a:t>
                      </a: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77800"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0,8</a:t>
                      </a: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9158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експлуатаційні</a:t>
                      </a: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65100"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3,4</a:t>
                      </a: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77800"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4,2</a:t>
                      </a: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9158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Луки</a:t>
                      </a: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65100"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7,8</a:t>
                      </a: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77800"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13,5</a:t>
                      </a: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Ренатуралізація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луків. Мінімізація ерозій­них процесів та значний економічний ефект</a:t>
                      </a: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46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Болота</a:t>
                      </a: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65100"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0,8</a:t>
                      </a: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77800"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1,5</a:t>
                      </a: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Ренатуралізація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боліт. Поліпшення гідро­логічного режиму. Мінімізація посушли­вості ґрунту та втрат від неї</a:t>
                      </a:r>
                    </a:p>
                  </a:txBody>
                  <a:tcPr marL="4178" marR="4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9357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305800" cy="1143000"/>
          </a:xfrm>
        </p:spPr>
        <p:txBody>
          <a:bodyPr>
            <a:noAutofit/>
          </a:bodyPr>
          <a:lstStyle/>
          <a:p>
            <a:r>
              <a:rPr lang="uk-UA" sz="4000" dirty="0" smtClean="0"/>
              <a:t>Природо-ресурсні показники збалансованого розвитку України</a:t>
            </a:r>
            <a:endParaRPr lang="uk-UA" sz="4000" dirty="0"/>
          </a:p>
        </p:txBody>
      </p:sp>
      <p:graphicFrame>
        <p:nvGraphicFramePr>
          <p:cNvPr id="3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281889"/>
              </p:ext>
            </p:extLst>
          </p:nvPr>
        </p:nvGraphicFramePr>
        <p:xfrm>
          <a:off x="395536" y="1844824"/>
          <a:ext cx="8382000" cy="4683760"/>
        </p:xfrm>
        <a:graphic>
          <a:graphicData uri="http://schemas.openxmlformats.org/drawingml/2006/table">
            <a:tbl>
              <a:tblPr firstRow="1" firstCol="1" bandRow="1"/>
              <a:tblGrid>
                <a:gridCol w="1706817"/>
                <a:gridCol w="1103927"/>
                <a:gridCol w="1103927"/>
                <a:gridCol w="4467329"/>
              </a:tblGrid>
              <a:tr h="184652">
                <a:tc rowSpan="2">
                  <a:txBody>
                    <a:bodyPr/>
                    <a:lstStyle/>
                    <a:p>
                      <a:pPr marL="215900" algn="l"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Показник</a:t>
                      </a: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31" marR="3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17500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Значення</a:t>
                      </a:r>
                    </a:p>
                  </a:txBody>
                  <a:tcPr marL="3731" marR="3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698500"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Шляхи досягнення</a:t>
                      </a:r>
                    </a:p>
                  </a:txBody>
                  <a:tcPr marL="3731" marR="3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21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en-US" sz="1400" b="0" i="0" u="none" strike="noStrike" spc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Реаль­ний</a:t>
                      </a: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31" marR="3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en-US" sz="1400" b="0" i="0" u="none" strike="noStrike" spc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b="0" i="0" u="none" strike="noStrike" spc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Опти­мальний</a:t>
                      </a: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31" marR="3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84652">
                <a:tc gridSpan="4">
                  <a:txBody>
                    <a:bodyPr/>
                    <a:lstStyle/>
                    <a:p>
                      <a:pPr marL="1790700"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Водні ресурси</a:t>
                      </a:r>
                    </a:p>
                  </a:txBody>
                  <a:tcPr marL="3731" marR="3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068346">
                <a:tc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Структура</a:t>
                      </a:r>
                      <a:r>
                        <a:rPr lang="en-US" sz="14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во­докористуван­ня:Підземні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води (млрд м</a:t>
                      </a:r>
                      <a:r>
                        <a:rPr lang="uk-UA" sz="1400" baseline="30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3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/рік) </a:t>
                      </a:r>
                      <a:r>
                        <a:rPr lang="uk-UA" sz="1400" spc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Поверхневі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води(млрд м</a:t>
                      </a:r>
                      <a:r>
                        <a:rPr lang="uk-UA" sz="1400" baseline="30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3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/рік)</a:t>
                      </a:r>
                    </a:p>
                  </a:txBody>
                  <a:tcPr marL="3731" marR="3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4,4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21,0</a:t>
                      </a:r>
                    </a:p>
                  </a:txBody>
                  <a:tcPr marL="3731" marR="3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7,0-8,0</a:t>
                      </a: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150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12,0-15,0</a:t>
                      </a:r>
                    </a:p>
                    <a:p>
                      <a:pPr algn="l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3731" marR="3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Зниження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рівня водоспоживання в про­мисловому, сільськогосподарському і по­бутовому секторах за рахунок введення нових технологій та економного водо­користування, удосконалення економіч­них механізмів водокористування</a:t>
                      </a:r>
                    </a:p>
                  </a:txBody>
                  <a:tcPr marL="3731" marR="3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68101">
                <a:tc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%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вод питного водопостачан­ня, які відпові­дають Держав­ному стандарту «Вода питна»</a:t>
                      </a:r>
                    </a:p>
                  </a:txBody>
                  <a:tcPr marL="3731" marR="3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40-50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3731" marR="3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100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3731" marR="3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Підвищення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якості водних ресурсів, що використовуються в системах питно-гос- подарчого водопостача</a:t>
                      </a:r>
                    </a:p>
                  </a:txBody>
                  <a:tcPr marL="3731" marR="3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9722">
                <a:tc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Граничне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вод- но-екологічне навантаження</a:t>
                      </a:r>
                    </a:p>
                  </a:txBody>
                  <a:tcPr marL="3731" marR="3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Від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&lt;1 до 2,6- 14,4</a:t>
                      </a:r>
                    </a:p>
                  </a:txBody>
                  <a:tcPr marL="3731" marR="3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Від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0,5-1,0</a:t>
                      </a:r>
                    </a:p>
                    <a:p>
                      <a:pPr algn="l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до 3,0-7,0</a:t>
                      </a:r>
                    </a:p>
                  </a:txBody>
                  <a:tcPr marL="3731" marR="3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Значне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зниження граничного водно-еко­логічного навантаження в областях півд­ня України (Дніпропетровська, Донецька, Запорізька та ін.)</a:t>
                      </a:r>
                    </a:p>
                  </a:txBody>
                  <a:tcPr marL="3731" marR="3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9722">
                <a:tc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Рівень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зарегу- льованості по- </a:t>
                      </a:r>
                      <a:r>
                        <a:rPr lang="uk-UA" sz="1400" spc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верхневого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стоку</a:t>
                      </a:r>
                    </a:p>
                  </a:txBody>
                  <a:tcPr marL="3731" marR="3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-90%</a:t>
                      </a:r>
                    </a:p>
                  </a:txBody>
                  <a:tcPr marL="3731" marR="3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-50%</a:t>
                      </a:r>
                    </a:p>
                  </a:txBody>
                  <a:tcPr marL="3731" marR="3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Зниження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рівня зарегульованості поверх­невого стоку переважно в басейнах се­редніх та малих річок</a:t>
                      </a:r>
                    </a:p>
                  </a:txBody>
                  <a:tcPr marL="3731" marR="3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292">
                <a:tc>
                  <a:txBody>
                    <a:bodyPr/>
                    <a:lstStyle/>
                    <a:p>
                      <a:pPr algn="l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uk-UA" sz="1400" spc="1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Розораність </a:t>
                      </a:r>
                      <a:r>
                        <a:rPr lang="uk-UA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річкових басей­нів</a:t>
                      </a:r>
                    </a:p>
                  </a:txBody>
                  <a:tcPr marL="3731" marR="3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55-78%</a:t>
                      </a:r>
                    </a:p>
                  </a:txBody>
                  <a:tcPr marL="3731" marR="3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35-55 %</a:t>
                      </a:r>
                    </a:p>
                  </a:txBody>
                  <a:tcPr marL="3731" marR="3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Зменшення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площі розораності річкових басейнів Дніпра, Дністра, Південного Бугу, Сіверського Дінця та ін.</a:t>
                      </a:r>
                    </a:p>
                  </a:txBody>
                  <a:tcPr marL="3731" marR="3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2152">
                <a:tc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en-US" sz="1400" spc="1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spc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Оптимізація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водно-еколо­гічних умов гір- ничопромис- лових районів</a:t>
                      </a:r>
                    </a:p>
                  </a:txBody>
                  <a:tcPr marL="3731" marR="3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Част­кова</a:t>
                      </a:r>
                      <a:endParaRPr lang="uk-UA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</a:txBody>
                  <a:tcPr marL="3731" marR="3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Макси­мально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можлива</a:t>
                      </a:r>
                    </a:p>
                  </a:txBody>
                  <a:tcPr marL="3731" marR="3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Verdan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Керування </a:t>
                      </a:r>
                      <a:r>
                        <a:rPr lang="uk-UA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Verdana"/>
                          <a:cs typeface="Times New Roman" pitchFamily="18" charset="0"/>
                        </a:rPr>
                        <a:t>режимом рівнів та хімічного складу підземних та поверхневих вод у процесі закриття шахт переважно в Дон­басі та Кривбасі</a:t>
                      </a:r>
                    </a:p>
                  </a:txBody>
                  <a:tcPr marL="3731" marR="3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6178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Висновки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algn="just">
              <a:buAutoNum type="arabicPeriod"/>
            </a:pPr>
            <a:r>
              <a:rPr lang="uk-UA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Оптимальна </a:t>
            </a:r>
            <a:r>
              <a:rPr lang="uk-UA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ландшафтно-екологічна організація території є невід'ємною </a:t>
            </a:r>
            <a:r>
              <a:rPr lang="uk-UA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складовою </a:t>
            </a:r>
            <a:r>
              <a:rPr lang="uk-UA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 завершальним етапом збалансованого природокористування. Вона базується на </a:t>
            </a:r>
            <a:r>
              <a:rPr lang="uk-UA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рангуванні</a:t>
            </a:r>
            <a:r>
              <a:rPr lang="uk-UA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пріоритетних критеріїв розвитку регіону з урахуванням його природно-ресурсного потенціалу, ролі і місця в територіальному поділі </a:t>
            </a:r>
            <a:r>
              <a:rPr lang="uk-UA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праці.</a:t>
            </a:r>
          </a:p>
          <a:p>
            <a:pPr marL="514350" indent="-514350" algn="just">
              <a:buAutoNum type="arabicPeriod"/>
            </a:pPr>
            <a:r>
              <a:rPr lang="uk-UA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Оптимальна </a:t>
            </a:r>
            <a:r>
              <a:rPr lang="uk-UA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ландшафтно-екологічна організація території України передбачає істотні зміни структури землекористування за рахунок скорочення </a:t>
            </a:r>
            <a:r>
              <a:rPr lang="uk-UA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малопродуктивних </a:t>
            </a:r>
            <a:r>
              <a:rPr lang="uk-UA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 деградованих земель орного клину і переведення їх під заліснення і залуження. Це сприятиме зростанню частки екологічно стабільних угідь під </a:t>
            </a:r>
            <a:r>
              <a:rPr lang="uk-UA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природною </a:t>
            </a:r>
            <a:r>
              <a:rPr lang="uk-UA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рослинністю</a:t>
            </a:r>
            <a:r>
              <a:rPr lang="uk-UA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879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Категорія «оптимізація»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</a:rPr>
              <a:t>	Головним 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</a:rPr>
              <a:t>завданням територіально-екологічної оптимізації є виважене поєднання виробничих, </a:t>
            </a: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</a:rPr>
              <a:t>природо відновних 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</a:rPr>
              <a:t>і соціальних функцій геосистем в інтересах досягнення належних просторово-екологічних умов життєді­яльності </a:t>
            </a: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</a:rPr>
              <a:t>населення.</a:t>
            </a:r>
            <a:endParaRPr lang="uk-UA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Оптимально </a:t>
            </a:r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організована територія має бути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marL="0" indent="0" algn="just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висо­копродуктивною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мало конфліктною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;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естетично привабливою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 marL="0" indent="0" algn="just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екологічно надійною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 marL="0" indent="0" algn="just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стабільною.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63008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Категорія «оптимізація»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entury Schoolbook"/>
                <a:cs typeface="Times New Roman" pitchFamily="18" charset="0"/>
              </a:rPr>
              <a:t>	Під 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entury Schoolbook"/>
                <a:cs typeface="Times New Roman" pitchFamily="18" charset="0"/>
              </a:rPr>
              <a:t>територіально-екологічною оптимі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Verdana"/>
                <a:cs typeface="Times New Roman" pitchFamily="18" charset="0"/>
              </a:rPr>
              <a:t>зацією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entury Schoolbook"/>
                <a:cs typeface="Times New Roman" pitchFamily="18" charset="0"/>
              </a:rPr>
              <a:t> розуміють підтримання екологічної рівноваги в регіоні з допомогою раціонального співвідношення перетворених і збережених ландшафтів, органічного поєднання виробничих, соціальних і екологічних функцій господарських систем, створення належних просторових умов життєді­яльності населення. У кожному конкретному регіоні це співвідношення має свої певні 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entury Schoolbook"/>
                <a:cs typeface="Times New Roman" pitchFamily="18" charset="0"/>
              </a:rPr>
              <a:t>еколого-соціально-економічні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entury Schoolbook"/>
                <a:cs typeface="Times New Roman" pitchFamily="18" charset="0"/>
              </a:rPr>
              <a:t> показники, досягнення яких є цілеспрямованою перспективою </a:t>
            </a: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entury Schoolbook"/>
                <a:cs typeface="Times New Roman" pitchFamily="18" charset="0"/>
              </a:rPr>
              <a:t>розвитку.</a:t>
            </a:r>
          </a:p>
          <a:p>
            <a:pPr marL="0" indent="0" algn="just">
              <a:buNone/>
            </a:pPr>
            <a:r>
              <a:rPr lang="uk-UA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Цілеспрямовані 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наукові розробки схем оптимальної організації тери­торії розпочались в Європі з 60-х років у лоні ландшафтно-екологічних досліджень. Це були «ландшафтні плани» в Німеччині, ландшафтно-екологічні плани» в Чехословаччині, «територіальні комплексні схеми охорони природи» в Радянському Союзі. Ними обґрунтовувалось оптимальне розміщення різних функціональних зон, оптимальна локалізація різних угідь, схеми охорони природи як обов'язкові при плануванні соціально-економічного розвитку адміністративних районів, областей.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68750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dirty="0" smtClean="0"/>
              <a:t>Критерії та пріоритети ладшафтно-екологічної оптимізації території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16510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03225" algn="l"/>
              </a:tabLst>
            </a:pP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entury Schoolbook" pitchFamily="18" charset="0"/>
                <a:cs typeface="Times New Roman" pitchFamily="18" charset="0"/>
              </a:rPr>
              <a:t>		Ландшафтно-екологічна 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entury Schoolbook" pitchFamily="18" charset="0"/>
                <a:cs typeface="Times New Roman" pitchFamily="18" charset="0"/>
              </a:rPr>
              <a:t>оптимізація спирається </a:t>
            </a: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entury Schoolbook" pitchFamily="18" charset="0"/>
                <a:cs typeface="Times New Roman" pitchFamily="18" charset="0"/>
              </a:rPr>
              <a:t>на положення 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entury Schoolbook" pitchFamily="18" charset="0"/>
                <a:cs typeface="Times New Roman" pitchFamily="18" charset="0"/>
              </a:rPr>
              <a:t>кон­цепції узгодженого розвитку, які передбачають:</a:t>
            </a:r>
            <a:endParaRPr lang="uk-UA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1651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03225" algn="l"/>
              </a:tabLst>
            </a:pPr>
            <a:r>
              <a:rPr lang="uk-UA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entury Schoolbook" pitchFamily="18" charset="0"/>
                <a:cs typeface="Times New Roman" pitchFamily="18" charset="0"/>
              </a:rPr>
              <a:t>орієнтацію виробництва на місцеву </a:t>
            </a: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entury Schoolbook" pitchFamily="18" charset="0"/>
                <a:cs typeface="Times New Roman" pitchFamily="18" charset="0"/>
              </a:rPr>
              <a:t>сировинно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entury Schoolbook" pitchFamily="18" charset="0"/>
                <a:cs typeface="Times New Roman" pitchFamily="18" charset="0"/>
              </a:rPr>
              <a:t>-</a:t>
            </a: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entury Schoolbook" pitchFamily="18" charset="0"/>
                <a:cs typeface="Times New Roman" pitchFamily="18" charset="0"/>
              </a:rPr>
              <a:t>ресурсну 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entury Schoolbook" pitchFamily="18" charset="0"/>
                <a:cs typeface="Times New Roman" pitchFamily="18" charset="0"/>
              </a:rPr>
              <a:t>базу;</a:t>
            </a:r>
            <a:endParaRPr lang="uk-UA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1651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03225" algn="l"/>
              </a:tabLst>
            </a:pPr>
            <a:r>
              <a:rPr lang="uk-UA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entury Schoolbook" pitchFamily="18" charset="0"/>
                <a:cs typeface="Times New Roman" pitchFamily="18" charset="0"/>
              </a:rPr>
              <a:t>запровадження завершених 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entury Schoolbook" pitchFamily="18" charset="0"/>
                <a:cs typeface="Times New Roman" pitchFamily="18" charset="0"/>
              </a:rPr>
              <a:t>енерговиробничих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entury Schoolbook" pitchFamily="18" charset="0"/>
                <a:cs typeface="Times New Roman" pitchFamily="18" charset="0"/>
              </a:rPr>
              <a:t> циклів, орієнтованих на виробництво повноцінної готової продукції;</a:t>
            </a:r>
            <a:endParaRPr lang="uk-UA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1651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03225" algn="l"/>
              </a:tabLst>
            </a:pPr>
            <a:r>
              <a:rPr lang="uk-UA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entury Schoolbook" pitchFamily="18" charset="0"/>
                <a:cs typeface="Times New Roman" pitchFamily="18" charset="0"/>
              </a:rPr>
              <a:t>максимальне використання і відродження традиційних видів при­родокористування;</a:t>
            </a:r>
            <a:endParaRPr lang="uk-UA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1651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03225" algn="l"/>
              </a:tabLst>
            </a:pPr>
            <a:r>
              <a:rPr lang="uk-UA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entury Schoolbook" pitchFamily="18" charset="0"/>
                <a:cs typeface="Times New Roman" pitchFamily="18" charset="0"/>
              </a:rPr>
              <a:t>оптимізацію структури землекористування;</a:t>
            </a:r>
            <a:endParaRPr lang="uk-UA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1651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03225" algn="l"/>
              </a:tabLst>
            </a:pPr>
            <a:r>
              <a:rPr lang="uk-UA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entury Schoolbook" pitchFamily="18" charset="0"/>
                <a:cs typeface="Times New Roman" pitchFamily="18" charset="0"/>
              </a:rPr>
              <a:t>створення умов просторової комфортної життєдіяльності населення</a:t>
            </a: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entury Schoolbook" pitchFamily="18" charset="0"/>
                <a:cs typeface="Times New Roman" pitchFamily="18" charset="0"/>
              </a:rPr>
              <a:t>;</a:t>
            </a:r>
            <a:endParaRPr lang="uk-UA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687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dirty="0"/>
              <a:t>Критерії та пріоритети ладшафтно-екологічної оптимізації території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57364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Ландшафтно-екологічна 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оптимізація території є одним з напрямків територіально-екологічної оптимізації. Її досягнення передбачає визна­чення і реалізацію ландшафтно-екологічних пріоритетів. Серед них: природоохоронний, 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антропоекологічний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виробничий, естетичний, рек­реаційний тощо</a:t>
            </a: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365104"/>
            <a:ext cx="2124075" cy="215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379524"/>
            <a:ext cx="2667001" cy="215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1506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Ієрархія цілей оптимізації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buFont typeface="Wingdings" panose="05000000000000000000" pitchFamily="2" charset="2"/>
              <a:buChar char="ü"/>
            </a:pP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Функції 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першого порядку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природоохоронна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антропоекологічна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uk-UA" sz="28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Функції 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другого </a:t>
            </a: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порядку – це функції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що мають найвищий природний </a:t>
            </a: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потенціал.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Функції 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третього </a:t>
            </a: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порядку – це функції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які сприяють виконанню функцій другого </a:t>
            </a: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порядку.</a:t>
            </a:r>
            <a:endParaRPr lang="uk-UA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3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Ієрархія цілей оптимізації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  <a:ea typeface="Century Schoolbook"/>
                <a:cs typeface="Century Schoolbook"/>
              </a:rPr>
              <a:t>	Першим 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  <a:ea typeface="Century Schoolbook"/>
                <a:cs typeface="Century Schoolbook"/>
              </a:rPr>
              <a:t>етапом оптимізації є визначення ландшафтно-екологічних пріоритетів розвитку регіону. Необхідно </a:t>
            </a:r>
            <a:r>
              <a:rPr lang="uk-UA" sz="2800" dirty="0" err="1">
                <a:solidFill>
                  <a:schemeClr val="accent1">
                    <a:lumMod val="75000"/>
                  </a:schemeClr>
                </a:solidFill>
                <a:ea typeface="Century Schoolbook"/>
                <a:cs typeface="Century Schoolbook"/>
              </a:rPr>
              <a:t>прорангувати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  <a:ea typeface="Century Schoolbook"/>
                <a:cs typeface="Century Schoolbook"/>
              </a:rPr>
              <a:t> види функцій у порядку їхньої значущості для даного регіону з урахуванням сучасної </a:t>
            </a:r>
            <a:r>
              <a:rPr lang="uk-UA" sz="2800" dirty="0" err="1">
                <a:solidFill>
                  <a:schemeClr val="accent1">
                    <a:lumMod val="75000"/>
                  </a:schemeClr>
                </a:solidFill>
                <a:ea typeface="Century Schoolbook"/>
                <a:cs typeface="Century Schoolbook"/>
              </a:rPr>
              <a:t>еколого-географічної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  <a:ea typeface="Century Schoolbook"/>
                <a:cs typeface="Century Schoolbook"/>
              </a:rPr>
              <a:t> ситуації в ньому, специфіки його господарської ролі в масштабах країни та природної ролі в природних територіальних комплексах вищих рангів. За умов глобальної екологічної кризи найвищим пріоритетом будь-якого регіону є </a:t>
            </a:r>
            <a:r>
              <a:rPr lang="uk-UA" sz="2800" dirty="0" err="1">
                <a:solidFill>
                  <a:schemeClr val="accent1">
                    <a:lumMod val="75000"/>
                  </a:schemeClr>
                </a:solidFill>
                <a:ea typeface="Century Schoolbook"/>
                <a:cs typeface="Century Schoolbook"/>
              </a:rPr>
              <a:t>анропоекологічні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  <a:ea typeface="Century Schoolbook"/>
                <a:cs typeface="Century Schoolbook"/>
              </a:rPr>
              <a:t> функції зі створення комфортних і гігієнічно стабільних умов середовища</a:t>
            </a:r>
            <a:r>
              <a:rPr lang="uk-UA" sz="2800" b="1" dirty="0">
                <a:solidFill>
                  <a:schemeClr val="accent1">
                    <a:lumMod val="75000"/>
                  </a:schemeClr>
                </a:solidFill>
                <a:ea typeface="Verdana"/>
                <a:cs typeface="Verdana"/>
              </a:rPr>
              <a:t> 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  <a:ea typeface="Verdana"/>
                <a:cs typeface="Verdana"/>
              </a:rPr>
              <a:t>життєдіяльності</a:t>
            </a:r>
            <a:r>
              <a:rPr lang="uk-UA" sz="2800" b="1" dirty="0">
                <a:solidFill>
                  <a:schemeClr val="accent1">
                    <a:lumMod val="75000"/>
                  </a:schemeClr>
                </a:solidFill>
                <a:ea typeface="Verdana"/>
                <a:cs typeface="Verdana"/>
              </a:rPr>
              <a:t> 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  <a:ea typeface="Century Schoolbook"/>
                <a:cs typeface="Century Schoolbook"/>
              </a:rPr>
              <a:t>людей та природоохоронні - зі збереження </a:t>
            </a:r>
            <a:r>
              <a:rPr lang="uk-UA" sz="2800" dirty="0" err="1">
                <a:solidFill>
                  <a:schemeClr val="accent1">
                    <a:lumMod val="75000"/>
                  </a:schemeClr>
                </a:solidFill>
                <a:ea typeface="Century Schoolbook"/>
                <a:cs typeface="Century Schoolbook"/>
              </a:rPr>
              <a:t>біорізноманіття</a:t>
            </a:r>
            <a:r>
              <a:rPr lang="uk-UA" sz="2800" dirty="0" smtClean="0">
                <a:ea typeface="Century Schoolbook"/>
                <a:cs typeface="Century Schoolbook"/>
              </a:rPr>
              <a:t>.</a:t>
            </a:r>
            <a:endParaRPr lang="uk-UA" sz="2800" dirty="0">
              <a:ea typeface="Century Schoolbook"/>
              <a:cs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1969429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Ієрархія цілей оптимізації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</a:rPr>
              <a:t>	Пріоритет 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</a:rPr>
              <a:t>другого порядку слід визначити за функцією, відповідно до якої геосистема має найвищий природний потенціал. За однаково спри­ятливих природних умов для виконання декількох функцій пріоритет віддається тій з них, яка пов'язана з меншим екологічним ризиком або надто важлива з екологічної точки </a:t>
            </a: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</a:rPr>
              <a:t>зору.</a:t>
            </a:r>
          </a:p>
          <a:p>
            <a:pPr marL="0" indent="0" algn="just">
              <a:buNone/>
            </a:pPr>
            <a:r>
              <a:rPr lang="uk-UA" sz="28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</a:rPr>
              <a:t>Визначення 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</a:rPr>
              <a:t>пріоритетності функцій є основою розробки регіональної екологічної політики, зокрема обґрунтування схем функціонального зонування регіону</a:t>
            </a: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uk-UA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493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Ієрархія цілей оптимізації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</a:rPr>
              <a:t>	Оптимізація 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</a:rPr>
              <a:t>ландшафтно-екологічної організації території є наступ­ним кроком оптимізації геосистем. Вона зводиться до обґрунтування такої територіальної диференціації угідь, за якої максимально повно реа­лізується природний потенціал геосистем, виключаються конфліктні ситуації між її функціональним використанням і природними особливос­тями, забезпечується естетична привабливість </a:t>
            </a: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</a:rPr>
              <a:t>ландшафту.</a:t>
            </a:r>
          </a:p>
          <a:p>
            <a:pPr marL="0" indent="0" algn="just">
              <a:buNone/>
            </a:pPr>
            <a:r>
              <a:rPr lang="uk-UA" sz="28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</a:rPr>
              <a:t>Задоволення 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</a:rPr>
              <a:t>цих вимог - складна ландшафтно-екологічна проблема, яка здебільшого реалізується на певних територіях - природних націо­нальних парків, регіональних ландшафтних парків, </a:t>
            </a: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</a:rPr>
              <a:t>адміністративно-територіальних 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</a:rPr>
              <a:t>одиниць нижчих рангів</a:t>
            </a: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uk-UA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884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108</TotalTime>
  <Words>773</Words>
  <Application>Microsoft Office PowerPoint</Application>
  <PresentationFormat>Экран (4:3)</PresentationFormat>
  <Paragraphs>231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Категорія «оптимізація». Критерії та пріоритети ландшафтно-екологічної оптимізації території </vt:lpstr>
      <vt:lpstr>Категорія «оптимізація»</vt:lpstr>
      <vt:lpstr>Категорія «оптимізація»</vt:lpstr>
      <vt:lpstr>Критерії та пріоритети ладшафтно-екологічної оптимізації території</vt:lpstr>
      <vt:lpstr>Критерії та пріоритети ладшафтно-екологічної оптимізації території</vt:lpstr>
      <vt:lpstr>Ієрархія цілей оптимізації</vt:lpstr>
      <vt:lpstr>Ієрархія цілей оптимізації</vt:lpstr>
      <vt:lpstr>Ієрархія цілей оптимізації</vt:lpstr>
      <vt:lpstr>Ієрархія цілей оптимізації</vt:lpstr>
      <vt:lpstr>Оптимальне співвідношення природних і господарських угідь</vt:lpstr>
      <vt:lpstr>Оптимальне співвідношення природних і господарських угідь</vt:lpstr>
      <vt:lpstr>Етапи ландшафтно-екологічної оптимізації</vt:lpstr>
      <vt:lpstr>Природо-ресурсні показники збалансованого розвитку України</vt:lpstr>
      <vt:lpstr>Природо-ресурсні показники збалансованого розвитку України</vt:lpstr>
      <vt:lpstr>Природо-ресурсні показники збалансованого розвитку України</vt:lpstr>
      <vt:lpstr>Природо-ресурсні показники збалансованого розвитку України</vt:lpstr>
      <vt:lpstr>Висновки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Категорія «оптимізація». Критерії та пріоритети ландшафтно-екологічної оптимізації території</dc:title>
  <dc:creator>Маргарита</dc:creator>
  <cp:lastModifiedBy>Маргарита</cp:lastModifiedBy>
  <cp:revision>6</cp:revision>
  <dcterms:created xsi:type="dcterms:W3CDTF">2014-04-06T07:30:23Z</dcterms:created>
  <dcterms:modified xsi:type="dcterms:W3CDTF">2014-04-06T09:18:24Z</dcterms:modified>
</cp:coreProperties>
</file>