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93" r:id="rId3"/>
    <p:sldId id="289" r:id="rId4"/>
    <p:sldId id="257" r:id="rId5"/>
    <p:sldId id="258" r:id="rId6"/>
    <p:sldId id="259" r:id="rId7"/>
    <p:sldId id="287" r:id="rId8"/>
    <p:sldId id="286" r:id="rId9"/>
    <p:sldId id="262" r:id="rId10"/>
    <p:sldId id="261" r:id="rId11"/>
    <p:sldId id="263" r:id="rId12"/>
    <p:sldId id="288" r:id="rId13"/>
    <p:sldId id="264" r:id="rId14"/>
    <p:sldId id="290" r:id="rId15"/>
    <p:sldId id="291" r:id="rId16"/>
    <p:sldId id="266" r:id="rId17"/>
    <p:sldId id="265" r:id="rId18"/>
    <p:sldId id="267" r:id="rId19"/>
    <p:sldId id="268" r:id="rId20"/>
    <p:sldId id="294" r:id="rId21"/>
    <p:sldId id="275" r:id="rId22"/>
    <p:sldId id="272" r:id="rId23"/>
    <p:sldId id="269" r:id="rId24"/>
    <p:sldId id="270" r:id="rId25"/>
    <p:sldId id="296" r:id="rId26"/>
    <p:sldId id="271" r:id="rId27"/>
    <p:sldId id="273" r:id="rId28"/>
    <p:sldId id="274" r:id="rId29"/>
    <p:sldId id="297" r:id="rId30"/>
    <p:sldId id="277" r:id="rId31"/>
    <p:sldId id="276" r:id="rId32"/>
    <p:sldId id="30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 autoAdjust="0"/>
    <p:restoredTop sz="94660"/>
  </p:normalViewPr>
  <p:slideViewPr>
    <p:cSldViewPr>
      <p:cViewPr varScale="1">
        <p:scale>
          <a:sx n="65" d="100"/>
          <a:sy n="65" d="100"/>
        </p:scale>
        <p:origin x="-67" y="-4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261067366579178"/>
          <c:y val="5.1400554097404488E-2"/>
          <c:w val="0.82683377077865272"/>
          <c:h val="0.62933788355239106"/>
        </c:manualLayout>
      </c:layout>
      <c:bar3DChart>
        <c:barDir val="col"/>
        <c:grouping val="clustered"/>
        <c:varyColors val="0"/>
        <c:ser>
          <c:idx val="0"/>
          <c:order val="0"/>
          <c:tx>
            <c:v>Кількість трудових мігрантів (тис. осіб)</c:v>
          </c:tx>
          <c:invertIfNegative val="0"/>
          <c:cat>
            <c:strRef>
              <c:f>Лист1!$E$55:$E$62</c:f>
              <c:strCache>
                <c:ptCount val="8"/>
                <c:pt idx="0">
                  <c:v>Російська Федерація</c:v>
                </c:pt>
                <c:pt idx="1">
                  <c:v>Італія</c:v>
                </c:pt>
                <c:pt idx="2">
                  <c:v>Чеська Республіка</c:v>
                </c:pt>
                <c:pt idx="3">
                  <c:v>Польща</c:v>
                </c:pt>
                <c:pt idx="4">
                  <c:v>Іспанія</c:v>
                </c:pt>
                <c:pt idx="5">
                  <c:v>Португалія</c:v>
                </c:pt>
                <c:pt idx="6">
                  <c:v>Угорщина</c:v>
                </c:pt>
                <c:pt idx="7">
                  <c:v>Інші країни</c:v>
                </c:pt>
              </c:strCache>
            </c:strRef>
          </c:cat>
          <c:val>
            <c:numRef>
              <c:f>Лист1!$F$55:$F$62</c:f>
              <c:numCache>
                <c:formatCode>General</c:formatCode>
                <c:ptCount val="8"/>
                <c:pt idx="0">
                  <c:v>716.1</c:v>
                </c:pt>
                <c:pt idx="1">
                  <c:v>197.9</c:v>
                </c:pt>
                <c:pt idx="2">
                  <c:v>188.3</c:v>
                </c:pt>
                <c:pt idx="3">
                  <c:v>108.9</c:v>
                </c:pt>
                <c:pt idx="4">
                  <c:v>57.5</c:v>
                </c:pt>
                <c:pt idx="5">
                  <c:v>43.9</c:v>
                </c:pt>
                <c:pt idx="6">
                  <c:v>35.799999999999997</c:v>
                </c:pt>
                <c:pt idx="7">
                  <c:v>127.7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9483648"/>
        <c:axId val="79485184"/>
        <c:axId val="0"/>
      </c:bar3DChart>
      <c:catAx>
        <c:axId val="79483648"/>
        <c:scaling>
          <c:orientation val="minMax"/>
        </c:scaling>
        <c:delete val="0"/>
        <c:axPos val="b"/>
        <c:majorTickMark val="out"/>
        <c:minorTickMark val="none"/>
        <c:tickLblPos val="nextTo"/>
        <c:crossAx val="79485184"/>
        <c:crosses val="autoZero"/>
        <c:auto val="1"/>
        <c:lblAlgn val="ctr"/>
        <c:lblOffset val="100"/>
        <c:noMultiLvlLbl val="0"/>
      </c:catAx>
      <c:valAx>
        <c:axId val="79485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948364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8FE91EF-FE30-4BB6-B073-CCADE8597BB0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A925364-7334-4C9A-8329-AD6AF0D084F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91EF-FE30-4BB6-B073-CCADE8597BB0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5364-7334-4C9A-8329-AD6AF0D084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91EF-FE30-4BB6-B073-CCADE8597BB0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5364-7334-4C9A-8329-AD6AF0D084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8FE91EF-FE30-4BB6-B073-CCADE8597BB0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A925364-7334-4C9A-8329-AD6AF0D084F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8FE91EF-FE30-4BB6-B073-CCADE8597BB0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A925364-7334-4C9A-8329-AD6AF0D084F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91EF-FE30-4BB6-B073-CCADE8597BB0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5364-7334-4C9A-8329-AD6AF0D084F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91EF-FE30-4BB6-B073-CCADE8597BB0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5364-7334-4C9A-8329-AD6AF0D084F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8FE91EF-FE30-4BB6-B073-CCADE8597BB0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A925364-7334-4C9A-8329-AD6AF0D084F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91EF-FE30-4BB6-B073-CCADE8597BB0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25364-7334-4C9A-8329-AD6AF0D084F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8FE91EF-FE30-4BB6-B073-CCADE8597BB0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A925364-7334-4C9A-8329-AD6AF0D084F1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8FE91EF-FE30-4BB6-B073-CCADE8597BB0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A925364-7334-4C9A-8329-AD6AF0D084F1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8FE91EF-FE30-4BB6-B073-CCADE8597BB0}" type="datetimeFigureOut">
              <a:rPr lang="ru-RU" smtClean="0"/>
              <a:t>08.12.2013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A925364-7334-4C9A-8329-AD6AF0D084F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700808"/>
            <a:ext cx="6172200" cy="1894362"/>
          </a:xfrm>
        </p:spPr>
        <p:txBody>
          <a:bodyPr/>
          <a:lstStyle/>
          <a:p>
            <a:r>
              <a:rPr lang="ru-RU" dirty="0" err="1" smtClean="0"/>
              <a:t>Проблеми</a:t>
            </a:r>
            <a:r>
              <a:rPr lang="ru-RU" dirty="0" smtClean="0"/>
              <a:t> </a:t>
            </a:r>
            <a:r>
              <a:rPr lang="ru-RU" dirty="0" err="1" smtClean="0"/>
              <a:t>трудової</a:t>
            </a:r>
            <a:r>
              <a:rPr lang="ru-RU" dirty="0" smtClean="0"/>
              <a:t> </a:t>
            </a:r>
            <a:r>
              <a:rPr lang="ru-RU" i="1" dirty="0" err="1" smtClean="0"/>
              <a:t>міграції</a:t>
            </a:r>
            <a:r>
              <a:rPr lang="ru-RU" dirty="0" smtClean="0"/>
              <a:t> в </a:t>
            </a:r>
            <a:r>
              <a:rPr lang="ru-RU" i="1" dirty="0" err="1" smtClean="0"/>
              <a:t>Україні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err="1" smtClean="0"/>
              <a:t>Клюкіна</a:t>
            </a:r>
            <a:r>
              <a:rPr lang="uk-UA" dirty="0" smtClean="0"/>
              <a:t> Наталія 11-А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5630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/>
              <a:t>Донедавна</a:t>
            </a:r>
            <a:r>
              <a:rPr lang="ru-RU" b="1" dirty="0" smtClean="0"/>
              <a:t> в </a:t>
            </a:r>
            <a:r>
              <a:rPr lang="ru-RU" b="1" dirty="0" err="1" smtClean="0"/>
              <a:t>українській</a:t>
            </a:r>
            <a:r>
              <a:rPr lang="ru-RU" b="1" dirty="0" smtClean="0"/>
              <a:t> </a:t>
            </a:r>
            <a:r>
              <a:rPr lang="ru-RU" b="1" dirty="0" err="1" smtClean="0"/>
              <a:t>еміґрації</a:t>
            </a:r>
            <a:r>
              <a:rPr lang="ru-RU" b="1" dirty="0" smtClean="0"/>
              <a:t> </a:t>
            </a:r>
            <a:r>
              <a:rPr lang="ru-RU" b="1" dirty="0" err="1" smtClean="0"/>
              <a:t>називали</a:t>
            </a:r>
            <a:r>
              <a:rPr lang="ru-RU" b="1" dirty="0" smtClean="0"/>
              <a:t> три </a:t>
            </a:r>
            <a:r>
              <a:rPr lang="ru-RU" b="1" dirty="0" err="1" smtClean="0"/>
              <a:t>хвилі</a:t>
            </a:r>
            <a:r>
              <a:rPr lang="ru-RU" b="1" dirty="0" smtClean="0"/>
              <a:t> </a:t>
            </a:r>
            <a:r>
              <a:rPr lang="ru-RU" b="1" dirty="0" err="1" smtClean="0"/>
              <a:t>переселенського</a:t>
            </a:r>
            <a:r>
              <a:rPr lang="ru-RU" b="1" dirty="0" smtClean="0"/>
              <a:t> </a:t>
            </a:r>
            <a:r>
              <a:rPr lang="ru-RU" b="1" dirty="0" err="1" smtClean="0"/>
              <a:t>руху</a:t>
            </a:r>
            <a:r>
              <a:rPr lang="ru-RU" b="1" dirty="0" smtClean="0"/>
              <a:t>: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31224" cy="5257800"/>
          </a:xfrm>
        </p:spPr>
        <p:txBody>
          <a:bodyPr>
            <a:normAutofit/>
          </a:bodyPr>
          <a:lstStyle/>
          <a:p>
            <a:r>
              <a:rPr lang="ru-RU" u="sng" dirty="0" smtClean="0"/>
              <a:t>перша</a:t>
            </a:r>
            <a:r>
              <a:rPr lang="ru-RU" dirty="0" smtClean="0"/>
              <a:t> – з початку 70-х </a:t>
            </a:r>
            <a:r>
              <a:rPr lang="ru-RU" dirty="0" err="1" smtClean="0"/>
              <a:t>років</a:t>
            </a:r>
            <a:r>
              <a:rPr lang="ru-RU" dirty="0" smtClean="0"/>
              <a:t> ХІХ </a:t>
            </a:r>
            <a:r>
              <a:rPr lang="ru-RU" dirty="0" err="1" smtClean="0"/>
              <a:t>століття</a:t>
            </a:r>
            <a:r>
              <a:rPr lang="ru-RU" dirty="0" smtClean="0"/>
              <a:t> до початку </a:t>
            </a:r>
            <a:r>
              <a:rPr lang="ru-RU" dirty="0" err="1" smtClean="0"/>
              <a:t>Першої</a:t>
            </a:r>
            <a:r>
              <a:rPr lang="ru-RU" dirty="0" smtClean="0"/>
              <a:t> </a:t>
            </a:r>
            <a:r>
              <a:rPr lang="ru-RU" dirty="0" err="1" smtClean="0"/>
              <a:t>світової</a:t>
            </a:r>
            <a:r>
              <a:rPr lang="ru-RU" dirty="0" smtClean="0"/>
              <a:t> </a:t>
            </a:r>
            <a:r>
              <a:rPr lang="ru-RU" dirty="0" err="1" smtClean="0"/>
              <a:t>війни</a:t>
            </a:r>
            <a:r>
              <a:rPr lang="ru-RU" dirty="0" smtClean="0"/>
              <a:t> ХІХ </a:t>
            </a:r>
            <a:r>
              <a:rPr lang="ru-RU" dirty="0" err="1" smtClean="0"/>
              <a:t>століття</a:t>
            </a:r>
            <a:r>
              <a:rPr lang="ru-RU" dirty="0" smtClean="0"/>
              <a:t> – </a:t>
            </a:r>
            <a:r>
              <a:rPr lang="ru-RU" dirty="0" err="1" smtClean="0"/>
              <a:t>економічна</a:t>
            </a:r>
            <a:r>
              <a:rPr lang="ru-RU" dirty="0" smtClean="0"/>
              <a:t>; </a:t>
            </a:r>
          </a:p>
          <a:p>
            <a:r>
              <a:rPr lang="ru-RU" u="sng" dirty="0" smtClean="0"/>
              <a:t>друга</a:t>
            </a:r>
            <a:r>
              <a:rPr lang="ru-RU" dirty="0" smtClean="0"/>
              <a:t> –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двома</a:t>
            </a:r>
            <a:r>
              <a:rPr lang="ru-RU" dirty="0" smtClean="0"/>
              <a:t> </a:t>
            </a:r>
            <a:r>
              <a:rPr lang="ru-RU" dirty="0" err="1" smtClean="0"/>
              <a:t>світовими</a:t>
            </a:r>
            <a:r>
              <a:rPr lang="ru-RU" dirty="0" smtClean="0"/>
              <a:t> </a:t>
            </a:r>
            <a:r>
              <a:rPr lang="ru-RU" dirty="0" err="1" smtClean="0"/>
              <a:t>війнами</a:t>
            </a:r>
            <a:r>
              <a:rPr lang="ru-RU" dirty="0" smtClean="0"/>
              <a:t> (1917–1939 </a:t>
            </a:r>
            <a:r>
              <a:rPr lang="ru-RU" dirty="0" err="1" smtClean="0"/>
              <a:t>рр</a:t>
            </a:r>
            <a:r>
              <a:rPr lang="ru-RU" dirty="0" smtClean="0"/>
              <a:t>.) – </a:t>
            </a:r>
            <a:r>
              <a:rPr lang="ru-RU" dirty="0" err="1" smtClean="0"/>
              <a:t>економічно-політична</a:t>
            </a:r>
            <a:r>
              <a:rPr lang="ru-RU" dirty="0" smtClean="0"/>
              <a:t>; </a:t>
            </a:r>
          </a:p>
          <a:p>
            <a:r>
              <a:rPr lang="ru-RU" u="sng" dirty="0" err="1" smtClean="0"/>
              <a:t>третя</a:t>
            </a:r>
            <a:r>
              <a:rPr lang="ru-RU" u="sng" dirty="0" smtClean="0"/>
              <a:t> </a:t>
            </a:r>
            <a:r>
              <a:rPr lang="ru-RU" dirty="0" smtClean="0"/>
              <a:t>– роки </a:t>
            </a:r>
            <a:r>
              <a:rPr lang="ru-RU" dirty="0" err="1" smtClean="0"/>
              <a:t>Другої</a:t>
            </a:r>
            <a:r>
              <a:rPr lang="ru-RU" dirty="0" smtClean="0"/>
              <a:t> </a:t>
            </a:r>
            <a:r>
              <a:rPr lang="ru-RU" dirty="0" err="1" smtClean="0"/>
              <a:t>світової</a:t>
            </a:r>
            <a:r>
              <a:rPr lang="ru-RU" dirty="0" smtClean="0"/>
              <a:t> </a:t>
            </a:r>
            <a:r>
              <a:rPr lang="ru-RU" dirty="0" err="1" smtClean="0"/>
              <a:t>війни</a:t>
            </a:r>
            <a:r>
              <a:rPr lang="ru-RU" dirty="0" smtClean="0"/>
              <a:t> та </a:t>
            </a:r>
            <a:r>
              <a:rPr lang="ru-RU" dirty="0" err="1" smtClean="0"/>
              <a:t>повоєнний</a:t>
            </a:r>
            <a:r>
              <a:rPr lang="ru-RU" dirty="0" smtClean="0"/>
              <a:t> </a:t>
            </a:r>
            <a:r>
              <a:rPr lang="ru-RU" dirty="0" err="1" smtClean="0"/>
              <a:t>період</a:t>
            </a:r>
            <a:r>
              <a:rPr lang="ru-RU" dirty="0" smtClean="0"/>
              <a:t> – </a:t>
            </a:r>
            <a:r>
              <a:rPr lang="ru-RU" dirty="0" err="1" smtClean="0"/>
              <a:t>політична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І ось у </a:t>
            </a:r>
            <a:r>
              <a:rPr lang="ru-RU" dirty="0" err="1" smtClean="0"/>
              <a:t>середині</a:t>
            </a:r>
            <a:r>
              <a:rPr lang="ru-RU" dirty="0" smtClean="0"/>
              <a:t> 90-х </a:t>
            </a:r>
            <a:r>
              <a:rPr lang="ru-RU" dirty="0" err="1" smtClean="0"/>
              <a:t>років</a:t>
            </a:r>
            <a:r>
              <a:rPr lang="ru-RU" dirty="0" smtClean="0"/>
              <a:t> ХХ </a:t>
            </a:r>
            <a:r>
              <a:rPr lang="ru-RU" dirty="0" err="1" smtClean="0"/>
              <a:t>століття</a:t>
            </a:r>
            <a:r>
              <a:rPr lang="ru-RU" dirty="0" smtClean="0"/>
              <a:t> </a:t>
            </a:r>
            <a:r>
              <a:rPr lang="ru-RU" dirty="0" err="1" smtClean="0"/>
              <a:t>виникла</a:t>
            </a:r>
            <a:r>
              <a:rPr lang="ru-RU" dirty="0" smtClean="0"/>
              <a:t> </a:t>
            </a:r>
            <a:r>
              <a:rPr lang="ru-RU" dirty="0" err="1" smtClean="0"/>
              <a:t>четверта</a:t>
            </a:r>
            <a:r>
              <a:rPr lang="ru-RU" dirty="0" smtClean="0"/>
              <a:t> – </a:t>
            </a:r>
            <a:r>
              <a:rPr lang="ru-RU" dirty="0" err="1" smtClean="0"/>
              <a:t>новітня</a:t>
            </a:r>
            <a:r>
              <a:rPr lang="ru-RU" dirty="0" smtClean="0"/>
              <a:t> </a:t>
            </a:r>
            <a:r>
              <a:rPr lang="ru-RU" dirty="0" err="1" smtClean="0"/>
              <a:t>хвиля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трудової</a:t>
            </a:r>
            <a:r>
              <a:rPr lang="ru-RU" dirty="0" smtClean="0"/>
              <a:t> </a:t>
            </a:r>
            <a:r>
              <a:rPr lang="ru-RU" dirty="0" err="1" smtClean="0"/>
              <a:t>міґрації</a:t>
            </a:r>
            <a:r>
              <a:rPr lang="ru-RU" dirty="0" smtClean="0"/>
              <a:t>, яка </a:t>
            </a:r>
            <a:r>
              <a:rPr lang="ru-RU" dirty="0" err="1" smtClean="0"/>
              <a:t>переростає</a:t>
            </a:r>
            <a:r>
              <a:rPr lang="ru-RU" dirty="0" smtClean="0"/>
              <a:t> в </a:t>
            </a:r>
            <a:r>
              <a:rPr lang="ru-RU" dirty="0" err="1" smtClean="0"/>
              <a:t>еміґрацію</a:t>
            </a:r>
            <a:r>
              <a:rPr lang="ru-RU" dirty="0" smtClean="0"/>
              <a:t>. 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2116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0"/>
            <a:ext cx="8280920" cy="6858000"/>
          </a:xfrm>
        </p:spPr>
        <p:txBody>
          <a:bodyPr>
            <a:normAutofit/>
          </a:bodyPr>
          <a:lstStyle/>
          <a:p>
            <a:r>
              <a:rPr lang="ru-RU" dirty="0"/>
              <a:t>В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офіційних</a:t>
            </a:r>
            <a:r>
              <a:rPr lang="ru-RU" dirty="0"/>
              <a:t> та </a:t>
            </a:r>
            <a:r>
              <a:rPr lang="ru-RU" dirty="0" err="1"/>
              <a:t>неофіційних</a:t>
            </a:r>
            <a:r>
              <a:rPr lang="ru-RU" dirty="0"/>
              <a:t> </a:t>
            </a:r>
            <a:r>
              <a:rPr lang="ru-RU" dirty="0" err="1"/>
              <a:t>джерелах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у ЗМІ,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знайти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оцінки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трудових</a:t>
            </a:r>
            <a:r>
              <a:rPr lang="ru-RU" dirty="0"/>
              <a:t> </a:t>
            </a:r>
            <a:r>
              <a:rPr lang="ru-RU" dirty="0" err="1"/>
              <a:t>мігрантів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останніх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виїхали</a:t>
            </a:r>
            <a:r>
              <a:rPr lang="ru-RU" dirty="0"/>
              <a:t> з </a:t>
            </a:r>
            <a:r>
              <a:rPr lang="ru-RU" dirty="0" err="1"/>
              <a:t>України</a:t>
            </a:r>
            <a:r>
              <a:rPr lang="ru-RU" dirty="0"/>
              <a:t>. При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діапазон</a:t>
            </a:r>
            <a:r>
              <a:rPr lang="ru-RU" dirty="0"/>
              <a:t> таких </a:t>
            </a:r>
            <a:r>
              <a:rPr lang="ru-RU" dirty="0" err="1"/>
              <a:t>оцінок</a:t>
            </a:r>
            <a:r>
              <a:rPr lang="ru-RU" dirty="0"/>
              <a:t> </a:t>
            </a:r>
            <a:r>
              <a:rPr lang="ru-RU" dirty="0" err="1" smtClean="0"/>
              <a:t>коливається</a:t>
            </a:r>
            <a:r>
              <a:rPr lang="ru-RU" dirty="0" smtClean="0"/>
              <a:t> </a:t>
            </a:r>
            <a:r>
              <a:rPr lang="ru-RU" dirty="0" err="1"/>
              <a:t>від</a:t>
            </a:r>
            <a:r>
              <a:rPr lang="ru-RU" dirty="0"/>
              <a:t> 2 до 7 млн </a:t>
            </a:r>
            <a:r>
              <a:rPr lang="ru-RU" dirty="0" err="1"/>
              <a:t>осіб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не </a:t>
            </a:r>
            <a:r>
              <a:rPr lang="ru-RU" dirty="0" err="1"/>
              <a:t>дивує</a:t>
            </a:r>
            <a:r>
              <a:rPr lang="ru-RU" dirty="0"/>
              <a:t>,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вирахувати</a:t>
            </a:r>
            <a:r>
              <a:rPr lang="ru-RU" dirty="0"/>
              <a:t> точно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хоча</a:t>
            </a:r>
            <a:r>
              <a:rPr lang="ru-RU" dirty="0"/>
              <a:t> б </a:t>
            </a:r>
            <a:r>
              <a:rPr lang="ru-RU" dirty="0" err="1"/>
              <a:t>приблизно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заробітчан</a:t>
            </a:r>
            <a:r>
              <a:rPr lang="ru-RU" dirty="0"/>
              <a:t> </a:t>
            </a:r>
            <a:r>
              <a:rPr lang="ru-RU" dirty="0" err="1"/>
              <a:t>закордоном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важко</a:t>
            </a:r>
            <a:r>
              <a:rPr lang="ru-RU" dirty="0"/>
              <a:t>, </a:t>
            </a:r>
            <a:r>
              <a:rPr lang="ru-RU" dirty="0" err="1"/>
              <a:t>зважаючи</a:t>
            </a:r>
            <a:r>
              <a:rPr lang="ru-RU" dirty="0"/>
              <a:t> на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нелегальний</a:t>
            </a:r>
            <a:r>
              <a:rPr lang="ru-RU" dirty="0"/>
              <a:t> характер </a:t>
            </a:r>
            <a:r>
              <a:rPr lang="ru-RU" dirty="0" err="1"/>
              <a:t>їхнього</a:t>
            </a:r>
            <a:r>
              <a:rPr lang="ru-RU" dirty="0"/>
              <a:t> </a:t>
            </a:r>
            <a:r>
              <a:rPr lang="ru-RU" dirty="0" err="1"/>
              <a:t>перебування</a:t>
            </a:r>
            <a:r>
              <a:rPr lang="ru-RU" dirty="0"/>
              <a:t> там та </a:t>
            </a:r>
            <a:r>
              <a:rPr lang="ru-RU" dirty="0" err="1"/>
              <a:t>небажання</a:t>
            </a:r>
            <a:r>
              <a:rPr lang="ru-RU" dirty="0"/>
              <a:t> </a:t>
            </a:r>
            <a:r>
              <a:rPr lang="ru-RU" dirty="0" err="1"/>
              <a:t>ставати</a:t>
            </a:r>
            <a:r>
              <a:rPr lang="ru-RU" dirty="0"/>
              <a:t> на </a:t>
            </a:r>
            <a:r>
              <a:rPr lang="ru-RU" dirty="0" err="1"/>
              <a:t>облік</a:t>
            </a:r>
            <a:r>
              <a:rPr lang="ru-RU" dirty="0"/>
              <a:t>. </a:t>
            </a:r>
          </a:p>
          <a:p>
            <a:r>
              <a:rPr lang="ru-RU" dirty="0"/>
              <a:t>За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статистики, </a:t>
            </a:r>
            <a:r>
              <a:rPr lang="ru-RU" dirty="0" err="1"/>
              <a:t>обсяги</a:t>
            </a:r>
            <a:r>
              <a:rPr lang="ru-RU" dirty="0"/>
              <a:t> </a:t>
            </a:r>
            <a:r>
              <a:rPr lang="ru-RU" dirty="0" err="1"/>
              <a:t>офіційно</a:t>
            </a:r>
            <a:r>
              <a:rPr lang="ru-RU" dirty="0"/>
              <a:t> </a:t>
            </a:r>
            <a:r>
              <a:rPr lang="ru-RU" dirty="0" err="1"/>
              <a:t>зареєстрованої</a:t>
            </a:r>
            <a:r>
              <a:rPr lang="ru-RU" dirty="0"/>
              <a:t> </a:t>
            </a:r>
            <a:r>
              <a:rPr lang="ru-RU" dirty="0" err="1"/>
              <a:t>трудової</a:t>
            </a:r>
            <a:r>
              <a:rPr lang="ru-RU" dirty="0"/>
              <a:t> </a:t>
            </a:r>
            <a:r>
              <a:rPr lang="ru-RU" dirty="0" err="1"/>
              <a:t>міграції</a:t>
            </a:r>
            <a:r>
              <a:rPr lang="ru-RU" dirty="0"/>
              <a:t>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зростають</a:t>
            </a:r>
            <a:r>
              <a:rPr lang="ru-RU" dirty="0"/>
              <a:t>: у 1996 р. вони становили 12 тис., у 1998 р. – 24 тис., у 2002 р. – 41 тис., у 2011 – 1 млн </a:t>
            </a:r>
            <a:r>
              <a:rPr lang="ru-RU" dirty="0" err="1"/>
              <a:t>осіб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951808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39347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4850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280920" cy="6597352"/>
          </a:xfrm>
        </p:spPr>
        <p:txBody>
          <a:bodyPr>
            <a:normAutofit/>
          </a:bodyPr>
          <a:lstStyle/>
          <a:p>
            <a:r>
              <a:rPr lang="ru-RU" dirty="0" err="1"/>
              <a:t>Сотні</a:t>
            </a:r>
            <a:r>
              <a:rPr lang="ru-RU" dirty="0"/>
              <a:t>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працездатних</a:t>
            </a:r>
            <a:r>
              <a:rPr lang="ru-RU" dirty="0"/>
              <a:t> людей </a:t>
            </a:r>
            <a:r>
              <a:rPr lang="ru-RU" dirty="0" err="1"/>
              <a:t>замість</a:t>
            </a:r>
            <a:r>
              <a:rPr lang="ru-RU" dirty="0"/>
              <a:t> того,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 smtClean="0"/>
              <a:t>працювати</a:t>
            </a:r>
            <a:r>
              <a:rPr lang="ru-RU" dirty="0" smtClean="0"/>
              <a:t> та </a:t>
            </a:r>
            <a:r>
              <a:rPr lang="ru-RU" dirty="0" err="1" smtClean="0"/>
              <a:t>жити</a:t>
            </a:r>
            <a:r>
              <a:rPr lang="ru-RU" dirty="0" smtClean="0"/>
              <a:t> на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батьківщині</a:t>
            </a:r>
            <a:r>
              <a:rPr lang="ru-RU" dirty="0"/>
              <a:t>, </a:t>
            </a:r>
            <a:r>
              <a:rPr lang="ru-RU" dirty="0" err="1"/>
              <a:t>змушені</a:t>
            </a:r>
            <a:r>
              <a:rPr lang="ru-RU" dirty="0"/>
              <a:t> </a:t>
            </a:r>
            <a:r>
              <a:rPr lang="ru-RU" dirty="0" err="1"/>
              <a:t>шукати</a:t>
            </a:r>
            <a:r>
              <a:rPr lang="ru-RU" dirty="0"/>
              <a:t> </a:t>
            </a:r>
            <a:r>
              <a:rPr lang="ru-RU" dirty="0" err="1"/>
              <a:t>щастя</a:t>
            </a:r>
            <a:r>
              <a:rPr lang="ru-RU" dirty="0"/>
              <a:t> на </a:t>
            </a:r>
            <a:r>
              <a:rPr lang="ru-RU" dirty="0" err="1"/>
              <a:t>чужині</a:t>
            </a:r>
            <a:r>
              <a:rPr lang="ru-RU" dirty="0"/>
              <a:t>. </a:t>
            </a:r>
            <a:r>
              <a:rPr lang="ru-RU" dirty="0" err="1"/>
              <a:t>Близько</a:t>
            </a:r>
            <a:r>
              <a:rPr lang="ru-RU" dirty="0"/>
              <a:t> 15 % </a:t>
            </a:r>
            <a:r>
              <a:rPr lang="ru-RU" dirty="0" err="1"/>
              <a:t>працездатних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 </a:t>
            </a:r>
            <a:r>
              <a:rPr lang="ru-RU" dirty="0" err="1"/>
              <a:t>залишили</a:t>
            </a:r>
            <a:r>
              <a:rPr lang="ru-RU" dirty="0"/>
              <a:t> </a:t>
            </a:r>
            <a:r>
              <a:rPr lang="ru-RU" dirty="0" err="1"/>
              <a:t>рідний</a:t>
            </a:r>
            <a:r>
              <a:rPr lang="ru-RU" dirty="0"/>
              <a:t> </a:t>
            </a:r>
            <a:r>
              <a:rPr lang="ru-RU" dirty="0" err="1"/>
              <a:t>дім</a:t>
            </a:r>
            <a:r>
              <a:rPr lang="ru-RU" dirty="0"/>
              <a:t> й </a:t>
            </a:r>
            <a:r>
              <a:rPr lang="ru-RU" dirty="0" err="1"/>
              <a:t>мігрували</a:t>
            </a:r>
            <a:r>
              <a:rPr lang="ru-RU" dirty="0"/>
              <a:t>: </a:t>
            </a:r>
            <a:r>
              <a:rPr lang="ru-RU" dirty="0" err="1"/>
              <a:t>хтось</a:t>
            </a:r>
            <a:r>
              <a:rPr lang="ru-RU" dirty="0"/>
              <a:t> – в </a:t>
            </a:r>
            <a:r>
              <a:rPr lang="ru-RU" dirty="0" err="1"/>
              <a:t>Росію</a:t>
            </a:r>
            <a:r>
              <a:rPr lang="ru-RU" dirty="0"/>
              <a:t>, </a:t>
            </a:r>
            <a:r>
              <a:rPr lang="ru-RU" dirty="0" err="1"/>
              <a:t>хтось</a:t>
            </a:r>
            <a:r>
              <a:rPr lang="ru-RU" dirty="0"/>
              <a:t> – до </a:t>
            </a:r>
            <a:r>
              <a:rPr lang="ru-RU" dirty="0" err="1"/>
              <a:t>Європи</a:t>
            </a:r>
            <a:r>
              <a:rPr lang="ru-RU" dirty="0"/>
              <a:t>. </a:t>
            </a:r>
            <a:r>
              <a:rPr lang="ru-RU" dirty="0" err="1"/>
              <a:t>Фактично</a:t>
            </a:r>
            <a:r>
              <a:rPr lang="ru-RU" dirty="0"/>
              <a:t>, </a:t>
            </a:r>
            <a:r>
              <a:rPr lang="ru-RU" dirty="0" err="1"/>
              <a:t>трудовим</a:t>
            </a:r>
            <a:r>
              <a:rPr lang="ru-RU" dirty="0"/>
              <a:t> </a:t>
            </a:r>
            <a:r>
              <a:rPr lang="ru-RU" dirty="0" err="1"/>
              <a:t>мігрантом</a:t>
            </a:r>
            <a:r>
              <a:rPr lang="ru-RU" dirty="0"/>
              <a:t> став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сьомий</a:t>
            </a:r>
            <a:r>
              <a:rPr lang="ru-RU" dirty="0"/>
              <a:t> </a:t>
            </a:r>
            <a:r>
              <a:rPr lang="ru-RU" dirty="0" err="1"/>
              <a:t>громадянин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</a:t>
            </a:r>
            <a:endParaRPr lang="ru-RU" dirty="0"/>
          </a:p>
          <a:p>
            <a:endParaRPr lang="ru-RU" dirty="0"/>
          </a:p>
          <a:p>
            <a:r>
              <a:rPr lang="ru-RU" dirty="0" err="1"/>
              <a:t>Трудова</a:t>
            </a:r>
            <a:r>
              <a:rPr lang="ru-RU" dirty="0"/>
              <a:t> </a:t>
            </a:r>
            <a:r>
              <a:rPr lang="ru-RU" dirty="0" err="1"/>
              <a:t>зовнішня</a:t>
            </a:r>
            <a:r>
              <a:rPr lang="ru-RU" dirty="0"/>
              <a:t> </a:t>
            </a:r>
            <a:r>
              <a:rPr lang="ru-RU" dirty="0" err="1"/>
              <a:t>міграція</a:t>
            </a:r>
            <a:r>
              <a:rPr lang="ru-RU" dirty="0"/>
              <a:t> є природною </a:t>
            </a:r>
            <a:r>
              <a:rPr lang="ru-RU" dirty="0" err="1"/>
              <a:t>реакцією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на </a:t>
            </a:r>
            <a:r>
              <a:rPr lang="ru-RU" dirty="0" err="1"/>
              <a:t>негативні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в </a:t>
            </a:r>
            <a:r>
              <a:rPr lang="ru-RU" dirty="0" err="1"/>
              <a:t>соціально-економічному</a:t>
            </a:r>
            <a:r>
              <a:rPr lang="ru-RU" dirty="0"/>
              <a:t>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. Так </a:t>
            </a:r>
            <a:r>
              <a:rPr lang="ru-RU" dirty="0"/>
              <a:t>за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нерозвиненості</a:t>
            </a:r>
            <a:r>
              <a:rPr lang="ru-RU" dirty="0"/>
              <a:t> </a:t>
            </a:r>
            <a:r>
              <a:rPr lang="ru-RU" dirty="0" err="1" smtClean="0"/>
              <a:t>внутрішнього</a:t>
            </a:r>
            <a:r>
              <a:rPr lang="ru-RU" dirty="0" smtClean="0"/>
              <a:t> </a:t>
            </a:r>
            <a:r>
              <a:rPr lang="ru-RU" dirty="0"/>
              <a:t>ринку </a:t>
            </a:r>
            <a:r>
              <a:rPr lang="ru-RU" dirty="0" err="1"/>
              <a:t>праці</a:t>
            </a:r>
            <a:r>
              <a:rPr lang="ru-RU" dirty="0"/>
              <a:t>, </a:t>
            </a:r>
            <a:r>
              <a:rPr lang="ru-RU" dirty="0" err="1"/>
              <a:t>масового</a:t>
            </a:r>
            <a:r>
              <a:rPr lang="ru-RU" dirty="0"/>
              <a:t> </a:t>
            </a:r>
            <a:r>
              <a:rPr lang="ru-RU" dirty="0" err="1"/>
              <a:t>галузевого</a:t>
            </a:r>
            <a:r>
              <a:rPr lang="ru-RU" dirty="0"/>
              <a:t> й </a:t>
            </a:r>
            <a:r>
              <a:rPr lang="ru-RU" dirty="0" err="1"/>
              <a:t>регіонального</a:t>
            </a:r>
            <a:r>
              <a:rPr lang="ru-RU" dirty="0"/>
              <a:t> </a:t>
            </a:r>
            <a:r>
              <a:rPr lang="ru-RU" dirty="0" err="1"/>
              <a:t>безробіття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53561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036496" cy="1340768"/>
          </a:xfrm>
        </p:spPr>
        <p:txBody>
          <a:bodyPr/>
          <a:lstStyle/>
          <a:p>
            <a:r>
              <a:rPr lang="ru-RU" dirty="0" err="1" smtClean="0"/>
              <a:t>Виділяють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користуються</a:t>
            </a:r>
            <a:r>
              <a:rPr lang="ru-RU" dirty="0" smtClean="0"/>
              <a:t> </a:t>
            </a:r>
            <a:r>
              <a:rPr lang="ru-RU" dirty="0" err="1" smtClean="0"/>
              <a:t>найбільшим</a:t>
            </a:r>
            <a:r>
              <a:rPr lang="ru-RU" dirty="0" smtClean="0"/>
              <a:t> попитом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трудових</a:t>
            </a:r>
            <a:r>
              <a:rPr lang="ru-RU" dirty="0" smtClean="0"/>
              <a:t> </a:t>
            </a:r>
            <a:r>
              <a:rPr lang="ru-RU" dirty="0" err="1" smtClean="0"/>
              <a:t>мігранів</a:t>
            </a:r>
            <a:r>
              <a:rPr lang="ru-RU" dirty="0" smtClean="0"/>
              <a:t>: </a:t>
            </a:r>
            <a:r>
              <a:rPr lang="ru-RU" dirty="0" err="1" smtClean="0"/>
              <a:t>Росія</a:t>
            </a:r>
            <a:r>
              <a:rPr lang="ru-RU" dirty="0" smtClean="0"/>
              <a:t>, </a:t>
            </a:r>
            <a:r>
              <a:rPr lang="ru-RU" dirty="0" err="1" smtClean="0"/>
              <a:t>Іспанія</a:t>
            </a:r>
            <a:r>
              <a:rPr lang="ru-RU" dirty="0" smtClean="0"/>
              <a:t>, </a:t>
            </a:r>
            <a:r>
              <a:rPr lang="ru-RU" dirty="0" err="1" smtClean="0"/>
              <a:t>Італія</a:t>
            </a:r>
            <a:r>
              <a:rPr lang="ru-RU" dirty="0" smtClean="0"/>
              <a:t>, </a:t>
            </a:r>
            <a:r>
              <a:rPr lang="ru-RU" dirty="0" err="1" smtClean="0"/>
              <a:t>Португалія</a:t>
            </a:r>
            <a:r>
              <a:rPr lang="ru-RU" dirty="0" smtClean="0"/>
              <a:t>, </a:t>
            </a:r>
            <a:r>
              <a:rPr lang="ru-RU" dirty="0" err="1" smtClean="0"/>
              <a:t>Польща</a:t>
            </a:r>
            <a:r>
              <a:rPr lang="ru-RU" dirty="0" smtClean="0"/>
              <a:t>, </a:t>
            </a:r>
            <a:r>
              <a:rPr lang="ru-RU" dirty="0" err="1" smtClean="0"/>
              <a:t>Греція</a:t>
            </a:r>
            <a:r>
              <a:rPr lang="ru-RU" dirty="0" smtClean="0"/>
              <a:t>, </a:t>
            </a:r>
            <a:r>
              <a:rPr lang="ru-RU" dirty="0" err="1" smtClean="0"/>
              <a:t>Туреччина</a:t>
            </a:r>
            <a:r>
              <a:rPr lang="ru-RU" dirty="0" smtClean="0"/>
              <a:t> і США</a:t>
            </a:r>
            <a:endParaRPr lang="ru-RU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738508"/>
              </p:ext>
            </p:extLst>
          </p:nvPr>
        </p:nvGraphicFramePr>
        <p:xfrm>
          <a:off x="107504" y="1184856"/>
          <a:ext cx="8784976" cy="5673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4030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92" y="0"/>
            <a:ext cx="9132407" cy="1143000"/>
          </a:xfrm>
        </p:spPr>
        <p:txBody>
          <a:bodyPr>
            <a:normAutofit/>
          </a:bodyPr>
          <a:lstStyle/>
          <a:p>
            <a:r>
              <a:rPr lang="uk-UA" b="1" dirty="0" smtClean="0"/>
              <a:t>Галузі працевлаштування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386484"/>
              </p:ext>
            </p:extLst>
          </p:nvPr>
        </p:nvGraphicFramePr>
        <p:xfrm>
          <a:off x="-13447" y="836712"/>
          <a:ext cx="9036496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Диаграмма" r:id="rId3" imgW="8587634" imgH="5219640" progId="MSGraph.Chart.8">
                  <p:embed followColorScheme="full"/>
                </p:oleObj>
              </mc:Choice>
              <mc:Fallback>
                <p:oleObj name="Диаграмма" r:id="rId3" imgW="8587634" imgH="5219640" progId="MSGraph.Chart.8">
                  <p:embed followColorScheme="full"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447" y="836712"/>
                        <a:ext cx="9036496" cy="583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05213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1143000"/>
          </a:xfrm>
        </p:spPr>
        <p:txBody>
          <a:bodyPr>
            <a:normAutofit/>
          </a:bodyPr>
          <a:lstStyle/>
          <a:p>
            <a:r>
              <a:rPr lang="ru-RU" b="1" dirty="0" err="1"/>
              <a:t>Основними</a:t>
            </a:r>
            <a:r>
              <a:rPr lang="ru-RU" b="1" dirty="0"/>
              <a:t> </a:t>
            </a:r>
            <a:r>
              <a:rPr lang="ru-RU" b="1" dirty="0" err="1" smtClean="0"/>
              <a:t>внутрішніми</a:t>
            </a:r>
            <a:r>
              <a:rPr lang="ru-RU" b="1" dirty="0" smtClean="0"/>
              <a:t> </a:t>
            </a:r>
            <a:r>
              <a:rPr lang="ru-RU" b="1" dirty="0" err="1" smtClean="0"/>
              <a:t>чинниками</a:t>
            </a:r>
            <a:r>
              <a:rPr lang="ru-RU" b="1" dirty="0" smtClean="0"/>
              <a:t> </a:t>
            </a:r>
            <a:r>
              <a:rPr lang="ru-RU" b="1" dirty="0"/>
              <a:t>є: 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280920" cy="5661248"/>
          </a:xfrm>
        </p:spPr>
        <p:txBody>
          <a:bodyPr>
            <a:normAutofit/>
          </a:bodyPr>
          <a:lstStyle/>
          <a:p>
            <a:r>
              <a:rPr lang="ru-RU" dirty="0" smtClean="0"/>
              <a:t>- </a:t>
            </a:r>
            <a:r>
              <a:rPr lang="ru-RU" dirty="0" err="1"/>
              <a:t>довготривале</a:t>
            </a:r>
            <a:r>
              <a:rPr lang="ru-RU" dirty="0"/>
              <a:t> </a:t>
            </a:r>
            <a:r>
              <a:rPr lang="ru-RU" dirty="0" err="1"/>
              <a:t>безробіття</a:t>
            </a:r>
            <a:r>
              <a:rPr lang="ru-RU" dirty="0"/>
              <a:t> та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попиту</a:t>
            </a:r>
            <a:r>
              <a:rPr lang="ru-RU" dirty="0"/>
              <a:t> на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спеціальності</a:t>
            </a:r>
            <a:r>
              <a:rPr lang="ru-RU" dirty="0"/>
              <a:t> в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регіонах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зниження</a:t>
            </a:r>
            <a:r>
              <a:rPr lang="ru-RU" dirty="0"/>
              <a:t> </a:t>
            </a:r>
            <a:r>
              <a:rPr lang="ru-RU" dirty="0" err="1"/>
              <a:t>рівня</a:t>
            </a:r>
            <a:r>
              <a:rPr lang="ru-RU" dirty="0"/>
              <a:t> </a:t>
            </a:r>
            <a:r>
              <a:rPr lang="ru-RU" dirty="0" err="1"/>
              <a:t>добробуту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в </a:t>
            </a:r>
            <a:r>
              <a:rPr lang="ru-RU" dirty="0" err="1"/>
              <a:t>сільській</a:t>
            </a:r>
            <a:r>
              <a:rPr lang="ru-RU" dirty="0"/>
              <a:t> </a:t>
            </a:r>
            <a:r>
              <a:rPr lang="ru-RU" dirty="0" err="1"/>
              <a:t>місцевості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невідповідність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рівнем</a:t>
            </a:r>
            <a:r>
              <a:rPr lang="ru-RU" dirty="0"/>
              <a:t> оплати </a:t>
            </a:r>
            <a:r>
              <a:rPr lang="ru-RU" dirty="0" err="1"/>
              <a:t>праці</a:t>
            </a:r>
            <a:r>
              <a:rPr lang="ru-RU" dirty="0"/>
              <a:t> та фактичною </a:t>
            </a:r>
            <a:r>
              <a:rPr lang="ru-RU" dirty="0" err="1"/>
              <a:t>вартістю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низький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оплати </a:t>
            </a:r>
            <a:r>
              <a:rPr lang="ru-RU" dirty="0" err="1"/>
              <a:t>праці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кваліфікованих</a:t>
            </a:r>
            <a:r>
              <a:rPr lang="ru-RU" dirty="0"/>
              <a:t> </a:t>
            </a:r>
            <a:r>
              <a:rPr lang="ru-RU" dirty="0" err="1"/>
              <a:t>кадрів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з </a:t>
            </a:r>
            <a:r>
              <a:rPr lang="ru-RU" dirty="0" smtClean="0"/>
              <a:t> </a:t>
            </a:r>
            <a:r>
              <a:rPr lang="ru-RU" dirty="0" err="1" smtClean="0"/>
              <a:t>іншими</a:t>
            </a:r>
            <a:r>
              <a:rPr lang="ru-RU" dirty="0" smtClean="0"/>
              <a:t> </a:t>
            </a:r>
            <a:r>
              <a:rPr lang="ru-RU" dirty="0" err="1" smtClean="0"/>
              <a:t>розвиненими</a:t>
            </a:r>
            <a:r>
              <a:rPr lang="ru-RU" dirty="0" smtClean="0"/>
              <a:t> </a:t>
            </a:r>
            <a:r>
              <a:rPr lang="ru-RU" dirty="0" err="1" smtClean="0"/>
              <a:t>країнами</a:t>
            </a:r>
            <a:r>
              <a:rPr lang="ru-RU" dirty="0" smtClean="0"/>
              <a:t>; 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монопольне</a:t>
            </a:r>
            <a:r>
              <a:rPr lang="ru-RU" dirty="0"/>
              <a:t> становище </a:t>
            </a:r>
            <a:r>
              <a:rPr lang="ru-RU" dirty="0" err="1"/>
              <a:t>роботодавців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зацікавлені</a:t>
            </a:r>
            <a:r>
              <a:rPr lang="ru-RU" dirty="0"/>
              <a:t> у </a:t>
            </a:r>
            <a:r>
              <a:rPr lang="ru-RU" dirty="0" err="1"/>
              <a:t>збереженні</a:t>
            </a:r>
            <a:r>
              <a:rPr lang="ru-RU" dirty="0"/>
              <a:t> </a:t>
            </a:r>
            <a:r>
              <a:rPr lang="ru-RU" dirty="0" err="1"/>
              <a:t>низької</a:t>
            </a:r>
            <a:r>
              <a:rPr lang="ru-RU" dirty="0"/>
              <a:t> оплати </a:t>
            </a:r>
            <a:r>
              <a:rPr lang="ru-RU" dirty="0" err="1" smtClean="0"/>
              <a:t>праці</a:t>
            </a:r>
            <a:r>
              <a:rPr lang="ru-RU" dirty="0" smtClean="0"/>
              <a:t>;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3042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332656"/>
            <a:ext cx="8640960" cy="4873752"/>
          </a:xfrm>
        </p:spPr>
        <p:txBody>
          <a:bodyPr>
            <a:normAutofit/>
          </a:bodyPr>
          <a:lstStyle/>
          <a:p>
            <a:r>
              <a:rPr lang="ru-RU" dirty="0" err="1"/>
              <a:t>Протягом</a:t>
            </a:r>
            <a:r>
              <a:rPr lang="ru-RU" dirty="0"/>
              <a:t> </a:t>
            </a:r>
            <a:r>
              <a:rPr lang="ru-RU" dirty="0" err="1"/>
              <a:t>останніх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тенденція</a:t>
            </a:r>
            <a:r>
              <a:rPr lang="ru-RU" dirty="0"/>
              <a:t>: доходи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верств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не </a:t>
            </a:r>
            <a:r>
              <a:rPr lang="ru-RU" dirty="0" err="1"/>
              <a:t>достатні</a:t>
            </a:r>
            <a:r>
              <a:rPr lang="ru-RU" dirty="0"/>
              <a:t> для </a:t>
            </a:r>
            <a:r>
              <a:rPr lang="ru-RU" dirty="0" err="1"/>
              <a:t>елементарного</a:t>
            </a:r>
            <a:r>
              <a:rPr lang="ru-RU" dirty="0"/>
              <a:t> </a:t>
            </a:r>
            <a:r>
              <a:rPr lang="ru-RU" dirty="0" err="1"/>
              <a:t>задоволення</a:t>
            </a:r>
            <a:r>
              <a:rPr lang="ru-RU" dirty="0"/>
              <a:t> </a:t>
            </a:r>
            <a:r>
              <a:rPr lang="ru-RU" dirty="0" err="1"/>
              <a:t>першочергових</a:t>
            </a:r>
            <a:r>
              <a:rPr lang="ru-RU" dirty="0"/>
              <a:t> потреб.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змушуе</a:t>
            </a:r>
            <a:r>
              <a:rPr lang="ru-RU" dirty="0" smtClean="0"/>
              <a:t> нас </a:t>
            </a:r>
            <a:r>
              <a:rPr lang="ru-RU" dirty="0" err="1" smtClean="0"/>
              <a:t>вважати,що</a:t>
            </a:r>
            <a:r>
              <a:rPr lang="ru-RU" dirty="0" smtClean="0"/>
              <a:t> в </a:t>
            </a:r>
            <a:r>
              <a:rPr lang="ru-RU" dirty="0" err="1" smtClean="0"/>
              <a:t>нашій</a:t>
            </a:r>
            <a:r>
              <a:rPr lang="ru-RU" dirty="0" smtClean="0"/>
              <a:t> </a:t>
            </a:r>
            <a:r>
              <a:rPr lang="ru-RU" dirty="0" err="1" smtClean="0"/>
              <a:t>державі</a:t>
            </a:r>
            <a:r>
              <a:rPr lang="ru-RU" dirty="0" smtClean="0"/>
              <a:t> є </a:t>
            </a:r>
            <a:r>
              <a:rPr lang="ru-RU" dirty="0" err="1" smtClean="0"/>
              <a:t>значний</a:t>
            </a:r>
            <a:r>
              <a:rPr lang="ru-RU" dirty="0" smtClean="0"/>
              <a:t> </a:t>
            </a:r>
            <a:r>
              <a:rPr lang="ru-RU" dirty="0" err="1" smtClean="0"/>
              <a:t>прошарок</a:t>
            </a:r>
            <a:r>
              <a:rPr lang="ru-RU" dirty="0" smtClean="0"/>
              <a:t> </a:t>
            </a:r>
            <a:r>
              <a:rPr lang="ru-RU" dirty="0" err="1" smtClean="0"/>
              <a:t>бідного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.</a:t>
            </a:r>
            <a:r>
              <a:rPr lang="ru-RU" dirty="0" smtClean="0"/>
              <a:t> </a:t>
            </a:r>
            <a:r>
              <a:rPr lang="ru-RU" dirty="0"/>
              <a:t>Так, за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Міжнародної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, </a:t>
            </a:r>
            <a:r>
              <a:rPr lang="ru-RU" dirty="0" err="1"/>
              <a:t>близько</a:t>
            </a:r>
            <a:r>
              <a:rPr lang="ru-RU" dirty="0"/>
              <a:t> 27–29 % </a:t>
            </a:r>
            <a:r>
              <a:rPr lang="ru-RU" dirty="0" err="1"/>
              <a:t>українців</a:t>
            </a:r>
            <a:r>
              <a:rPr lang="ru-RU" dirty="0"/>
              <a:t> </a:t>
            </a:r>
            <a:r>
              <a:rPr lang="ru-RU" dirty="0" err="1"/>
              <a:t>перебуває</a:t>
            </a:r>
            <a:r>
              <a:rPr lang="ru-RU" dirty="0"/>
              <a:t> за </a:t>
            </a:r>
            <a:r>
              <a:rPr lang="ru-RU" dirty="0" err="1"/>
              <a:t>межею</a:t>
            </a:r>
            <a:r>
              <a:rPr lang="ru-RU" dirty="0"/>
              <a:t> </a:t>
            </a:r>
            <a:r>
              <a:rPr lang="ru-RU" dirty="0" err="1" smtClean="0"/>
              <a:t>бідності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22766"/>
            <a:ext cx="5400600" cy="363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732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9073008" cy="360040"/>
          </a:xfrm>
        </p:spPr>
        <p:txBody>
          <a:bodyPr>
            <a:normAutofit fontScale="90000"/>
          </a:bodyPr>
          <a:lstStyle/>
          <a:p>
            <a:r>
              <a:rPr lang="ru-RU" sz="2700" b="1" dirty="0" err="1"/>
              <a:t>Окрім</a:t>
            </a:r>
            <a:r>
              <a:rPr lang="ru-RU" sz="2700" b="1" dirty="0"/>
              <a:t> </a:t>
            </a:r>
            <a:r>
              <a:rPr lang="ru-RU" sz="2700" b="1" dirty="0" err="1"/>
              <a:t>внутрішніх</a:t>
            </a:r>
            <a:r>
              <a:rPr lang="ru-RU" sz="2700" b="1" dirty="0"/>
              <a:t> причин, </a:t>
            </a:r>
            <a:r>
              <a:rPr lang="ru-RU" sz="2700" b="1" dirty="0" err="1"/>
              <a:t>чимале</a:t>
            </a:r>
            <a:r>
              <a:rPr lang="ru-RU" sz="2700" b="1" dirty="0"/>
              <a:t> </a:t>
            </a:r>
            <a:r>
              <a:rPr lang="ru-RU" sz="2700" b="1" dirty="0" err="1"/>
              <a:t>значення</a:t>
            </a:r>
            <a:r>
              <a:rPr lang="ru-RU" sz="2700" b="1" dirty="0"/>
              <a:t> </a:t>
            </a:r>
            <a:r>
              <a:rPr lang="ru-RU" sz="2700" b="1" dirty="0" err="1"/>
              <a:t>мають</a:t>
            </a:r>
            <a:r>
              <a:rPr lang="ru-RU" sz="2700" b="1" dirty="0"/>
              <a:t> </a:t>
            </a:r>
            <a:r>
              <a:rPr lang="ru-RU" sz="2700" b="1" dirty="0" err="1"/>
              <a:t>зовнішні</a:t>
            </a:r>
            <a:r>
              <a:rPr lang="ru-RU" sz="2700" b="1" dirty="0"/>
              <a:t> </a:t>
            </a:r>
            <a:r>
              <a:rPr lang="ru-RU" sz="2700" b="1" dirty="0" err="1"/>
              <a:t>чинники</a:t>
            </a:r>
            <a:r>
              <a:rPr lang="ru-RU" sz="2700" b="1" dirty="0"/>
              <a:t>, </a:t>
            </a:r>
            <a:r>
              <a:rPr lang="ru-RU" sz="2700" b="1" dirty="0" err="1"/>
              <a:t>серед</a:t>
            </a:r>
            <a:r>
              <a:rPr lang="ru-RU" sz="2700" b="1" dirty="0"/>
              <a:t> </a:t>
            </a:r>
            <a:r>
              <a:rPr lang="ru-RU" sz="2700" b="1" dirty="0" err="1"/>
              <a:t>яких</a:t>
            </a:r>
            <a:r>
              <a:rPr lang="ru-RU" sz="2700" b="1" dirty="0"/>
              <a:t> </a:t>
            </a:r>
            <a:r>
              <a:rPr lang="ru-RU" sz="2700" b="1" dirty="0" err="1"/>
              <a:t>найголовніші</a:t>
            </a:r>
            <a:r>
              <a:rPr lang="ru-RU" sz="2700" b="1" dirty="0"/>
              <a:t>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908720"/>
            <a:ext cx="8568952" cy="58326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-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попиту</a:t>
            </a:r>
            <a:r>
              <a:rPr lang="ru-RU" dirty="0"/>
              <a:t> на </a:t>
            </a:r>
            <a:r>
              <a:rPr lang="ru-RU" dirty="0" err="1"/>
              <a:t>низько</a:t>
            </a:r>
            <a:r>
              <a:rPr lang="ru-RU" dirty="0"/>
              <a:t> </a:t>
            </a:r>
            <a:r>
              <a:rPr lang="ru-RU" dirty="0" err="1"/>
              <a:t>кваліфіковану</a:t>
            </a:r>
            <a:r>
              <a:rPr lang="ru-RU" dirty="0"/>
              <a:t> </a:t>
            </a:r>
            <a:r>
              <a:rPr lang="ru-RU" dirty="0" err="1"/>
              <a:t>працю</a:t>
            </a:r>
            <a:r>
              <a:rPr lang="ru-RU" dirty="0"/>
              <a:t> в </a:t>
            </a:r>
            <a:r>
              <a:rPr lang="ru-RU" dirty="0" err="1"/>
              <a:t>будівництві</a:t>
            </a:r>
            <a:r>
              <a:rPr lang="ru-RU" dirty="0"/>
              <a:t>, </a:t>
            </a:r>
            <a:r>
              <a:rPr lang="ru-RU" dirty="0" err="1"/>
              <a:t>сільському</a:t>
            </a:r>
            <a:r>
              <a:rPr lang="ru-RU" dirty="0"/>
              <a:t> </a:t>
            </a:r>
            <a:r>
              <a:rPr lang="ru-RU" dirty="0" err="1"/>
              <a:t>господарстві</a:t>
            </a:r>
            <a:r>
              <a:rPr lang="ru-RU" dirty="0"/>
              <a:t>, </a:t>
            </a:r>
            <a:r>
              <a:rPr lang="ru-RU" dirty="0" err="1"/>
              <a:t>сфері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 у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не </a:t>
            </a:r>
            <a:r>
              <a:rPr lang="ru-RU" dirty="0" err="1"/>
              <a:t>задовольняються</a:t>
            </a:r>
            <a:r>
              <a:rPr lang="ru-RU" dirty="0"/>
              <a:t> </a:t>
            </a:r>
            <a:r>
              <a:rPr lang="ru-RU" dirty="0" err="1"/>
              <a:t>власною</a:t>
            </a:r>
            <a:r>
              <a:rPr lang="ru-RU" dirty="0"/>
              <a:t> </a:t>
            </a:r>
            <a:r>
              <a:rPr lang="ru-RU" dirty="0" err="1"/>
              <a:t>робочою</a:t>
            </a:r>
            <a:r>
              <a:rPr lang="ru-RU" dirty="0"/>
              <a:t> силою; </a:t>
            </a:r>
          </a:p>
          <a:p>
            <a:r>
              <a:rPr lang="ru-RU" dirty="0"/>
              <a:t>-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вищі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 оплати </a:t>
            </a:r>
            <a:r>
              <a:rPr lang="ru-RU" dirty="0" err="1"/>
              <a:t>праці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та </a:t>
            </a:r>
            <a:r>
              <a:rPr lang="ru-RU" dirty="0" err="1"/>
              <a:t>вигідніші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</a:t>
            </a:r>
            <a:r>
              <a:rPr lang="ru-RU" dirty="0" err="1"/>
              <a:t>працевлаштування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за </a:t>
            </a:r>
            <a:r>
              <a:rPr lang="ru-RU" dirty="0" err="1"/>
              <a:t>обсягом</a:t>
            </a:r>
            <a:r>
              <a:rPr lang="ru-RU" dirty="0"/>
              <a:t> </a:t>
            </a:r>
            <a:r>
              <a:rPr lang="ru-RU" dirty="0" err="1"/>
              <a:t>тіньового</a:t>
            </a:r>
            <a:r>
              <a:rPr lang="ru-RU" dirty="0"/>
              <a:t> сектору </a:t>
            </a:r>
            <a:r>
              <a:rPr lang="ru-RU" dirty="0" err="1"/>
              <a:t>економіки</a:t>
            </a:r>
            <a:r>
              <a:rPr lang="ru-RU" dirty="0"/>
              <a:t> в тих </a:t>
            </a:r>
            <a:r>
              <a:rPr lang="ru-RU" dirty="0" err="1"/>
              <a:t>країнах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приймають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можливим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нелегальних</a:t>
            </a:r>
            <a:r>
              <a:rPr lang="ru-RU" dirty="0"/>
              <a:t> форм </a:t>
            </a:r>
            <a:r>
              <a:rPr lang="ru-RU" dirty="0" err="1"/>
              <a:t>трудової</a:t>
            </a:r>
            <a:r>
              <a:rPr lang="ru-RU" dirty="0"/>
              <a:t> </a:t>
            </a:r>
            <a:r>
              <a:rPr lang="ru-RU" dirty="0" err="1"/>
              <a:t>міграції</a:t>
            </a:r>
            <a:r>
              <a:rPr lang="ru-RU" dirty="0"/>
              <a:t> (в </a:t>
            </a:r>
            <a:r>
              <a:rPr lang="ru-RU" dirty="0" err="1"/>
              <a:t>Росії</a:t>
            </a:r>
            <a:r>
              <a:rPr lang="ru-RU" dirty="0"/>
              <a:t>, </a:t>
            </a:r>
            <a:r>
              <a:rPr lang="ru-RU" dirty="0" err="1"/>
              <a:t>Греції</a:t>
            </a:r>
            <a:r>
              <a:rPr lang="ru-RU" dirty="0"/>
              <a:t>, </a:t>
            </a:r>
            <a:r>
              <a:rPr lang="ru-RU" dirty="0" err="1"/>
              <a:t>Іспанії</a:t>
            </a:r>
            <a:r>
              <a:rPr lang="ru-RU" dirty="0"/>
              <a:t>, </a:t>
            </a:r>
            <a:r>
              <a:rPr lang="ru-RU" dirty="0" err="1"/>
              <a:t>Італії</a:t>
            </a:r>
            <a:r>
              <a:rPr lang="ru-RU" dirty="0"/>
              <a:t>, </a:t>
            </a:r>
            <a:r>
              <a:rPr lang="ru-RU" dirty="0" err="1"/>
              <a:t>Португалії</a:t>
            </a:r>
            <a:r>
              <a:rPr lang="ru-RU" dirty="0"/>
              <a:t>, </a:t>
            </a:r>
            <a:r>
              <a:rPr lang="ru-RU" dirty="0" err="1"/>
              <a:t>Німеччині</a:t>
            </a:r>
            <a:r>
              <a:rPr lang="ru-RU" dirty="0"/>
              <a:t>,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Східної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). </a:t>
            </a:r>
          </a:p>
          <a:p>
            <a:endParaRPr lang="ru-RU" dirty="0"/>
          </a:p>
          <a:p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чинники</a:t>
            </a:r>
            <a:r>
              <a:rPr lang="ru-RU" dirty="0"/>
              <a:t> </a:t>
            </a:r>
            <a:r>
              <a:rPr lang="ru-RU" dirty="0" err="1"/>
              <a:t>сприяють</a:t>
            </a:r>
            <a:r>
              <a:rPr lang="ru-RU" dirty="0"/>
              <a:t>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українці</a:t>
            </a:r>
            <a:r>
              <a:rPr lang="ru-RU" dirty="0"/>
              <a:t> </a:t>
            </a:r>
            <a:r>
              <a:rPr lang="ru-RU" dirty="0" err="1"/>
              <a:t>масово</a:t>
            </a:r>
            <a:r>
              <a:rPr lang="ru-RU" dirty="0"/>
              <a:t> </a:t>
            </a:r>
            <a:r>
              <a:rPr lang="ru-RU" dirty="0" err="1"/>
              <a:t>виїжджають</a:t>
            </a:r>
            <a:r>
              <a:rPr lang="ru-RU" dirty="0"/>
              <a:t> за кордон </a:t>
            </a:r>
            <a:r>
              <a:rPr lang="ru-RU" dirty="0" err="1"/>
              <a:t>із</a:t>
            </a:r>
            <a:r>
              <a:rPr lang="ru-RU" dirty="0"/>
              <a:t> метою </a:t>
            </a:r>
            <a:r>
              <a:rPr lang="ru-RU" dirty="0" err="1"/>
              <a:t>успішного</a:t>
            </a:r>
            <a:r>
              <a:rPr lang="ru-RU" dirty="0"/>
              <a:t> </a:t>
            </a:r>
            <a:r>
              <a:rPr lang="ru-RU" dirty="0" err="1"/>
              <a:t>працевлаштування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581379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6062"/>
            <a:ext cx="8784976" cy="6851938"/>
          </a:xfrm>
        </p:spPr>
        <p:txBody>
          <a:bodyPr>
            <a:normAutofit/>
          </a:bodyPr>
          <a:lstStyle/>
          <a:p>
            <a:r>
              <a:rPr lang="ru-RU" dirty="0" err="1"/>
              <a:t>Загалом</a:t>
            </a:r>
            <a:r>
              <a:rPr lang="ru-RU" dirty="0"/>
              <a:t> у </a:t>
            </a:r>
            <a:r>
              <a:rPr lang="ru-RU" dirty="0" err="1"/>
              <a:t>структурі</a:t>
            </a:r>
            <a:r>
              <a:rPr lang="ru-RU" dirty="0"/>
              <a:t> </a:t>
            </a:r>
            <a:r>
              <a:rPr lang="ru-RU" dirty="0" err="1"/>
              <a:t>трудової</a:t>
            </a:r>
            <a:r>
              <a:rPr lang="ru-RU" dirty="0"/>
              <a:t> </a:t>
            </a:r>
            <a:r>
              <a:rPr lang="ru-RU" dirty="0" err="1"/>
              <a:t>міграції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за </a:t>
            </a:r>
            <a:r>
              <a:rPr lang="ru-RU" dirty="0" err="1"/>
              <a:t>ступенем</a:t>
            </a:r>
            <a:r>
              <a:rPr lang="ru-RU" dirty="0"/>
              <a:t> </a:t>
            </a:r>
            <a:r>
              <a:rPr lang="ru-RU" dirty="0" err="1"/>
              <a:t>легальності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виділити</a:t>
            </a:r>
            <a:r>
              <a:rPr lang="ru-RU" dirty="0"/>
              <a:t>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якісно</a:t>
            </a:r>
            <a:r>
              <a:rPr lang="ru-RU" dirty="0"/>
              <a:t> </a:t>
            </a:r>
            <a:r>
              <a:rPr lang="ru-RU" dirty="0" err="1"/>
              <a:t>відмінні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: </a:t>
            </a:r>
            <a:endParaRPr lang="ru-RU" dirty="0" smtClean="0"/>
          </a:p>
          <a:p>
            <a:endParaRPr lang="ru-RU" dirty="0"/>
          </a:p>
          <a:p>
            <a:r>
              <a:rPr lang="ru-RU" b="1" dirty="0"/>
              <a:t>- </a:t>
            </a:r>
            <a:r>
              <a:rPr lang="ru-RU" sz="2200" b="1" dirty="0" err="1"/>
              <a:t>Офіційна</a:t>
            </a:r>
            <a:r>
              <a:rPr lang="ru-RU" sz="2200" b="1" dirty="0"/>
              <a:t> </a:t>
            </a:r>
            <a:r>
              <a:rPr lang="ru-RU" sz="2200" b="1" dirty="0" err="1"/>
              <a:t>трудова</a:t>
            </a:r>
            <a:r>
              <a:rPr lang="ru-RU" sz="2200" b="1" dirty="0"/>
              <a:t> </a:t>
            </a:r>
            <a:r>
              <a:rPr lang="ru-RU" sz="2200" b="1" dirty="0" err="1"/>
              <a:t>міграція</a:t>
            </a:r>
            <a:r>
              <a:rPr lang="ru-RU" sz="2200" b="1" dirty="0"/>
              <a:t> </a:t>
            </a:r>
            <a:r>
              <a:rPr lang="ru-RU" sz="2200" dirty="0"/>
              <a:t>– </a:t>
            </a:r>
            <a:r>
              <a:rPr lang="ru-RU" sz="2200" dirty="0" err="1"/>
              <a:t>переміщення</a:t>
            </a:r>
            <a:r>
              <a:rPr lang="ru-RU" sz="2200" dirty="0"/>
              <a:t> </a:t>
            </a:r>
            <a:r>
              <a:rPr lang="ru-RU" sz="2200" dirty="0" err="1"/>
              <a:t>українських</a:t>
            </a:r>
            <a:r>
              <a:rPr lang="ru-RU" sz="2200" dirty="0"/>
              <a:t> </a:t>
            </a:r>
            <a:r>
              <a:rPr lang="ru-RU" sz="2200" dirty="0" err="1"/>
              <a:t>громадян</a:t>
            </a:r>
            <a:r>
              <a:rPr lang="ru-RU" sz="2200" dirty="0"/>
              <a:t>, </a:t>
            </a:r>
            <a:r>
              <a:rPr lang="ru-RU" sz="2200" dirty="0" err="1"/>
              <a:t>які</a:t>
            </a:r>
            <a:r>
              <a:rPr lang="ru-RU" sz="2200" dirty="0"/>
              <a:t> </a:t>
            </a:r>
            <a:r>
              <a:rPr lang="ru-RU" sz="2200" dirty="0" err="1"/>
              <a:t>виїжджаючи</a:t>
            </a:r>
            <a:r>
              <a:rPr lang="ru-RU" sz="2200" dirty="0"/>
              <a:t> за кордон, </a:t>
            </a:r>
            <a:r>
              <a:rPr lang="ru-RU" sz="2200" dirty="0" err="1"/>
              <a:t>декларують</a:t>
            </a:r>
            <a:r>
              <a:rPr lang="ru-RU" sz="2200" dirty="0"/>
              <a:t> участь у </a:t>
            </a:r>
            <a:r>
              <a:rPr lang="ru-RU" sz="2200" dirty="0" err="1"/>
              <a:t>трудовій</a:t>
            </a:r>
            <a:r>
              <a:rPr lang="ru-RU" sz="2200" dirty="0"/>
              <a:t> </a:t>
            </a:r>
            <a:r>
              <a:rPr lang="ru-RU" sz="2200" dirty="0" err="1"/>
              <a:t>діяльності</a:t>
            </a:r>
            <a:r>
              <a:rPr lang="ru-RU" sz="2200" dirty="0"/>
              <a:t> як мету </a:t>
            </a:r>
            <a:r>
              <a:rPr lang="ru-RU" sz="2200" dirty="0" err="1"/>
              <a:t>виїзду</a:t>
            </a:r>
            <a:r>
              <a:rPr lang="ru-RU" sz="2200" dirty="0"/>
              <a:t> і є </a:t>
            </a:r>
            <a:r>
              <a:rPr lang="ru-RU" sz="2200" dirty="0" err="1"/>
              <a:t>легальними</a:t>
            </a:r>
            <a:r>
              <a:rPr lang="ru-RU" sz="2200" dirty="0"/>
              <a:t> </a:t>
            </a:r>
            <a:r>
              <a:rPr lang="ru-RU" sz="2200" dirty="0" err="1"/>
              <a:t>трудовими</a:t>
            </a:r>
            <a:r>
              <a:rPr lang="ru-RU" sz="2200" dirty="0"/>
              <a:t> </a:t>
            </a:r>
            <a:r>
              <a:rPr lang="ru-RU" sz="2200" dirty="0" err="1"/>
              <a:t>мігрантами</a:t>
            </a:r>
            <a:r>
              <a:rPr lang="ru-RU" sz="2200" dirty="0"/>
              <a:t> в </a:t>
            </a:r>
            <a:r>
              <a:rPr lang="ru-RU" sz="2200" dirty="0" err="1"/>
              <a:t>країнах</a:t>
            </a:r>
            <a:r>
              <a:rPr lang="ru-RU" sz="2200" dirty="0"/>
              <a:t>, </a:t>
            </a:r>
            <a:r>
              <a:rPr lang="ru-RU" sz="2200" dirty="0" err="1"/>
              <a:t>які</a:t>
            </a:r>
            <a:r>
              <a:rPr lang="ru-RU" sz="2200" dirty="0"/>
              <a:t> </a:t>
            </a:r>
            <a:r>
              <a:rPr lang="ru-RU" sz="2200" dirty="0" err="1"/>
              <a:t>приймають</a:t>
            </a:r>
            <a:r>
              <a:rPr lang="ru-RU" sz="2200" dirty="0"/>
              <a:t> (</a:t>
            </a:r>
            <a:r>
              <a:rPr lang="ru-RU" sz="2200" dirty="0" err="1"/>
              <a:t>саме</a:t>
            </a:r>
            <a:r>
              <a:rPr lang="ru-RU" sz="2200" dirty="0"/>
              <a:t> </a:t>
            </a:r>
            <a:r>
              <a:rPr lang="ru-RU" sz="2200" dirty="0" err="1"/>
              <a:t>їх</a:t>
            </a:r>
            <a:r>
              <a:rPr lang="ru-RU" sz="2200" dirty="0"/>
              <a:t> і </a:t>
            </a:r>
            <a:r>
              <a:rPr lang="ru-RU" sz="2200" dirty="0" err="1"/>
              <a:t>фіксує</a:t>
            </a:r>
            <a:r>
              <a:rPr lang="ru-RU" sz="2200" dirty="0"/>
              <a:t> </a:t>
            </a:r>
            <a:r>
              <a:rPr lang="ru-RU" sz="2200" dirty="0" err="1"/>
              <a:t>офіційна</a:t>
            </a:r>
            <a:r>
              <a:rPr lang="ru-RU" sz="2200" dirty="0"/>
              <a:t> статистика). </a:t>
            </a:r>
          </a:p>
          <a:p>
            <a:r>
              <a:rPr lang="ru-RU" sz="2200" dirty="0"/>
              <a:t>- </a:t>
            </a:r>
            <a:r>
              <a:rPr lang="ru-RU" sz="2200" b="1" dirty="0" err="1"/>
              <a:t>Неофіційна</a:t>
            </a:r>
            <a:r>
              <a:rPr lang="ru-RU" sz="2200" b="1" dirty="0"/>
              <a:t> легальна </a:t>
            </a:r>
            <a:r>
              <a:rPr lang="ru-RU" sz="2200" b="1" dirty="0" err="1"/>
              <a:t>міграція</a:t>
            </a:r>
            <a:r>
              <a:rPr lang="ru-RU" sz="2200" b="1" dirty="0"/>
              <a:t> </a:t>
            </a:r>
            <a:r>
              <a:rPr lang="ru-RU" sz="2200" dirty="0"/>
              <a:t>– </a:t>
            </a:r>
            <a:r>
              <a:rPr lang="ru-RU" sz="2200" dirty="0" err="1"/>
              <a:t>поїздки</a:t>
            </a:r>
            <a:r>
              <a:rPr lang="ru-RU" sz="2200" dirty="0"/>
              <a:t> наших </a:t>
            </a:r>
            <a:r>
              <a:rPr lang="ru-RU" sz="2200" dirty="0" err="1"/>
              <a:t>співвітчизників</a:t>
            </a:r>
            <a:r>
              <a:rPr lang="ru-RU" sz="2200" dirty="0"/>
              <a:t> за кордон </a:t>
            </a:r>
            <a:r>
              <a:rPr lang="ru-RU" sz="2200" dirty="0" err="1"/>
              <a:t>із</a:t>
            </a:r>
            <a:r>
              <a:rPr lang="ru-RU" sz="2200" dirty="0"/>
              <a:t> </a:t>
            </a:r>
            <a:r>
              <a:rPr lang="ru-RU" sz="2200" dirty="0" err="1"/>
              <a:t>декларованою</a:t>
            </a:r>
            <a:r>
              <a:rPr lang="ru-RU" sz="2200" dirty="0"/>
              <a:t> метою туризму, </a:t>
            </a:r>
            <a:r>
              <a:rPr lang="ru-RU" sz="2200" dirty="0" err="1"/>
              <a:t>відвідування</a:t>
            </a:r>
            <a:r>
              <a:rPr lang="ru-RU" sz="2200" dirty="0"/>
              <a:t> </a:t>
            </a:r>
            <a:r>
              <a:rPr lang="ru-RU" sz="2200" dirty="0" err="1"/>
              <a:t>родичів</a:t>
            </a:r>
            <a:r>
              <a:rPr lang="ru-RU" sz="2200" dirty="0"/>
              <a:t> </a:t>
            </a:r>
            <a:r>
              <a:rPr lang="ru-RU" sz="2200" dirty="0" err="1"/>
              <a:t>тощо</a:t>
            </a:r>
            <a:r>
              <a:rPr lang="ru-RU" sz="2200" dirty="0"/>
              <a:t>, з </a:t>
            </a:r>
            <a:r>
              <a:rPr lang="ru-RU" sz="2200" dirty="0" err="1"/>
              <a:t>подальшим</a:t>
            </a:r>
            <a:r>
              <a:rPr lang="ru-RU" sz="2200" dirty="0"/>
              <a:t> </a:t>
            </a:r>
            <a:r>
              <a:rPr lang="ru-RU" sz="2200" dirty="0" err="1"/>
              <a:t>працевлаштуванням</a:t>
            </a:r>
            <a:r>
              <a:rPr lang="ru-RU" sz="2200" dirty="0"/>
              <a:t> та </a:t>
            </a:r>
            <a:r>
              <a:rPr lang="ru-RU" sz="2200" dirty="0" err="1"/>
              <a:t>реєстрацією</a:t>
            </a:r>
            <a:r>
              <a:rPr lang="ru-RU" sz="2200" dirty="0"/>
              <a:t> в </a:t>
            </a:r>
            <a:r>
              <a:rPr lang="ru-RU" sz="2200" dirty="0" err="1"/>
              <a:t>країні-реципієнті</a:t>
            </a:r>
            <a:r>
              <a:rPr lang="ru-RU" sz="2200" dirty="0"/>
              <a:t>; </a:t>
            </a:r>
            <a:r>
              <a:rPr lang="ru-RU" sz="2200" dirty="0" err="1"/>
              <a:t>учасники</a:t>
            </a:r>
            <a:r>
              <a:rPr lang="ru-RU" sz="2200" dirty="0"/>
              <a:t> таких </a:t>
            </a:r>
            <a:r>
              <a:rPr lang="ru-RU" sz="2200" dirty="0" err="1"/>
              <a:t>поїздок</a:t>
            </a:r>
            <a:r>
              <a:rPr lang="ru-RU" sz="2200" dirty="0"/>
              <a:t> не </a:t>
            </a:r>
            <a:r>
              <a:rPr lang="ru-RU" sz="2200" dirty="0" err="1"/>
              <a:t>можуть</a:t>
            </a:r>
            <a:r>
              <a:rPr lang="ru-RU" sz="2200" dirty="0"/>
              <a:t> бути </a:t>
            </a:r>
            <a:r>
              <a:rPr lang="ru-RU" sz="2200" dirty="0" err="1"/>
              <a:t>відстежені</a:t>
            </a:r>
            <a:r>
              <a:rPr lang="ru-RU" sz="2200" dirty="0"/>
              <a:t> </a:t>
            </a:r>
            <a:r>
              <a:rPr lang="ru-RU" sz="2200" dirty="0" err="1"/>
              <a:t>вітчизняною</a:t>
            </a:r>
            <a:r>
              <a:rPr lang="ru-RU" sz="2200" dirty="0"/>
              <a:t> статистикою, але при </a:t>
            </a:r>
            <a:r>
              <a:rPr lang="ru-RU" sz="2200" dirty="0" err="1"/>
              <a:t>цьому</a:t>
            </a:r>
            <a:r>
              <a:rPr lang="ru-RU" sz="2200" dirty="0"/>
              <a:t> </a:t>
            </a:r>
            <a:r>
              <a:rPr lang="ru-RU" sz="2200" dirty="0" err="1"/>
              <a:t>стають</a:t>
            </a:r>
            <a:r>
              <a:rPr lang="ru-RU" sz="2200" dirty="0"/>
              <a:t> </a:t>
            </a:r>
            <a:r>
              <a:rPr lang="ru-RU" sz="2200" dirty="0" err="1"/>
              <a:t>цілком</a:t>
            </a:r>
            <a:r>
              <a:rPr lang="ru-RU" sz="2200" dirty="0"/>
              <a:t> </a:t>
            </a:r>
            <a:r>
              <a:rPr lang="ru-RU" sz="2200" dirty="0" err="1"/>
              <a:t>легальними</a:t>
            </a:r>
            <a:r>
              <a:rPr lang="ru-RU" sz="2200" dirty="0"/>
              <a:t> </a:t>
            </a:r>
            <a:r>
              <a:rPr lang="ru-RU" sz="2200" dirty="0" err="1"/>
              <a:t>трудовими</a:t>
            </a:r>
            <a:r>
              <a:rPr lang="ru-RU" sz="2200" dirty="0"/>
              <a:t> </a:t>
            </a:r>
            <a:r>
              <a:rPr lang="ru-RU" sz="2200" dirty="0" err="1"/>
              <a:t>мігрантами</a:t>
            </a:r>
            <a:r>
              <a:rPr lang="ru-RU" sz="2200" dirty="0"/>
              <a:t> в </a:t>
            </a:r>
            <a:r>
              <a:rPr lang="ru-RU" sz="2200" dirty="0" err="1"/>
              <a:t>країнах-реципієнтах</a:t>
            </a:r>
            <a:r>
              <a:rPr lang="ru-RU" sz="2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274295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3568" y="476672"/>
            <a:ext cx="8229600" cy="5289451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latin typeface="+mn-lt"/>
                <a:ea typeface="+mn-ea"/>
                <a:cs typeface="+mn-cs"/>
              </a:rPr>
              <a:t>Міграції</a:t>
            </a:r>
            <a:r>
              <a:rPr lang="ru-RU" dirty="0" smtClean="0">
                <a:latin typeface="+mn-lt"/>
                <a:ea typeface="+mn-ea"/>
                <a:cs typeface="+mn-cs"/>
              </a:rPr>
              <a:t> –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це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переміщення</a:t>
            </a:r>
            <a:r>
              <a:rPr lang="ru-RU" dirty="0" smtClean="0">
                <a:latin typeface="+mn-lt"/>
                <a:ea typeface="+mn-ea"/>
                <a:cs typeface="+mn-cs"/>
              </a:rPr>
              <a:t> людей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із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зміною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місця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проживання</a:t>
            </a:r>
            <a:r>
              <a:rPr lang="ru-RU" dirty="0" smtClean="0">
                <a:latin typeface="+mn-lt"/>
                <a:ea typeface="+mn-ea"/>
                <a:cs typeface="+mn-cs"/>
              </a:rPr>
              <a:t>. Вони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мають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різну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інтенсивність</a:t>
            </a:r>
            <a:r>
              <a:rPr lang="ru-RU" dirty="0" smtClean="0">
                <a:latin typeface="+mn-lt"/>
                <a:ea typeface="+mn-ea"/>
                <a:cs typeface="+mn-cs"/>
              </a:rPr>
              <a:t>,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спрямованість</a:t>
            </a:r>
            <a:r>
              <a:rPr lang="ru-RU" dirty="0" smtClean="0">
                <a:latin typeface="+mn-lt"/>
                <a:ea typeface="+mn-ea"/>
                <a:cs typeface="+mn-cs"/>
              </a:rPr>
              <a:t>,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тривалість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залежно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від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багатьох</a:t>
            </a:r>
            <a:r>
              <a:rPr lang="ru-RU" dirty="0" smtClean="0">
                <a:latin typeface="+mn-lt"/>
                <a:ea typeface="+mn-ea"/>
                <a:cs typeface="+mn-cs"/>
              </a:rPr>
              <a:t> причин. </a:t>
            </a:r>
            <a:br>
              <a:rPr lang="ru-RU" dirty="0" smtClean="0">
                <a:latin typeface="+mn-lt"/>
                <a:ea typeface="+mn-ea"/>
                <a:cs typeface="+mn-cs"/>
              </a:rPr>
            </a:br>
            <a:r>
              <a:rPr lang="ru-RU" dirty="0" smtClean="0">
                <a:latin typeface="+mn-lt"/>
                <a:ea typeface="+mn-ea"/>
                <a:cs typeface="+mn-cs"/>
              </a:rPr>
              <a:t>За причинами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міграції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бувають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соціально-економічні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або</a:t>
            </a:r>
            <a:r>
              <a:rPr lang="ru-RU" dirty="0" smtClean="0">
                <a:latin typeface="+mn-lt"/>
                <a:ea typeface="+mn-ea"/>
                <a:cs typeface="+mn-cs"/>
              </a:rPr>
              <a:t>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трудові</a:t>
            </a:r>
            <a:r>
              <a:rPr lang="ru-RU" dirty="0" smtClean="0">
                <a:latin typeface="+mn-lt"/>
                <a:ea typeface="+mn-ea"/>
                <a:cs typeface="+mn-cs"/>
              </a:rPr>
              <a:t>, 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екологічні</a:t>
            </a:r>
            <a:r>
              <a:rPr lang="ru-RU" dirty="0" smtClean="0">
                <a:latin typeface="+mn-lt"/>
                <a:ea typeface="+mn-ea"/>
                <a:cs typeface="+mn-cs"/>
              </a:rPr>
              <a:t>,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політичні</a:t>
            </a:r>
            <a:r>
              <a:rPr lang="ru-RU" dirty="0" smtClean="0">
                <a:latin typeface="+mn-lt"/>
                <a:ea typeface="+mn-ea"/>
                <a:cs typeface="+mn-cs"/>
              </a:rPr>
              <a:t>,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сімейно-побутові</a:t>
            </a:r>
            <a:r>
              <a:rPr lang="ru-RU" dirty="0" smtClean="0">
                <a:latin typeface="+mn-lt"/>
                <a:ea typeface="+mn-ea"/>
                <a:cs typeface="+mn-cs"/>
              </a:rPr>
              <a:t>,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релігійні</a:t>
            </a:r>
            <a:r>
              <a:rPr lang="ru-RU" dirty="0" smtClean="0">
                <a:latin typeface="+mn-lt"/>
                <a:ea typeface="+mn-ea"/>
                <a:cs typeface="+mn-cs"/>
              </a:rPr>
              <a:t>, </a:t>
            </a:r>
            <a:r>
              <a:rPr lang="ru-RU" dirty="0" err="1" smtClean="0">
                <a:latin typeface="+mn-lt"/>
                <a:ea typeface="+mn-ea"/>
                <a:cs typeface="+mn-cs"/>
              </a:rPr>
              <a:t>етнонаціональні</a:t>
            </a:r>
            <a:r>
              <a:rPr lang="ru-RU" dirty="0" smtClean="0">
                <a:latin typeface="+mn-lt"/>
                <a:ea typeface="+mn-ea"/>
                <a:cs typeface="+mn-cs"/>
              </a:rPr>
              <a:t>.  </a:t>
            </a:r>
            <a:r>
              <a:rPr lang="ru-RU" dirty="0" smtClean="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dirty="0" smtClean="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dirty="0" smtClean="0">
              <a:solidFill>
                <a:schemeClr val="tx2">
                  <a:shade val="75000"/>
                </a:schemeClr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AutoShap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9125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548680"/>
            <a:ext cx="7467600" cy="4873752"/>
          </a:xfrm>
        </p:spPr>
        <p:txBody>
          <a:bodyPr/>
          <a:lstStyle/>
          <a:p>
            <a:r>
              <a:rPr lang="ru-RU" dirty="0"/>
              <a:t>- </a:t>
            </a:r>
            <a:r>
              <a:rPr lang="ru-RU" b="1" dirty="0" err="1"/>
              <a:t>Успішна</a:t>
            </a:r>
            <a:r>
              <a:rPr lang="ru-RU" b="1" dirty="0"/>
              <a:t> нелегальна </a:t>
            </a:r>
            <a:r>
              <a:rPr lang="ru-RU" b="1" dirty="0" err="1"/>
              <a:t>міграція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 err="1"/>
              <a:t>поїздки</a:t>
            </a:r>
            <a:r>
              <a:rPr lang="ru-RU" dirty="0"/>
              <a:t> за кордон, </a:t>
            </a:r>
            <a:r>
              <a:rPr lang="ru-RU" dirty="0" err="1"/>
              <a:t>пов’язані</a:t>
            </a:r>
            <a:r>
              <a:rPr lang="ru-RU" dirty="0"/>
              <a:t> з </a:t>
            </a:r>
            <a:r>
              <a:rPr lang="ru-RU" dirty="0" err="1"/>
              <a:t>незареєстрованою</a:t>
            </a:r>
            <a:r>
              <a:rPr lang="ru-RU" dirty="0"/>
              <a:t> </a:t>
            </a:r>
            <a:r>
              <a:rPr lang="ru-RU" dirty="0" err="1"/>
              <a:t>зайнятістю</a:t>
            </a:r>
            <a:r>
              <a:rPr lang="ru-RU" dirty="0"/>
              <a:t> видами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дозволеними</a:t>
            </a:r>
            <a:r>
              <a:rPr lang="ru-RU" dirty="0"/>
              <a:t> </a:t>
            </a:r>
            <a:r>
              <a:rPr lang="ru-RU" dirty="0" err="1"/>
              <a:t>законодавством</a:t>
            </a:r>
            <a:r>
              <a:rPr lang="ru-RU" dirty="0"/>
              <a:t> </a:t>
            </a:r>
            <a:r>
              <a:rPr lang="ru-RU" dirty="0" err="1"/>
              <a:t>відповідних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b="1" dirty="0" err="1"/>
              <a:t>Міграція</a:t>
            </a:r>
            <a:r>
              <a:rPr lang="ru-RU" b="1" dirty="0"/>
              <a:t> жертв </a:t>
            </a:r>
            <a:r>
              <a:rPr lang="ru-RU" b="1" dirty="0" err="1"/>
              <a:t>злочинних</a:t>
            </a:r>
            <a:r>
              <a:rPr lang="ru-RU" b="1" dirty="0"/>
              <a:t> </a:t>
            </a:r>
            <a:r>
              <a:rPr lang="ru-RU" b="1" dirty="0" err="1"/>
              <a:t>угруповань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 err="1"/>
              <a:t>торгівля</a:t>
            </a:r>
            <a:r>
              <a:rPr lang="ru-RU" dirty="0"/>
              <a:t> людьми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випадки</a:t>
            </a:r>
            <a:r>
              <a:rPr lang="ru-RU" dirty="0"/>
              <a:t> </a:t>
            </a:r>
            <a:r>
              <a:rPr lang="ru-RU" dirty="0" err="1"/>
              <a:t>перебування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в </a:t>
            </a:r>
            <a:r>
              <a:rPr lang="ru-RU" dirty="0" err="1"/>
              <a:t>нелюдських</a:t>
            </a:r>
            <a:r>
              <a:rPr lang="ru-RU" dirty="0"/>
              <a:t>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зайнятість</a:t>
            </a:r>
            <a:r>
              <a:rPr lang="ru-RU" dirty="0"/>
              <a:t> </a:t>
            </a:r>
            <a:r>
              <a:rPr lang="ru-RU" dirty="0" err="1"/>
              <a:t>протиправною</a:t>
            </a:r>
            <a:r>
              <a:rPr lang="ru-RU" dirty="0"/>
              <a:t> </a:t>
            </a:r>
            <a:r>
              <a:rPr lang="ru-RU" dirty="0" err="1"/>
              <a:t>діяльністю</a:t>
            </a:r>
            <a:r>
              <a:rPr lang="ru-RU" dirty="0"/>
              <a:t> за кордоном не з </a:t>
            </a:r>
            <a:r>
              <a:rPr lang="ru-RU" dirty="0" err="1"/>
              <a:t>власної</a:t>
            </a:r>
            <a:r>
              <a:rPr lang="ru-RU" dirty="0"/>
              <a:t> </a:t>
            </a:r>
            <a:r>
              <a:rPr lang="ru-RU" dirty="0" err="1"/>
              <a:t>волі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5523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-1" y="3071"/>
            <a:ext cx="5258332" cy="6854929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Найбільшу</a:t>
            </a:r>
            <a:r>
              <a:rPr lang="ru-RU" dirty="0"/>
              <a:t> </a:t>
            </a:r>
            <a:r>
              <a:rPr lang="ru-RU" dirty="0" err="1"/>
              <a:t>загрозу</a:t>
            </a:r>
            <a:r>
              <a:rPr lang="ru-RU" dirty="0"/>
              <a:t> становить </a:t>
            </a:r>
            <a:r>
              <a:rPr lang="ru-RU" dirty="0" err="1"/>
              <a:t>кримінально</a:t>
            </a:r>
            <a:r>
              <a:rPr lang="ru-RU" dirty="0"/>
              <a:t> </a:t>
            </a:r>
            <a:r>
              <a:rPr lang="ru-RU" dirty="0" err="1"/>
              <a:t>індукована</a:t>
            </a:r>
            <a:r>
              <a:rPr lang="ru-RU" dirty="0"/>
              <a:t> </a:t>
            </a:r>
            <a:r>
              <a:rPr lang="ru-RU" dirty="0" err="1"/>
              <a:t>зовнішня</a:t>
            </a:r>
            <a:r>
              <a:rPr lang="ru-RU" dirty="0"/>
              <a:t> </a:t>
            </a:r>
            <a:r>
              <a:rPr lang="ru-RU" dirty="0" err="1"/>
              <a:t>міграція</a:t>
            </a:r>
            <a:r>
              <a:rPr lang="ru-RU" dirty="0"/>
              <a:t>, </a:t>
            </a:r>
            <a:r>
              <a:rPr lang="ru-RU" dirty="0" err="1"/>
              <a:t>торгівля</a:t>
            </a:r>
            <a:r>
              <a:rPr lang="ru-RU" dirty="0"/>
              <a:t> людьми та </a:t>
            </a:r>
            <a:r>
              <a:rPr lang="ru-RU" dirty="0" err="1"/>
              <a:t>примусова</a:t>
            </a:r>
            <a:r>
              <a:rPr lang="ru-RU" dirty="0"/>
              <a:t> </a:t>
            </a:r>
            <a:r>
              <a:rPr lang="ru-RU" dirty="0" err="1"/>
              <a:t>праця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. </a:t>
            </a:r>
          </a:p>
          <a:p>
            <a:r>
              <a:rPr lang="ru-RU" dirty="0"/>
              <a:t>Предметом </a:t>
            </a:r>
            <a:r>
              <a:rPr lang="ru-RU" dirty="0" err="1"/>
              <a:t>уваги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стати </a:t>
            </a:r>
            <a:r>
              <a:rPr lang="ru-RU" dirty="0" err="1"/>
              <a:t>протидія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негативним</a:t>
            </a:r>
            <a:r>
              <a:rPr lang="ru-RU" dirty="0"/>
              <a:t> </a:t>
            </a:r>
            <a:r>
              <a:rPr lang="ru-RU" dirty="0" err="1"/>
              <a:t>виявам</a:t>
            </a:r>
            <a:r>
              <a:rPr lang="ru-RU" dirty="0"/>
              <a:t> </a:t>
            </a:r>
            <a:r>
              <a:rPr lang="ru-RU" dirty="0" err="1"/>
              <a:t>виїзної</a:t>
            </a:r>
            <a:r>
              <a:rPr lang="ru-RU" dirty="0"/>
              <a:t> </a:t>
            </a:r>
            <a:r>
              <a:rPr lang="ru-RU" dirty="0" err="1"/>
              <a:t>трудової</a:t>
            </a:r>
            <a:r>
              <a:rPr lang="ru-RU" dirty="0"/>
              <a:t> </a:t>
            </a:r>
            <a:r>
              <a:rPr lang="ru-RU" dirty="0" err="1"/>
              <a:t>міграції</a:t>
            </a:r>
            <a:r>
              <a:rPr lang="ru-RU" dirty="0"/>
              <a:t>, </a:t>
            </a:r>
            <a:r>
              <a:rPr lang="ru-RU" dirty="0" err="1"/>
              <a:t>насамперед</a:t>
            </a:r>
            <a:r>
              <a:rPr lang="ru-RU" dirty="0"/>
              <a:t> </a:t>
            </a:r>
            <a:r>
              <a:rPr lang="ru-RU" dirty="0" err="1"/>
              <a:t>торгівлі</a:t>
            </a:r>
            <a:r>
              <a:rPr lang="ru-RU" dirty="0"/>
              <a:t> людьми з метою </a:t>
            </a:r>
            <a:r>
              <a:rPr lang="ru-RU" dirty="0" err="1"/>
              <a:t>трудової</a:t>
            </a:r>
            <a:r>
              <a:rPr lang="ru-RU" dirty="0"/>
              <a:t> та </a:t>
            </a:r>
            <a:r>
              <a:rPr lang="ru-RU" dirty="0" err="1"/>
              <a:t>сексуальної</a:t>
            </a:r>
            <a:r>
              <a:rPr lang="ru-RU" dirty="0"/>
              <a:t> </a:t>
            </a:r>
            <a:r>
              <a:rPr lang="ru-RU" dirty="0" err="1"/>
              <a:t>експлуатації</a:t>
            </a:r>
            <a:r>
              <a:rPr lang="ru-RU" dirty="0"/>
              <a:t>.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масштаби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соціального</a:t>
            </a:r>
            <a:r>
              <a:rPr lang="ru-RU" dirty="0"/>
              <a:t> лиха </a:t>
            </a:r>
            <a:r>
              <a:rPr lang="ru-RU" dirty="0" err="1"/>
              <a:t>зумовлені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використанням</a:t>
            </a:r>
            <a:r>
              <a:rPr lang="ru-RU" dirty="0"/>
              <a:t> </a:t>
            </a:r>
            <a:r>
              <a:rPr lang="ru-RU" dirty="0" err="1"/>
              <a:t>міжнародними</a:t>
            </a:r>
            <a:r>
              <a:rPr lang="ru-RU" dirty="0"/>
              <a:t> </a:t>
            </a:r>
            <a:r>
              <a:rPr lang="ru-RU" dirty="0" err="1"/>
              <a:t>злочинними</a:t>
            </a:r>
            <a:r>
              <a:rPr lang="ru-RU" dirty="0"/>
              <a:t> мережами </a:t>
            </a:r>
            <a:r>
              <a:rPr lang="ru-RU" dirty="0" err="1"/>
              <a:t>наївності</a:t>
            </a:r>
            <a:r>
              <a:rPr lang="ru-RU" dirty="0"/>
              <a:t> та </a:t>
            </a:r>
            <a:r>
              <a:rPr lang="ru-RU" dirty="0" err="1"/>
              <a:t>непоінформованості</a:t>
            </a:r>
            <a:r>
              <a:rPr lang="ru-RU" dirty="0"/>
              <a:t>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молодих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, </a:t>
            </a:r>
            <a:r>
              <a:rPr lang="ru-RU" dirty="0" err="1"/>
              <a:t>насамперед</a:t>
            </a:r>
            <a:r>
              <a:rPr lang="ru-RU" dirty="0"/>
              <a:t> у </a:t>
            </a:r>
            <a:r>
              <a:rPr lang="ru-RU" dirty="0" err="1"/>
              <a:t>провінції</a:t>
            </a:r>
            <a:r>
              <a:rPr lang="ru-RU" dirty="0"/>
              <a:t>,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намірів</a:t>
            </a:r>
            <a:r>
              <a:rPr lang="ru-RU" dirty="0"/>
              <a:t> тих,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здійснює</a:t>
            </a:r>
            <a:r>
              <a:rPr lang="ru-RU" dirty="0"/>
              <a:t> </a:t>
            </a:r>
            <a:r>
              <a:rPr lang="ru-RU" dirty="0" err="1"/>
              <a:t>регулярні</a:t>
            </a:r>
            <a:r>
              <a:rPr lang="ru-RU" dirty="0"/>
              <a:t> </a:t>
            </a:r>
            <a:r>
              <a:rPr lang="ru-RU" dirty="0" err="1"/>
              <a:t>набори</a:t>
            </a:r>
            <a:r>
              <a:rPr lang="ru-RU" dirty="0"/>
              <a:t> «</a:t>
            </a:r>
            <a:r>
              <a:rPr lang="ru-RU" dirty="0" err="1"/>
              <a:t>танцюристок</a:t>
            </a:r>
            <a:r>
              <a:rPr lang="ru-RU" dirty="0"/>
              <a:t>» </a:t>
            </a:r>
            <a:r>
              <a:rPr lang="ru-RU" dirty="0" err="1"/>
              <a:t>чи</a:t>
            </a:r>
            <a:r>
              <a:rPr lang="ru-RU" dirty="0"/>
              <a:t> «</a:t>
            </a:r>
            <a:r>
              <a:rPr lang="ru-RU" dirty="0" err="1"/>
              <a:t>офіціанток</a:t>
            </a:r>
            <a:r>
              <a:rPr lang="ru-RU" dirty="0"/>
              <a:t>» для </a:t>
            </a:r>
            <a:r>
              <a:rPr lang="ru-RU" dirty="0" err="1"/>
              <a:t>роботи</a:t>
            </a:r>
            <a:r>
              <a:rPr lang="ru-RU" dirty="0"/>
              <a:t> за кордоном.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331" y="548680"/>
            <a:ext cx="3871579" cy="574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3798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" y="404664"/>
            <a:ext cx="9120665" cy="443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5823339"/>
            <a:ext cx="8004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Жертви</a:t>
            </a:r>
            <a:r>
              <a:rPr lang="ru-RU" sz="2400" dirty="0" smtClean="0"/>
              <a:t> </a:t>
            </a:r>
            <a:r>
              <a:rPr lang="ru-RU" sz="2400" dirty="0" err="1" smtClean="0"/>
              <a:t>торгівлі</a:t>
            </a:r>
            <a:r>
              <a:rPr lang="ru-RU" sz="2400" dirty="0" smtClean="0"/>
              <a:t> людьми, </a:t>
            </a:r>
            <a:r>
              <a:rPr lang="ru-RU" sz="2400" dirty="0" err="1" smtClean="0"/>
              <a:t>зареєстровані</a:t>
            </a:r>
            <a:r>
              <a:rPr lang="ru-RU" sz="2400" dirty="0" smtClean="0"/>
              <a:t> МОМ, за </a:t>
            </a:r>
            <a:r>
              <a:rPr lang="ru-RU" sz="2400" dirty="0" err="1" smtClean="0"/>
              <a:t>статтю</a:t>
            </a:r>
            <a:r>
              <a:rPr lang="ru-RU" sz="2400" dirty="0" smtClean="0"/>
              <a:t> і видами </a:t>
            </a:r>
            <a:r>
              <a:rPr lang="ru-RU" sz="2400" dirty="0" err="1" smtClean="0"/>
              <a:t>експлуатації</a:t>
            </a:r>
            <a:r>
              <a:rPr lang="ru-RU" sz="2400" dirty="0" smtClean="0"/>
              <a:t> у 2003-2007 </a:t>
            </a:r>
            <a:r>
              <a:rPr lang="ru-RU" sz="2400" dirty="0" err="1" smtClean="0"/>
              <a:t>рр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386942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88640"/>
            <a:ext cx="8363272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Наслідки</a:t>
            </a:r>
            <a:r>
              <a:rPr lang="ru-RU" dirty="0" smtClean="0"/>
              <a:t> </a:t>
            </a:r>
            <a:r>
              <a:rPr lang="ru-RU" dirty="0" err="1"/>
              <a:t>трудової</a:t>
            </a:r>
            <a:r>
              <a:rPr lang="ru-RU" dirty="0"/>
              <a:t> </a:t>
            </a:r>
            <a:r>
              <a:rPr lang="ru-RU" dirty="0" err="1"/>
              <a:t>міграції</a:t>
            </a:r>
            <a:r>
              <a:rPr lang="ru-RU" dirty="0"/>
              <a:t> </a:t>
            </a:r>
            <a:r>
              <a:rPr lang="ru-RU" dirty="0" err="1"/>
              <a:t>неоднозначні</a:t>
            </a:r>
            <a:r>
              <a:rPr lang="ru-RU" dirty="0"/>
              <a:t> для </a:t>
            </a:r>
            <a:r>
              <a:rPr lang="ru-RU" dirty="0" err="1"/>
              <a:t>соціальної</a:t>
            </a:r>
            <a:r>
              <a:rPr lang="ru-RU" dirty="0"/>
              <a:t> та </a:t>
            </a:r>
            <a:r>
              <a:rPr lang="ru-RU" dirty="0" err="1"/>
              <a:t>економічної</a:t>
            </a:r>
            <a:r>
              <a:rPr lang="ru-RU" dirty="0"/>
              <a:t> сфер </a:t>
            </a:r>
            <a:r>
              <a:rPr lang="ru-RU" dirty="0" err="1"/>
              <a:t>країни</a:t>
            </a:r>
            <a:r>
              <a:rPr lang="ru-RU" dirty="0"/>
              <a:t>. </a:t>
            </a:r>
          </a:p>
          <a:p>
            <a:r>
              <a:rPr lang="ru-RU" u="sng" dirty="0" err="1"/>
              <a:t>Позитивне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зовнішня</a:t>
            </a:r>
            <a:r>
              <a:rPr lang="ru-RU" dirty="0"/>
              <a:t> </a:t>
            </a:r>
            <a:r>
              <a:rPr lang="ru-RU" dirty="0" err="1"/>
              <a:t>трудова</a:t>
            </a:r>
            <a:r>
              <a:rPr lang="ru-RU" dirty="0"/>
              <a:t> </a:t>
            </a:r>
            <a:r>
              <a:rPr lang="ru-RU" dirty="0" err="1"/>
              <a:t>міграція</a:t>
            </a:r>
            <a:r>
              <a:rPr lang="ru-RU" dirty="0"/>
              <a:t> є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способів</a:t>
            </a:r>
            <a:r>
              <a:rPr lang="ru-RU" dirty="0"/>
              <a:t> </a:t>
            </a:r>
            <a:r>
              <a:rPr lang="ru-RU" dirty="0" err="1"/>
              <a:t>працевлаштування</a:t>
            </a:r>
            <a:r>
              <a:rPr lang="ru-RU" dirty="0"/>
              <a:t> </a:t>
            </a:r>
            <a:r>
              <a:rPr lang="ru-RU" dirty="0" err="1"/>
              <a:t>безробітного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та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зменшити</a:t>
            </a:r>
            <a:r>
              <a:rPr lang="ru-RU" dirty="0"/>
              <a:t> </a:t>
            </a:r>
            <a:r>
              <a:rPr lang="ru-RU" dirty="0" err="1"/>
              <a:t>соціальну</a:t>
            </a:r>
            <a:r>
              <a:rPr lang="ru-RU" dirty="0"/>
              <a:t> </a:t>
            </a:r>
            <a:r>
              <a:rPr lang="ru-RU" dirty="0" err="1" smtClean="0"/>
              <a:t>напругу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суспільстві</a:t>
            </a:r>
            <a:r>
              <a:rPr lang="ru-RU" dirty="0"/>
              <a:t>. </a:t>
            </a:r>
            <a:r>
              <a:rPr lang="ru-RU" dirty="0" err="1"/>
              <a:t>Зовнішня</a:t>
            </a:r>
            <a:r>
              <a:rPr lang="ru-RU" dirty="0"/>
              <a:t> </a:t>
            </a:r>
            <a:r>
              <a:rPr lang="ru-RU" dirty="0" err="1"/>
              <a:t>трудова</a:t>
            </a:r>
            <a:r>
              <a:rPr lang="ru-RU" dirty="0"/>
              <a:t> </a:t>
            </a:r>
            <a:r>
              <a:rPr lang="ru-RU" dirty="0" err="1"/>
              <a:t>міграція</a:t>
            </a:r>
            <a:r>
              <a:rPr lang="ru-RU" dirty="0"/>
              <a:t>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надходженню</a:t>
            </a:r>
            <a:r>
              <a:rPr lang="ru-RU" dirty="0"/>
              <a:t> в </a:t>
            </a:r>
            <a:r>
              <a:rPr lang="ru-RU" dirty="0" err="1"/>
              <a:t>Україну</a:t>
            </a:r>
            <a:r>
              <a:rPr lang="ru-RU" dirty="0"/>
              <a:t>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</a:t>
            </a:r>
            <a:r>
              <a:rPr lang="ru-RU" dirty="0" err="1"/>
              <a:t>зароблених</a:t>
            </a:r>
            <a:r>
              <a:rPr lang="ru-RU" dirty="0"/>
              <a:t> за кордоном, </a:t>
            </a:r>
            <a:r>
              <a:rPr lang="ru-RU" dirty="0" err="1"/>
              <a:t>обсяг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говорити</a:t>
            </a:r>
            <a:r>
              <a:rPr lang="ru-RU" dirty="0"/>
              <a:t> про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специфічного</a:t>
            </a:r>
            <a:r>
              <a:rPr lang="ru-RU" dirty="0"/>
              <a:t> виду </a:t>
            </a:r>
            <a:r>
              <a:rPr lang="ru-RU" dirty="0" err="1"/>
              <a:t>інвестування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(за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оцінками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 до 5 млрд. дол. </a:t>
            </a:r>
            <a:r>
              <a:rPr lang="ru-RU" dirty="0" err="1"/>
              <a:t>щорічно</a:t>
            </a:r>
            <a:r>
              <a:rPr lang="ru-RU" dirty="0"/>
              <a:t>). 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4745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16632"/>
            <a:ext cx="8496944" cy="6624736"/>
          </a:xfrm>
        </p:spPr>
        <p:txBody>
          <a:bodyPr>
            <a:normAutofit/>
          </a:bodyPr>
          <a:lstStyle/>
          <a:p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масштаби</a:t>
            </a:r>
            <a:r>
              <a:rPr lang="ru-RU" dirty="0"/>
              <a:t> </a:t>
            </a:r>
            <a:r>
              <a:rPr lang="ru-RU" dirty="0" err="1"/>
              <a:t>негативних</a:t>
            </a:r>
            <a:r>
              <a:rPr lang="ru-RU" dirty="0"/>
              <a:t> </a:t>
            </a:r>
            <a:r>
              <a:rPr lang="ru-RU" dirty="0" err="1"/>
              <a:t>наслідків</a:t>
            </a:r>
            <a:r>
              <a:rPr lang="ru-RU" dirty="0"/>
              <a:t> </a:t>
            </a:r>
            <a:r>
              <a:rPr lang="ru-RU" dirty="0" err="1"/>
              <a:t>зовнішньої</a:t>
            </a:r>
            <a:r>
              <a:rPr lang="ru-RU" dirty="0"/>
              <a:t> </a:t>
            </a:r>
            <a:r>
              <a:rPr lang="ru-RU" dirty="0" err="1"/>
              <a:t>трудової</a:t>
            </a:r>
            <a:r>
              <a:rPr lang="ru-RU" dirty="0"/>
              <a:t> </a:t>
            </a:r>
            <a:r>
              <a:rPr lang="ru-RU" dirty="0" err="1"/>
              <a:t>міграції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 smtClean="0"/>
              <a:t>більші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 smtClean="0"/>
              <a:t>Насамперед</a:t>
            </a:r>
            <a:r>
              <a:rPr lang="ru-RU" dirty="0" smtClean="0"/>
              <a:t>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загроза</a:t>
            </a:r>
            <a:r>
              <a:rPr lang="ru-RU" dirty="0"/>
              <a:t> </a:t>
            </a:r>
            <a:r>
              <a:rPr lang="ru-RU" dirty="0" err="1"/>
              <a:t>втрати</a:t>
            </a:r>
            <a:r>
              <a:rPr lang="ru-RU" dirty="0"/>
              <a:t> </a:t>
            </a:r>
            <a:r>
              <a:rPr lang="ru-RU" dirty="0" err="1"/>
              <a:t>значної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якісної</a:t>
            </a:r>
            <a:r>
              <a:rPr lang="ru-RU" dirty="0"/>
              <a:t>,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економічно</a:t>
            </a:r>
            <a:r>
              <a:rPr lang="ru-RU" dirty="0"/>
              <a:t> </a:t>
            </a:r>
            <a:r>
              <a:rPr lang="ru-RU" dirty="0" err="1"/>
              <a:t>активної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робочої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людського</a:t>
            </a:r>
            <a:r>
              <a:rPr lang="ru-RU" dirty="0"/>
              <a:t>, </a:t>
            </a:r>
            <a:r>
              <a:rPr lang="ru-RU" dirty="0" err="1"/>
              <a:t>наукового</a:t>
            </a:r>
            <a:r>
              <a:rPr lang="ru-RU" dirty="0"/>
              <a:t> та </a:t>
            </a:r>
            <a:r>
              <a:rPr lang="ru-RU" dirty="0" err="1"/>
              <a:t>інтелектуального</a:t>
            </a:r>
            <a:r>
              <a:rPr lang="ru-RU" dirty="0"/>
              <a:t> </a:t>
            </a:r>
            <a:r>
              <a:rPr lang="ru-RU" dirty="0" err="1"/>
              <a:t>потенціалу</a:t>
            </a:r>
            <a:r>
              <a:rPr lang="ru-RU" dirty="0"/>
              <a:t> за </a:t>
            </a:r>
            <a:r>
              <a:rPr lang="ru-RU" dirty="0" err="1"/>
              <a:t>умови</a:t>
            </a:r>
            <a:r>
              <a:rPr lang="ru-RU" dirty="0"/>
              <a:t>, коли </a:t>
            </a:r>
            <a:r>
              <a:rPr lang="ru-RU" dirty="0" err="1"/>
              <a:t>тимчасова</a:t>
            </a:r>
            <a:r>
              <a:rPr lang="ru-RU" dirty="0"/>
              <a:t> </a:t>
            </a:r>
            <a:r>
              <a:rPr lang="ru-RU" dirty="0" err="1"/>
              <a:t>трудова</a:t>
            </a:r>
            <a:r>
              <a:rPr lang="ru-RU" dirty="0"/>
              <a:t> </a:t>
            </a:r>
            <a:r>
              <a:rPr lang="ru-RU" dirty="0" err="1"/>
              <a:t>міграція</a:t>
            </a:r>
            <a:r>
              <a:rPr lang="ru-RU" dirty="0"/>
              <a:t> </a:t>
            </a:r>
            <a:r>
              <a:rPr lang="ru-RU" dirty="0" err="1"/>
              <a:t>призводить</a:t>
            </a:r>
            <a:r>
              <a:rPr lang="ru-RU" dirty="0"/>
              <a:t> до </a:t>
            </a:r>
            <a:r>
              <a:rPr lang="ru-RU" dirty="0" err="1"/>
              <a:t>еміграції</a:t>
            </a:r>
            <a:r>
              <a:rPr lang="ru-RU" dirty="0"/>
              <a:t> та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постійного</a:t>
            </a:r>
            <a:r>
              <a:rPr lang="ru-RU" dirty="0"/>
              <a:t> </a:t>
            </a:r>
            <a:r>
              <a:rPr lang="ru-RU" dirty="0" err="1"/>
              <a:t>проживання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/>
              <a:t>За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опитування</a:t>
            </a:r>
            <a:r>
              <a:rPr lang="ru-RU" dirty="0"/>
              <a:t>, </a:t>
            </a:r>
            <a:r>
              <a:rPr lang="ru-RU" dirty="0" err="1"/>
              <a:t>наші</a:t>
            </a:r>
            <a:r>
              <a:rPr lang="ru-RU" dirty="0"/>
              <a:t> </a:t>
            </a:r>
            <a:r>
              <a:rPr lang="ru-RU" dirty="0" err="1"/>
              <a:t>мігранти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високий</a:t>
            </a:r>
            <a:r>
              <a:rPr lang="ru-RU" dirty="0"/>
              <a:t> </a:t>
            </a:r>
            <a:r>
              <a:rPr lang="ru-RU" dirty="0" err="1"/>
              <a:t>освітній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 smtClean="0"/>
              <a:t>. </a:t>
            </a:r>
            <a:r>
              <a:rPr lang="ru-RU" dirty="0"/>
              <a:t>Той факт, </a:t>
            </a:r>
            <a:r>
              <a:rPr lang="ru-RU" dirty="0" err="1"/>
              <a:t>що</a:t>
            </a:r>
            <a:r>
              <a:rPr lang="ru-RU" dirty="0"/>
              <a:t> за кордоном </a:t>
            </a:r>
            <a:r>
              <a:rPr lang="ru-RU" dirty="0" err="1"/>
              <a:t>респонденти</a:t>
            </a:r>
            <a:r>
              <a:rPr lang="ru-RU" dirty="0"/>
              <a:t> </a:t>
            </a:r>
            <a:r>
              <a:rPr lang="ru-RU" dirty="0" err="1"/>
              <a:t>працюють</a:t>
            </a:r>
            <a:r>
              <a:rPr lang="ru-RU" dirty="0"/>
              <a:t>, </a:t>
            </a:r>
            <a:r>
              <a:rPr lang="ru-RU" dirty="0" err="1"/>
              <a:t>зазвичай</a:t>
            </a:r>
            <a:r>
              <a:rPr lang="ru-RU" dirty="0"/>
              <a:t> не за </a:t>
            </a:r>
            <a:r>
              <a:rPr lang="ru-RU" dirty="0" err="1"/>
              <a:t>фахом</a:t>
            </a:r>
            <a:r>
              <a:rPr lang="ru-RU" dirty="0"/>
              <a:t>, не є </a:t>
            </a:r>
            <a:r>
              <a:rPr lang="ru-RU" dirty="0" err="1"/>
              <a:t>чинником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стримує</a:t>
            </a:r>
            <a:r>
              <a:rPr lang="ru-RU" dirty="0"/>
              <a:t> </a:t>
            </a:r>
            <a:r>
              <a:rPr lang="ru-RU" dirty="0" err="1"/>
              <a:t>міграцію</a:t>
            </a:r>
            <a:r>
              <a:rPr lang="ru-RU" dirty="0"/>
              <a:t>.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кваліфіковані</a:t>
            </a:r>
            <a:r>
              <a:rPr lang="ru-RU" dirty="0"/>
              <a:t> </a:t>
            </a:r>
            <a:r>
              <a:rPr lang="ru-RU" dirty="0" err="1"/>
              <a:t>фахівці</a:t>
            </a:r>
            <a:r>
              <a:rPr lang="ru-RU" dirty="0"/>
              <a:t> з </a:t>
            </a:r>
            <a:r>
              <a:rPr lang="ru-RU" dirty="0" err="1"/>
              <a:t>різних</a:t>
            </a:r>
            <a:r>
              <a:rPr lang="ru-RU" dirty="0"/>
              <a:t> сфер, </a:t>
            </a:r>
            <a:r>
              <a:rPr lang="ru-RU" dirty="0" err="1"/>
              <a:t>освічені</a:t>
            </a:r>
            <a:r>
              <a:rPr lang="ru-RU" dirty="0"/>
              <a:t> люди, на </a:t>
            </a:r>
            <a:r>
              <a:rPr lang="ru-RU" dirty="0" err="1"/>
              <a:t>підготовку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витрачено</a:t>
            </a:r>
            <a:r>
              <a:rPr lang="ru-RU" dirty="0"/>
              <a:t> </a:t>
            </a:r>
            <a:r>
              <a:rPr lang="ru-RU" dirty="0" err="1"/>
              <a:t>значні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,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державні</a:t>
            </a:r>
            <a:r>
              <a:rPr lang="ru-RU" dirty="0"/>
              <a:t>, не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реалізувати</a:t>
            </a:r>
            <a:r>
              <a:rPr lang="ru-RU" dirty="0"/>
              <a:t> себе у </a:t>
            </a:r>
            <a:r>
              <a:rPr lang="ru-RU" dirty="0" err="1"/>
              <a:t>власній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9469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568952" cy="4873752"/>
          </a:xfrm>
        </p:spPr>
        <p:txBody>
          <a:bodyPr/>
          <a:lstStyle/>
          <a:p>
            <a:r>
              <a:rPr lang="ru-RU" dirty="0" err="1"/>
              <a:t>Наступними</a:t>
            </a:r>
            <a:r>
              <a:rPr lang="ru-RU" dirty="0"/>
              <a:t> </a:t>
            </a:r>
            <a:r>
              <a:rPr lang="ru-RU" dirty="0" err="1"/>
              <a:t>чинниками</a:t>
            </a:r>
            <a:r>
              <a:rPr lang="ru-RU" dirty="0"/>
              <a:t>, за </a:t>
            </a:r>
            <a:r>
              <a:rPr lang="ru-RU" dirty="0" err="1"/>
              <a:t>якими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 smtClean="0"/>
              <a:t>значне</a:t>
            </a:r>
            <a:r>
              <a:rPr lang="ru-RU" dirty="0" smtClean="0"/>
              <a:t> </a:t>
            </a:r>
            <a:r>
              <a:rPr lang="ru-RU" dirty="0" err="1" smtClean="0"/>
              <a:t>розділення</a:t>
            </a:r>
            <a:r>
              <a:rPr lang="ru-RU" dirty="0" smtClean="0"/>
              <a:t> </a:t>
            </a:r>
            <a:r>
              <a:rPr lang="ru-RU" dirty="0" err="1"/>
              <a:t>населення</a:t>
            </a:r>
            <a:r>
              <a:rPr lang="ru-RU" dirty="0"/>
              <a:t> за </a:t>
            </a:r>
            <a:r>
              <a:rPr lang="ru-RU" dirty="0" err="1"/>
              <a:t>рівнем</a:t>
            </a:r>
            <a:r>
              <a:rPr lang="ru-RU" dirty="0"/>
              <a:t> </a:t>
            </a:r>
            <a:r>
              <a:rPr lang="ru-RU" dirty="0" err="1"/>
              <a:t>безробіття</a:t>
            </a:r>
            <a:r>
              <a:rPr lang="ru-RU" dirty="0"/>
              <a:t>, є </a:t>
            </a:r>
            <a:r>
              <a:rPr lang="ru-RU" dirty="0" err="1"/>
              <a:t>статево-вікові</a:t>
            </a:r>
            <a:r>
              <a:rPr lang="ru-RU" dirty="0"/>
              <a:t> характеристики.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загальної</a:t>
            </a:r>
            <a:r>
              <a:rPr lang="ru-RU" dirty="0"/>
              <a:t> </a:t>
            </a:r>
            <a:r>
              <a:rPr lang="ru-RU" dirty="0" err="1"/>
              <a:t>чисельності</a:t>
            </a:r>
            <a:r>
              <a:rPr lang="ru-RU" dirty="0"/>
              <a:t> </a:t>
            </a:r>
            <a:r>
              <a:rPr lang="ru-RU" dirty="0" err="1"/>
              <a:t>безробітних</a:t>
            </a:r>
            <a:r>
              <a:rPr lang="ru-RU" dirty="0"/>
              <a:t>, </a:t>
            </a:r>
            <a:r>
              <a:rPr lang="ru-RU" dirty="0" err="1"/>
              <a:t>зареєстрованих</a:t>
            </a:r>
            <a:r>
              <a:rPr lang="ru-RU" dirty="0"/>
              <a:t> Державною службою </a:t>
            </a:r>
            <a:r>
              <a:rPr lang="ru-RU" dirty="0" err="1"/>
              <a:t>зайнятості</a:t>
            </a:r>
            <a:r>
              <a:rPr lang="ru-RU" dirty="0"/>
              <a:t>: 60, 3 % </a:t>
            </a:r>
            <a:r>
              <a:rPr lang="ru-RU" dirty="0" err="1"/>
              <a:t>становлять</a:t>
            </a:r>
            <a:r>
              <a:rPr lang="ru-RU" dirty="0"/>
              <a:t> </a:t>
            </a:r>
            <a:r>
              <a:rPr lang="ru-RU" dirty="0" err="1"/>
              <a:t>жінки</a:t>
            </a:r>
            <a:r>
              <a:rPr lang="ru-RU" dirty="0"/>
              <a:t> і 26, 3 % – молодь у </a:t>
            </a:r>
            <a:r>
              <a:rPr lang="ru-RU" dirty="0" err="1"/>
              <a:t>віці</a:t>
            </a:r>
            <a:r>
              <a:rPr lang="ru-RU" dirty="0"/>
              <a:t> до 28 </a:t>
            </a:r>
            <a:r>
              <a:rPr lang="ru-RU" dirty="0" err="1"/>
              <a:t>років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7471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91391" y="5805264"/>
            <a:ext cx="8712968" cy="596680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 smtClean="0"/>
              <a:t>Частка</a:t>
            </a:r>
            <a:r>
              <a:rPr lang="ru-RU" dirty="0" smtClean="0"/>
              <a:t> </a:t>
            </a:r>
            <a:r>
              <a:rPr lang="ru-RU" dirty="0" err="1" smtClean="0"/>
              <a:t>жінок-мігрантів</a:t>
            </a:r>
            <a:r>
              <a:rPr lang="ru-RU" dirty="0" smtClean="0"/>
              <a:t> у </a:t>
            </a:r>
            <a:r>
              <a:rPr lang="ru-RU" dirty="0" err="1" smtClean="0"/>
              <a:t>загальному</a:t>
            </a:r>
            <a:r>
              <a:rPr lang="ru-RU" dirty="0" smtClean="0"/>
              <a:t> </a:t>
            </a:r>
            <a:r>
              <a:rPr lang="ru-RU" dirty="0" err="1" smtClean="0"/>
              <a:t>обсязі</a:t>
            </a:r>
            <a:r>
              <a:rPr lang="ru-RU" dirty="0" smtClean="0"/>
              <a:t> </a:t>
            </a:r>
            <a:r>
              <a:rPr lang="ru-RU" dirty="0" err="1" smtClean="0"/>
              <a:t>міграційних</a:t>
            </a:r>
            <a:r>
              <a:rPr lang="ru-RU" dirty="0" smtClean="0"/>
              <a:t> </a:t>
            </a:r>
            <a:r>
              <a:rPr lang="ru-RU" dirty="0" err="1" smtClean="0"/>
              <a:t>процесів</a:t>
            </a:r>
            <a:r>
              <a:rPr lang="ru-RU" dirty="0" smtClean="0"/>
              <a:t>, 2010 р.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2" y="115798"/>
            <a:ext cx="9140294" cy="525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2647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8424936" cy="5904656"/>
          </a:xfrm>
        </p:spPr>
        <p:txBody>
          <a:bodyPr>
            <a:normAutofit/>
          </a:bodyPr>
          <a:lstStyle/>
          <a:p>
            <a:r>
              <a:rPr lang="ru-RU" dirty="0" err="1"/>
              <a:t>Негативні</a:t>
            </a:r>
            <a:r>
              <a:rPr lang="ru-RU" dirty="0"/>
              <a:t> </a:t>
            </a:r>
            <a:r>
              <a:rPr lang="ru-RU" dirty="0" err="1"/>
              <a:t>сторони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трудова</a:t>
            </a:r>
            <a:r>
              <a:rPr lang="ru-RU" dirty="0"/>
              <a:t> </a:t>
            </a:r>
            <a:r>
              <a:rPr lang="ru-RU" dirty="0" err="1"/>
              <a:t>міграція</a:t>
            </a:r>
            <a:r>
              <a:rPr lang="ru-RU" dirty="0"/>
              <a:t> і для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. Через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грошової</a:t>
            </a:r>
            <a:r>
              <a:rPr lang="ru-RU" dirty="0"/>
              <a:t> </a:t>
            </a:r>
            <a:r>
              <a:rPr lang="ru-RU" dirty="0" err="1"/>
              <a:t>маси</a:t>
            </a:r>
            <a:r>
              <a:rPr lang="ru-RU" dirty="0"/>
              <a:t> в </a:t>
            </a:r>
            <a:r>
              <a:rPr lang="ru-RU" dirty="0" err="1"/>
              <a:t>певної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штучне</a:t>
            </a:r>
            <a:r>
              <a:rPr lang="ru-RU" dirty="0"/>
              <a:t>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попиту</a:t>
            </a:r>
            <a:r>
              <a:rPr lang="ru-RU" dirty="0"/>
              <a:t>. До того ж в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розшарування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за </a:t>
            </a:r>
            <a:r>
              <a:rPr lang="ru-RU" dirty="0" err="1"/>
              <a:t>економічними</a:t>
            </a:r>
            <a:r>
              <a:rPr lang="ru-RU" dirty="0"/>
              <a:t> </a:t>
            </a:r>
            <a:r>
              <a:rPr lang="ru-RU" dirty="0" err="1"/>
              <a:t>показниками</a:t>
            </a:r>
            <a:r>
              <a:rPr lang="ru-RU" dirty="0"/>
              <a:t>, </a:t>
            </a:r>
            <a:r>
              <a:rPr lang="ru-RU" dirty="0" err="1"/>
              <a:t>адже</a:t>
            </a:r>
            <a:r>
              <a:rPr lang="ru-RU" dirty="0"/>
              <a:t> доходи тих,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отримує</a:t>
            </a:r>
            <a:r>
              <a:rPr lang="ru-RU" dirty="0"/>
              <a:t> </a:t>
            </a:r>
            <a:r>
              <a:rPr lang="ru-RU" dirty="0" err="1"/>
              <a:t>грошові</a:t>
            </a:r>
            <a:r>
              <a:rPr lang="ru-RU" dirty="0"/>
              <a:t> </a:t>
            </a:r>
            <a:r>
              <a:rPr lang="ru-RU" dirty="0" err="1"/>
              <a:t>перекази</a:t>
            </a:r>
            <a:r>
              <a:rPr lang="ru-RU" dirty="0"/>
              <a:t> з </a:t>
            </a:r>
            <a:r>
              <a:rPr lang="ru-RU" dirty="0" err="1"/>
              <a:t>закордону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більші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у тих,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67704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696" y="2735678"/>
            <a:ext cx="8640960" cy="4114387"/>
          </a:xfrm>
        </p:spPr>
        <p:txBody>
          <a:bodyPr>
            <a:normAutofit/>
          </a:bodyPr>
          <a:lstStyle/>
          <a:p>
            <a:r>
              <a:rPr lang="ru-RU" dirty="0" err="1" smtClean="0"/>
              <a:t>Кошти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надсилають</a:t>
            </a:r>
            <a:r>
              <a:rPr lang="ru-RU" dirty="0"/>
              <a:t> </a:t>
            </a:r>
            <a:r>
              <a:rPr lang="ru-RU" dirty="0" err="1"/>
              <a:t>заробітчани</a:t>
            </a:r>
            <a:r>
              <a:rPr lang="ru-RU" dirty="0"/>
              <a:t>, </a:t>
            </a:r>
            <a:r>
              <a:rPr lang="ru-RU" dirty="0" err="1"/>
              <a:t>зазвичай</a:t>
            </a:r>
            <a:r>
              <a:rPr lang="ru-RU" dirty="0"/>
              <a:t> не </a:t>
            </a:r>
            <a:r>
              <a:rPr lang="ru-RU" dirty="0" err="1"/>
              <a:t>працюють</a:t>
            </a:r>
            <a:r>
              <a:rPr lang="ru-RU" dirty="0"/>
              <a:t> на </a:t>
            </a:r>
            <a:r>
              <a:rPr lang="ru-RU" dirty="0" err="1"/>
              <a:t>примноження</a:t>
            </a:r>
            <a:r>
              <a:rPr lang="ru-RU" dirty="0"/>
              <a:t> </a:t>
            </a:r>
            <a:r>
              <a:rPr lang="ru-RU" dirty="0" err="1"/>
              <a:t>капіталу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, на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інфраструктури</a:t>
            </a:r>
            <a:r>
              <a:rPr lang="ru-RU" dirty="0"/>
              <a:t> й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перспективної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та </a:t>
            </a:r>
            <a:r>
              <a:rPr lang="ru-RU" dirty="0" err="1"/>
              <a:t>виробництва</a:t>
            </a:r>
            <a:r>
              <a:rPr lang="ru-RU" dirty="0"/>
              <a:t>. </a:t>
            </a:r>
            <a:r>
              <a:rPr lang="ru-RU" dirty="0" err="1"/>
              <a:t>Більшою</a:t>
            </a:r>
            <a:r>
              <a:rPr lang="ru-RU" dirty="0"/>
              <a:t> </a:t>
            </a:r>
            <a:r>
              <a:rPr lang="ru-RU" dirty="0" err="1"/>
              <a:t>мірою</a:t>
            </a:r>
            <a:r>
              <a:rPr lang="ru-RU" dirty="0"/>
              <a:t> вони </a:t>
            </a:r>
            <a:r>
              <a:rPr lang="ru-RU" dirty="0" err="1"/>
              <a:t>йдуть</a:t>
            </a:r>
            <a:r>
              <a:rPr lang="ru-RU" dirty="0"/>
              <a:t> на </a:t>
            </a:r>
            <a:r>
              <a:rPr lang="ru-RU" dirty="0" err="1" smtClean="0"/>
              <a:t>споживання</a:t>
            </a:r>
            <a:r>
              <a:rPr lang="ru-RU" dirty="0" smtClean="0"/>
              <a:t>. До </a:t>
            </a:r>
            <a:r>
              <a:rPr lang="ru-RU" dirty="0"/>
              <a:t>того ж </a:t>
            </a:r>
            <a:r>
              <a:rPr lang="ru-RU" dirty="0" err="1"/>
              <a:t>гроші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передають</a:t>
            </a:r>
            <a:r>
              <a:rPr lang="ru-RU" dirty="0"/>
              <a:t> </a:t>
            </a:r>
            <a:r>
              <a:rPr lang="ru-RU" dirty="0" err="1"/>
              <a:t>заробітчани</a:t>
            </a:r>
            <a:r>
              <a:rPr lang="ru-RU" dirty="0"/>
              <a:t> </a:t>
            </a:r>
            <a:r>
              <a:rPr lang="ru-RU" dirty="0" err="1"/>
              <a:t>уникають</a:t>
            </a:r>
            <a:r>
              <a:rPr lang="ru-RU" dirty="0"/>
              <a:t> </a:t>
            </a:r>
            <a:r>
              <a:rPr lang="ru-RU" dirty="0" err="1"/>
              <a:t>оподаткування</a:t>
            </a:r>
            <a:r>
              <a:rPr lang="ru-RU" dirty="0"/>
              <a:t>,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відрахувань</a:t>
            </a:r>
            <a:r>
              <a:rPr lang="ru-RU" dirty="0"/>
              <a:t> у </a:t>
            </a:r>
            <a:r>
              <a:rPr lang="ru-RU" dirty="0" err="1"/>
              <a:t>соціальні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пенсійні</a:t>
            </a:r>
            <a:r>
              <a:rPr lang="ru-RU" dirty="0"/>
              <a:t> </a:t>
            </a:r>
            <a:r>
              <a:rPr lang="ru-RU" dirty="0" err="1"/>
              <a:t>фонди</a:t>
            </a:r>
            <a:r>
              <a:rPr lang="ru-RU" dirty="0"/>
              <a:t>, тому вони </a:t>
            </a:r>
            <a:r>
              <a:rPr lang="ru-RU" dirty="0" err="1"/>
              <a:t>загалом</a:t>
            </a:r>
            <a:r>
              <a:rPr lang="ru-RU" dirty="0"/>
              <a:t> не </a:t>
            </a:r>
            <a:r>
              <a:rPr lang="ru-RU" dirty="0" err="1"/>
              <a:t>сприяють</a:t>
            </a:r>
            <a:r>
              <a:rPr lang="ru-RU" dirty="0"/>
              <a:t> </a:t>
            </a:r>
            <a:r>
              <a:rPr lang="ru-RU" dirty="0" err="1"/>
              <a:t>економічному</a:t>
            </a:r>
            <a:r>
              <a:rPr lang="ru-RU" dirty="0"/>
              <a:t> </a:t>
            </a:r>
            <a:r>
              <a:rPr lang="ru-RU" dirty="0" err="1"/>
              <a:t>зростанню</a:t>
            </a:r>
            <a:r>
              <a:rPr lang="ru-RU" dirty="0"/>
              <a:t> </a:t>
            </a:r>
            <a:r>
              <a:rPr lang="ru-RU" dirty="0" err="1" smtClean="0"/>
              <a:t>держави</a:t>
            </a:r>
            <a:endParaRPr lang="ru-RU" dirty="0"/>
          </a:p>
        </p:txBody>
      </p:sp>
      <p:pic>
        <p:nvPicPr>
          <p:cNvPr id="12290" name="Picture 2" descr="http://ipress.ua/media/gallery/full/f/l/flickr_com_98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5952"/>
            <a:ext cx="3250409" cy="243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0987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0"/>
            <a:ext cx="9036496" cy="6741367"/>
          </a:xfrm>
        </p:spPr>
        <p:txBody>
          <a:bodyPr>
            <a:normAutofit/>
          </a:bodyPr>
          <a:lstStyle/>
          <a:p>
            <a:r>
              <a:rPr lang="ru-RU" dirty="0"/>
              <a:t>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негативних</a:t>
            </a:r>
            <a:r>
              <a:rPr lang="ru-RU" dirty="0"/>
              <a:t> </a:t>
            </a:r>
            <a:r>
              <a:rPr lang="ru-RU" dirty="0" err="1"/>
              <a:t>виявів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заробітчанства</a:t>
            </a:r>
            <a:r>
              <a:rPr lang="ru-RU" dirty="0"/>
              <a:t> є проблема «</a:t>
            </a:r>
            <a:r>
              <a:rPr lang="ru-RU" dirty="0" err="1"/>
              <a:t>соціального</a:t>
            </a:r>
            <a:r>
              <a:rPr lang="ru-RU" dirty="0"/>
              <a:t> </a:t>
            </a:r>
            <a:r>
              <a:rPr lang="ru-RU" dirty="0" err="1"/>
              <a:t>сирітства</a:t>
            </a:r>
            <a:r>
              <a:rPr lang="ru-RU" dirty="0"/>
              <a:t>». </a:t>
            </a:r>
            <a:r>
              <a:rPr lang="ru-RU" dirty="0" err="1"/>
              <a:t>Діти</a:t>
            </a:r>
            <a:r>
              <a:rPr lang="ru-RU" dirty="0"/>
              <a:t> </a:t>
            </a:r>
            <a:r>
              <a:rPr lang="ru-RU" dirty="0" err="1"/>
              <a:t>заробітчан</a:t>
            </a:r>
            <a:r>
              <a:rPr lang="ru-RU" dirty="0"/>
              <a:t> часто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психіатричної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через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 smtClean="0"/>
              <a:t>зростають</a:t>
            </a:r>
            <a:r>
              <a:rPr lang="ru-RU" dirty="0" smtClean="0"/>
              <a:t> без </a:t>
            </a:r>
            <a:r>
              <a:rPr lang="ru-RU" dirty="0" err="1" smtClean="0"/>
              <a:t>батьківського</a:t>
            </a:r>
            <a:r>
              <a:rPr lang="ru-RU" dirty="0" smtClean="0"/>
              <a:t> </a:t>
            </a:r>
            <a:r>
              <a:rPr lang="ru-RU" dirty="0" err="1" smtClean="0"/>
              <a:t>піклування</a:t>
            </a:r>
            <a:r>
              <a:rPr lang="ru-RU" dirty="0" smtClean="0"/>
              <a:t>, на </a:t>
            </a:r>
            <a:r>
              <a:rPr lang="ru-RU" dirty="0" err="1" smtClean="0"/>
              <a:t>великій</a:t>
            </a:r>
            <a:r>
              <a:rPr lang="ru-RU" dirty="0" smtClean="0"/>
              <a:t> </a:t>
            </a:r>
            <a:r>
              <a:rPr lang="ru-RU" dirty="0" err="1" smtClean="0"/>
              <a:t>відстані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них.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врахувати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величезна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наших </a:t>
            </a:r>
            <a:r>
              <a:rPr lang="ru-RU" dirty="0" err="1"/>
              <a:t>заробітчан</a:t>
            </a:r>
            <a:r>
              <a:rPr lang="ru-RU" dirty="0"/>
              <a:t> </a:t>
            </a:r>
            <a:r>
              <a:rPr lang="ru-RU" dirty="0" err="1"/>
              <a:t>працює</a:t>
            </a:r>
            <a:r>
              <a:rPr lang="ru-RU" dirty="0"/>
              <a:t> нелегально, то </a:t>
            </a:r>
            <a:r>
              <a:rPr lang="ru-RU" dirty="0" err="1"/>
              <a:t>контакти</a:t>
            </a:r>
            <a:r>
              <a:rPr lang="ru-RU" dirty="0"/>
              <a:t> з </a:t>
            </a:r>
            <a:r>
              <a:rPr lang="ru-RU" dirty="0" err="1"/>
              <a:t>дитиною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скорочуються</a:t>
            </a:r>
            <a:r>
              <a:rPr lang="ru-RU" dirty="0"/>
              <a:t>, </a:t>
            </a:r>
            <a:r>
              <a:rPr lang="ru-RU" dirty="0" err="1"/>
              <a:t>обмежуючись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листуванням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візитами</a:t>
            </a:r>
            <a:r>
              <a:rPr lang="ru-RU" dirty="0"/>
              <a:t> раз на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/>
              <a:t>Фактично</a:t>
            </a:r>
            <a:r>
              <a:rPr lang="ru-RU" dirty="0"/>
              <a:t> </a:t>
            </a:r>
            <a:r>
              <a:rPr lang="ru-RU" dirty="0" err="1"/>
              <a:t>чимало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заробітчан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і є </a:t>
            </a:r>
            <a:r>
              <a:rPr lang="ru-RU" dirty="0" err="1"/>
              <a:t>залишені</a:t>
            </a:r>
            <a:r>
              <a:rPr lang="ru-RU" dirty="0"/>
              <a:t> </a:t>
            </a:r>
            <a:r>
              <a:rPr lang="ru-RU" dirty="0" err="1"/>
              <a:t>самі</a:t>
            </a:r>
            <a:r>
              <a:rPr lang="ru-RU" dirty="0"/>
              <a:t> на </a:t>
            </a:r>
            <a:r>
              <a:rPr lang="ru-RU" dirty="0" smtClean="0"/>
              <a:t>себе.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94209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434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16632"/>
            <a:ext cx="8568952" cy="3600400"/>
          </a:xfrm>
        </p:spPr>
        <p:txBody>
          <a:bodyPr>
            <a:normAutofit/>
          </a:bodyPr>
          <a:lstStyle/>
          <a:p>
            <a:r>
              <a:rPr lang="ru-RU" dirty="0" err="1"/>
              <a:t>Еміграція</a:t>
            </a:r>
            <a:r>
              <a:rPr lang="ru-RU" dirty="0"/>
              <a:t> набрала </a:t>
            </a:r>
            <a:r>
              <a:rPr lang="ru-RU" dirty="0" err="1"/>
              <a:t>загрозливих</a:t>
            </a:r>
            <a:r>
              <a:rPr lang="ru-RU" dirty="0"/>
              <a:t> для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r>
              <a:rPr lang="ru-RU" dirty="0" err="1"/>
              <a:t>масштабів</a:t>
            </a:r>
            <a:r>
              <a:rPr lang="ru-RU" dirty="0"/>
              <a:t>. Вона </a:t>
            </a:r>
            <a:r>
              <a:rPr lang="ru-RU" dirty="0" err="1"/>
              <a:t>вже</a:t>
            </a:r>
            <a:r>
              <a:rPr lang="ru-RU" dirty="0"/>
              <a:t> є </a:t>
            </a:r>
            <a:r>
              <a:rPr lang="ru-RU" dirty="0" err="1"/>
              <a:t>питанням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. </a:t>
            </a:r>
            <a:r>
              <a:rPr lang="ru-RU" dirty="0" err="1" smtClean="0"/>
              <a:t>Найкращим</a:t>
            </a:r>
            <a:r>
              <a:rPr lang="ru-RU" dirty="0" smtClean="0"/>
              <a:t> </a:t>
            </a:r>
            <a:r>
              <a:rPr lang="ru-RU" dirty="0" err="1" smtClean="0"/>
              <a:t>засобом</a:t>
            </a:r>
            <a:r>
              <a:rPr lang="ru-RU" dirty="0" smtClean="0"/>
              <a:t> </a:t>
            </a:r>
            <a:r>
              <a:rPr lang="ru-RU" dirty="0" err="1" smtClean="0"/>
              <a:t>боротьби</a:t>
            </a:r>
            <a:r>
              <a:rPr lang="ru-RU" dirty="0" smtClean="0"/>
              <a:t> з </a:t>
            </a:r>
            <a:r>
              <a:rPr lang="ru-RU" dirty="0" err="1" smtClean="0"/>
              <a:t>еміграціею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зростання</a:t>
            </a:r>
            <a:r>
              <a:rPr lang="ru-RU" dirty="0" smtClean="0"/>
              <a:t> </a:t>
            </a:r>
            <a:r>
              <a:rPr lang="ru-RU" dirty="0" err="1" smtClean="0"/>
              <a:t>якості</a:t>
            </a:r>
            <a:r>
              <a:rPr lang="ru-RU" dirty="0" smtClean="0"/>
              <a:t> </a:t>
            </a:r>
            <a:r>
              <a:rPr lang="ru-RU" dirty="0" err="1" smtClean="0"/>
              <a:t>працевлашутвання</a:t>
            </a:r>
            <a:r>
              <a:rPr lang="ru-RU" dirty="0" smtClean="0"/>
              <a:t>,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робочих</a:t>
            </a:r>
            <a:r>
              <a:rPr lang="ru-RU" dirty="0" smtClean="0"/>
              <a:t> </a:t>
            </a:r>
            <a:r>
              <a:rPr lang="ru-RU" dirty="0" err="1" smtClean="0"/>
              <a:t>місць</a:t>
            </a:r>
            <a:r>
              <a:rPr lang="ru-RU" dirty="0" smtClean="0"/>
              <a:t> и </a:t>
            </a:r>
            <a:r>
              <a:rPr lang="ru-RU" dirty="0" err="1" smtClean="0"/>
              <a:t>збільшення</a:t>
            </a:r>
            <a:r>
              <a:rPr lang="ru-RU" dirty="0" smtClean="0"/>
              <a:t> </a:t>
            </a:r>
            <a:r>
              <a:rPr lang="ru-RU" dirty="0" err="1" smtClean="0"/>
              <a:t>можливостей</a:t>
            </a:r>
            <a:r>
              <a:rPr lang="ru-RU" dirty="0" smtClean="0"/>
              <a:t> </a:t>
            </a:r>
            <a:r>
              <a:rPr lang="ru-RU" dirty="0" err="1" smtClean="0"/>
              <a:t>розвинути</a:t>
            </a:r>
            <a:r>
              <a:rPr lang="ru-RU" dirty="0" smtClean="0"/>
              <a:t> </a:t>
            </a:r>
            <a:r>
              <a:rPr lang="ru-RU" dirty="0" err="1" smtClean="0"/>
              <a:t>свій</a:t>
            </a:r>
            <a:r>
              <a:rPr lang="ru-RU" dirty="0" smtClean="0"/>
              <a:t> </a:t>
            </a:r>
            <a:r>
              <a:rPr lang="ru-RU" dirty="0" err="1" smtClean="0"/>
              <a:t>творчий</a:t>
            </a:r>
            <a:r>
              <a:rPr lang="ru-RU" dirty="0" smtClean="0"/>
              <a:t> </a:t>
            </a:r>
            <a:r>
              <a:rPr lang="ru-RU" dirty="0" err="1" smtClean="0"/>
              <a:t>потенціал</a:t>
            </a:r>
            <a:r>
              <a:rPr lang="ru-RU" dirty="0" smtClean="0"/>
              <a:t>. </a:t>
            </a:r>
            <a:r>
              <a:rPr lang="ru-RU" dirty="0" err="1" smtClean="0"/>
              <a:t>Допомога</a:t>
            </a:r>
            <a:r>
              <a:rPr lang="ru-RU" dirty="0" smtClean="0"/>
              <a:t> людям,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хочуть</a:t>
            </a:r>
            <a:r>
              <a:rPr lang="ru-RU" dirty="0" smtClean="0"/>
              <a:t> </a:t>
            </a:r>
            <a:r>
              <a:rPr lang="ru-RU" dirty="0" err="1" smtClean="0"/>
              <a:t>відкрити</a:t>
            </a:r>
            <a:r>
              <a:rPr lang="ru-RU" dirty="0" smtClean="0"/>
              <a:t> </a:t>
            </a:r>
            <a:r>
              <a:rPr lang="ru-RU" dirty="0" err="1" smtClean="0"/>
              <a:t>свій</a:t>
            </a:r>
            <a:r>
              <a:rPr lang="ru-RU" dirty="0" smtClean="0"/>
              <a:t> </a:t>
            </a:r>
            <a:r>
              <a:rPr lang="ru-RU" dirty="0" err="1" smtClean="0"/>
              <a:t>власний</a:t>
            </a:r>
            <a:r>
              <a:rPr lang="ru-RU" dirty="0" smtClean="0"/>
              <a:t> </a:t>
            </a:r>
            <a:r>
              <a:rPr lang="ru-RU" dirty="0" err="1" smtClean="0"/>
              <a:t>бізнес</a:t>
            </a:r>
            <a:r>
              <a:rPr lang="ru-RU" dirty="0" smtClean="0"/>
              <a:t>. А разом з </a:t>
            </a:r>
            <a:r>
              <a:rPr lang="ru-RU" dirty="0" err="1" smtClean="0"/>
              <a:t>цим</a:t>
            </a:r>
            <a:r>
              <a:rPr lang="ru-RU" dirty="0" smtClean="0"/>
              <a:t> і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/>
              <a:t>життєвого</a:t>
            </a:r>
            <a:r>
              <a:rPr lang="ru-RU" dirty="0"/>
              <a:t> </a:t>
            </a:r>
            <a:r>
              <a:rPr lang="ru-RU" dirty="0" err="1" smtClean="0"/>
              <a:t>рівня</a:t>
            </a:r>
            <a:r>
              <a:rPr lang="ru-RU" dirty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314" name="Picture 2" descr="http://fakty.ictv.ua/public/images/gallery/2011/11/25/thumbnail-20111125170749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90862"/>
            <a:ext cx="4434716" cy="35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0268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0"/>
            <a:ext cx="8784976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Україна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напрямку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міграційної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 в </a:t>
            </a:r>
            <a:r>
              <a:rPr lang="ru-RU" dirty="0" err="1"/>
              <a:t>питанні</a:t>
            </a:r>
            <a:r>
              <a:rPr lang="ru-RU" dirty="0"/>
              <a:t> </a:t>
            </a:r>
            <a:r>
              <a:rPr lang="ru-RU" dirty="0" err="1"/>
              <a:t>виїзду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за кордон для </a:t>
            </a:r>
            <a:r>
              <a:rPr lang="ru-RU" dirty="0" err="1"/>
              <a:t>тимчасового</a:t>
            </a:r>
            <a:r>
              <a:rPr lang="ru-RU" dirty="0"/>
              <a:t> </a:t>
            </a:r>
            <a:r>
              <a:rPr lang="ru-RU" dirty="0" err="1"/>
              <a:t>перебування</a:t>
            </a:r>
            <a:r>
              <a:rPr lang="ru-RU" dirty="0"/>
              <a:t> з метою </a:t>
            </a:r>
            <a:r>
              <a:rPr lang="ru-RU" dirty="0" err="1"/>
              <a:t>працевлаштування</a:t>
            </a:r>
            <a:r>
              <a:rPr lang="ru-RU" dirty="0"/>
              <a:t> повинна: </a:t>
            </a:r>
          </a:p>
          <a:p>
            <a:r>
              <a:rPr lang="en-US" dirty="0" smtClean="0"/>
              <a:t> </a:t>
            </a:r>
            <a:r>
              <a:rPr lang="uk-UA" dirty="0" smtClean="0"/>
              <a:t>-</a:t>
            </a:r>
            <a:r>
              <a:rPr lang="ru-RU" dirty="0" err="1" smtClean="0"/>
              <a:t>створити</a:t>
            </a:r>
            <a:r>
              <a:rPr lang="ru-RU" dirty="0" smtClean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мінімізації</a:t>
            </a:r>
            <a:r>
              <a:rPr lang="ru-RU" dirty="0"/>
              <a:t> </a:t>
            </a:r>
            <a:r>
              <a:rPr lang="ru-RU" dirty="0" err="1"/>
              <a:t>стихійної</a:t>
            </a:r>
            <a:r>
              <a:rPr lang="ru-RU" dirty="0"/>
              <a:t> </a:t>
            </a:r>
            <a:r>
              <a:rPr lang="ru-RU" dirty="0" err="1"/>
              <a:t>зовнішньої</a:t>
            </a:r>
            <a:r>
              <a:rPr lang="ru-RU" dirty="0"/>
              <a:t> </a:t>
            </a:r>
            <a:r>
              <a:rPr lang="ru-RU" dirty="0" err="1"/>
              <a:t>трудової</a:t>
            </a:r>
            <a:r>
              <a:rPr lang="ru-RU" dirty="0"/>
              <a:t> </a:t>
            </a:r>
            <a:r>
              <a:rPr lang="ru-RU" dirty="0" err="1"/>
              <a:t>міграції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встановити</a:t>
            </a:r>
            <a:r>
              <a:rPr lang="ru-RU" dirty="0"/>
              <a:t> </a:t>
            </a:r>
            <a:r>
              <a:rPr lang="ru-RU" dirty="0" err="1"/>
              <a:t>належний</a:t>
            </a:r>
            <a:r>
              <a:rPr lang="ru-RU" dirty="0"/>
              <a:t> контроль за </a:t>
            </a:r>
            <a:r>
              <a:rPr lang="ru-RU" dirty="0" err="1"/>
              <a:t>зовнішньою</a:t>
            </a:r>
            <a:r>
              <a:rPr lang="ru-RU" dirty="0"/>
              <a:t> трудовою </a:t>
            </a:r>
            <a:r>
              <a:rPr lang="ru-RU" dirty="0" err="1"/>
              <a:t>міграцією</a:t>
            </a:r>
            <a:r>
              <a:rPr lang="ru-RU" dirty="0"/>
              <a:t>, </a:t>
            </a:r>
            <a:r>
              <a:rPr lang="ru-RU" dirty="0" err="1"/>
              <a:t>припинити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комерційних</a:t>
            </a:r>
            <a:r>
              <a:rPr lang="ru-RU" dirty="0"/>
              <a:t> </a:t>
            </a:r>
            <a:r>
              <a:rPr lang="ru-RU" dirty="0" err="1"/>
              <a:t>посередницьких</a:t>
            </a:r>
            <a:r>
              <a:rPr lang="ru-RU" dirty="0"/>
              <a:t> структур, </a:t>
            </a:r>
            <a:r>
              <a:rPr lang="ru-RU" dirty="0" err="1"/>
              <a:t>що</a:t>
            </a:r>
            <a:r>
              <a:rPr lang="ru-RU" dirty="0"/>
              <a:t> незаконно </a:t>
            </a:r>
            <a:r>
              <a:rPr lang="ru-RU" dirty="0" err="1"/>
              <a:t>займаються</a:t>
            </a:r>
            <a:r>
              <a:rPr lang="ru-RU" dirty="0"/>
              <a:t> </a:t>
            </a:r>
            <a:r>
              <a:rPr lang="ru-RU" dirty="0" err="1"/>
              <a:t>організацією</a:t>
            </a:r>
            <a:r>
              <a:rPr lang="ru-RU" dirty="0"/>
              <a:t> </a:t>
            </a:r>
            <a:r>
              <a:rPr lang="ru-RU" dirty="0" err="1"/>
              <a:t>зовнішньої</a:t>
            </a:r>
            <a:r>
              <a:rPr lang="ru-RU" dirty="0"/>
              <a:t> </a:t>
            </a:r>
            <a:r>
              <a:rPr lang="ru-RU" dirty="0" err="1"/>
              <a:t>трудової</a:t>
            </a:r>
            <a:r>
              <a:rPr lang="ru-RU" dirty="0"/>
              <a:t> </a:t>
            </a:r>
            <a:r>
              <a:rPr lang="ru-RU" dirty="0" err="1"/>
              <a:t>міграції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створити</a:t>
            </a:r>
            <a:r>
              <a:rPr lang="ru-RU" dirty="0"/>
              <a:t> </a:t>
            </a:r>
            <a:r>
              <a:rPr lang="ru-RU" dirty="0" err="1"/>
              <a:t>соціально-економічні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для </a:t>
            </a:r>
            <a:r>
              <a:rPr lang="ru-RU" dirty="0" err="1"/>
              <a:t>інвестицій</a:t>
            </a:r>
            <a:r>
              <a:rPr lang="ru-RU" dirty="0"/>
              <a:t> в </a:t>
            </a:r>
            <a:r>
              <a:rPr lang="ru-RU" dirty="0" err="1"/>
              <a:t>економіку</a:t>
            </a:r>
            <a:r>
              <a:rPr lang="ru-RU" dirty="0"/>
              <a:t> </a:t>
            </a:r>
            <a:r>
              <a:rPr lang="ru-RU" dirty="0" err="1"/>
              <a:t>держави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трудящих-</a:t>
            </a:r>
            <a:r>
              <a:rPr lang="ru-RU" dirty="0" err="1"/>
              <a:t>мігрантів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забезпечити</a:t>
            </a:r>
            <a:r>
              <a:rPr lang="ru-RU" dirty="0"/>
              <a:t> </a:t>
            </a:r>
            <a:r>
              <a:rPr lang="ru-RU" dirty="0" err="1"/>
              <a:t>піклування</a:t>
            </a:r>
            <a:r>
              <a:rPr lang="ru-RU" dirty="0"/>
              <a:t> та </a:t>
            </a:r>
            <a:r>
              <a:rPr lang="ru-RU" dirty="0" err="1"/>
              <a:t>захист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тимчасово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за кордоном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2881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628800"/>
            <a:ext cx="6172200" cy="1894362"/>
          </a:xfrm>
        </p:spPr>
        <p:txBody>
          <a:bodyPr>
            <a:normAutofit/>
          </a:bodyPr>
          <a:lstStyle/>
          <a:p>
            <a:r>
              <a:rPr lang="uk-UA" sz="5400" dirty="0" smtClean="0"/>
              <a:t>Дякую за увагу!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4617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0"/>
            <a:ext cx="8496944" cy="6165304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/>
              <a:t> </a:t>
            </a:r>
            <a:r>
              <a:rPr lang="ru-RU" dirty="0" err="1"/>
              <a:t>Міграція</a:t>
            </a:r>
            <a:r>
              <a:rPr lang="ru-RU" dirty="0"/>
              <a:t> як </a:t>
            </a:r>
            <a:r>
              <a:rPr lang="ru-RU" dirty="0" err="1"/>
              <a:t>явище</a:t>
            </a:r>
            <a:r>
              <a:rPr lang="ru-RU" dirty="0"/>
              <a:t> </a:t>
            </a:r>
            <a:r>
              <a:rPr lang="ru-RU" dirty="0" err="1"/>
              <a:t>виникло</a:t>
            </a:r>
            <a:r>
              <a:rPr lang="ru-RU" dirty="0"/>
              <a:t> й </a:t>
            </a:r>
            <a:r>
              <a:rPr lang="ru-RU" dirty="0" err="1"/>
              <a:t>розвивалося</a:t>
            </a:r>
            <a:r>
              <a:rPr lang="ru-RU" dirty="0"/>
              <a:t> </a:t>
            </a:r>
            <a:r>
              <a:rPr lang="ru-RU" dirty="0" err="1"/>
              <a:t>одночасно</a:t>
            </a:r>
            <a:r>
              <a:rPr lang="ru-RU" dirty="0"/>
              <a:t> з </a:t>
            </a:r>
            <a:r>
              <a:rPr lang="ru-RU" dirty="0" err="1"/>
              <a:t>людством</a:t>
            </a:r>
            <a:r>
              <a:rPr lang="ru-RU" dirty="0"/>
              <a:t>. За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оцінками</a:t>
            </a:r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нараховується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150–175 млн </a:t>
            </a:r>
            <a:r>
              <a:rPr lang="ru-RU" dirty="0" err="1"/>
              <a:t>осіб</a:t>
            </a:r>
            <a:r>
              <a:rPr lang="ru-RU" dirty="0"/>
              <a:t> (</a:t>
            </a:r>
            <a:r>
              <a:rPr lang="ru-RU" dirty="0" err="1"/>
              <a:t>понад</a:t>
            </a:r>
            <a:r>
              <a:rPr lang="ru-RU" dirty="0"/>
              <a:t> 3 %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),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проживають</a:t>
            </a:r>
            <a:r>
              <a:rPr lang="ru-RU" dirty="0"/>
              <a:t> за межами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. </a:t>
            </a:r>
          </a:p>
          <a:p>
            <a:r>
              <a:rPr lang="ru-RU" dirty="0"/>
              <a:t> </a:t>
            </a:r>
            <a:r>
              <a:rPr lang="ru-RU" dirty="0" err="1"/>
              <a:t>Сьогодні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7 % </a:t>
            </a:r>
            <a:r>
              <a:rPr lang="ru-RU" dirty="0" err="1"/>
              <a:t>громадян</a:t>
            </a:r>
            <a:r>
              <a:rPr lang="ru-RU" dirty="0"/>
              <a:t> </a:t>
            </a:r>
            <a:r>
              <a:rPr lang="ru-RU" dirty="0" err="1"/>
              <a:t>офіційно</a:t>
            </a:r>
            <a:r>
              <a:rPr lang="ru-RU" dirty="0"/>
              <a:t> </a:t>
            </a:r>
            <a:r>
              <a:rPr lang="ru-RU" dirty="0" err="1"/>
              <a:t>працюють</a:t>
            </a:r>
            <a:r>
              <a:rPr lang="ru-RU" dirty="0"/>
              <a:t> поза межами </a:t>
            </a:r>
            <a:r>
              <a:rPr lang="ru-RU" dirty="0" err="1"/>
              <a:t>країн</a:t>
            </a:r>
            <a:r>
              <a:rPr lang="ru-RU" dirty="0"/>
              <a:t>, </a:t>
            </a:r>
            <a:r>
              <a:rPr lang="ru-RU" dirty="0" err="1"/>
              <a:t>громадянами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вони є. За </a:t>
            </a:r>
            <a:r>
              <a:rPr lang="ru-RU" dirty="0" err="1"/>
              <a:t>підрахунками</a:t>
            </a:r>
            <a:r>
              <a:rPr lang="ru-RU" dirty="0"/>
              <a:t> </a:t>
            </a:r>
            <a:r>
              <a:rPr lang="ru-RU" dirty="0" err="1"/>
              <a:t>Міжнародної</a:t>
            </a:r>
            <a:r>
              <a:rPr lang="ru-RU" dirty="0"/>
              <a:t> </a:t>
            </a:r>
            <a:r>
              <a:rPr lang="ru-RU" dirty="0" err="1"/>
              <a:t>організації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, </a:t>
            </a:r>
            <a:r>
              <a:rPr lang="ru-RU" dirty="0" err="1"/>
              <a:t>лише</a:t>
            </a:r>
            <a:r>
              <a:rPr lang="ru-RU" dirty="0"/>
              <a:t> в </a:t>
            </a:r>
            <a:r>
              <a:rPr lang="ru-RU" dirty="0" err="1"/>
              <a:t>Європі</a:t>
            </a:r>
            <a:r>
              <a:rPr lang="ru-RU" dirty="0"/>
              <a:t> </a:t>
            </a:r>
            <a:r>
              <a:rPr lang="ru-RU" dirty="0" err="1"/>
              <a:t>трудових</a:t>
            </a:r>
            <a:r>
              <a:rPr lang="ru-RU" dirty="0"/>
              <a:t> </a:t>
            </a:r>
            <a:r>
              <a:rPr lang="ru-RU" dirty="0" err="1"/>
              <a:t>мігрантів</a:t>
            </a:r>
            <a:r>
              <a:rPr lang="ru-RU" dirty="0"/>
              <a:t> 26, 5 </a:t>
            </a:r>
            <a:r>
              <a:rPr lang="ru-RU" dirty="0" err="1"/>
              <a:t>мільйонів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254230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-22068" y="-466142"/>
            <a:ext cx="9166068" cy="6178204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sz="2200" dirty="0"/>
              <a:t> </a:t>
            </a:r>
            <a:r>
              <a:rPr lang="ru-RU" sz="2200" dirty="0" err="1"/>
              <a:t>Україна</a:t>
            </a:r>
            <a:r>
              <a:rPr lang="ru-RU" sz="2200" dirty="0"/>
              <a:t> </a:t>
            </a:r>
            <a:r>
              <a:rPr lang="ru-RU" sz="2200" dirty="0" err="1"/>
              <a:t>із</a:t>
            </a:r>
            <a:r>
              <a:rPr lang="ru-RU" sz="2200" dirty="0"/>
              <a:t> </a:t>
            </a:r>
            <a:r>
              <a:rPr lang="ru-RU" sz="2200" dirty="0" err="1"/>
              <a:t>набуттям</a:t>
            </a:r>
            <a:r>
              <a:rPr lang="ru-RU" sz="2200" dirty="0"/>
              <a:t> </a:t>
            </a:r>
            <a:r>
              <a:rPr lang="ru-RU" sz="2200" dirty="0" err="1"/>
              <a:t>незалежності</a:t>
            </a:r>
            <a:r>
              <a:rPr lang="ru-RU" sz="2200" dirty="0"/>
              <a:t> </a:t>
            </a:r>
            <a:r>
              <a:rPr lang="ru-RU" sz="2200" dirty="0" err="1"/>
              <a:t>прийняла</a:t>
            </a:r>
            <a:r>
              <a:rPr lang="ru-RU" sz="2200" dirty="0"/>
              <a:t> </a:t>
            </a:r>
            <a:r>
              <a:rPr lang="ru-RU" sz="2200" dirty="0" err="1"/>
              <a:t>законодавчу</a:t>
            </a:r>
            <a:r>
              <a:rPr lang="ru-RU" sz="2200" dirty="0"/>
              <a:t> базу, яка </a:t>
            </a:r>
            <a:r>
              <a:rPr lang="ru-RU" sz="2200" dirty="0" err="1"/>
              <a:t>значно</a:t>
            </a:r>
            <a:r>
              <a:rPr lang="ru-RU" sz="2200" dirty="0"/>
              <a:t> </a:t>
            </a:r>
            <a:r>
              <a:rPr lang="ru-RU" sz="2200" dirty="0" err="1"/>
              <a:t>полегшила</a:t>
            </a:r>
            <a:r>
              <a:rPr lang="ru-RU" sz="2200" dirty="0"/>
              <a:t> </a:t>
            </a:r>
            <a:r>
              <a:rPr lang="ru-RU" sz="2200" dirty="0" err="1"/>
              <a:t>її</a:t>
            </a:r>
            <a:r>
              <a:rPr lang="ru-RU" sz="2200" dirty="0"/>
              <a:t> </a:t>
            </a:r>
            <a:r>
              <a:rPr lang="ru-RU" sz="2200" dirty="0" err="1"/>
              <a:t>громадянам</a:t>
            </a:r>
            <a:r>
              <a:rPr lang="ru-RU" sz="2200" dirty="0"/>
              <a:t> </a:t>
            </a:r>
            <a:r>
              <a:rPr lang="ru-RU" sz="2200" dirty="0" err="1"/>
              <a:t>виїзд</a:t>
            </a:r>
            <a:r>
              <a:rPr lang="ru-RU" sz="2200" dirty="0"/>
              <a:t> </a:t>
            </a:r>
            <a:r>
              <a:rPr lang="ru-RU" sz="2200" dirty="0" err="1"/>
              <a:t>закордон</a:t>
            </a:r>
            <a:r>
              <a:rPr lang="ru-RU" sz="2200" dirty="0"/>
              <a:t>. </a:t>
            </a:r>
          </a:p>
          <a:p>
            <a:r>
              <a:rPr lang="ru-RU" sz="2200" dirty="0" err="1"/>
              <a:t>Верховна</a:t>
            </a:r>
            <a:r>
              <a:rPr lang="ru-RU" sz="2200" dirty="0"/>
              <a:t> Рада </a:t>
            </a:r>
            <a:r>
              <a:rPr lang="ru-RU" sz="2200" dirty="0" err="1"/>
              <a:t>України</a:t>
            </a:r>
            <a:r>
              <a:rPr lang="ru-RU" sz="2200" dirty="0"/>
              <a:t> 21 </a:t>
            </a:r>
            <a:r>
              <a:rPr lang="ru-RU" sz="2200" dirty="0" err="1"/>
              <a:t>січня</a:t>
            </a:r>
            <a:r>
              <a:rPr lang="ru-RU" sz="2200" dirty="0"/>
              <a:t> 1994 р. </a:t>
            </a:r>
            <a:r>
              <a:rPr lang="ru-RU" sz="2200" dirty="0" err="1"/>
              <a:t>ухвалила</a:t>
            </a:r>
            <a:r>
              <a:rPr lang="ru-RU" sz="2200" dirty="0"/>
              <a:t> Закон «Про порядок </a:t>
            </a:r>
            <a:r>
              <a:rPr lang="ru-RU" sz="2200" dirty="0" err="1"/>
              <a:t>виїзду</a:t>
            </a:r>
            <a:r>
              <a:rPr lang="ru-RU" sz="2200" dirty="0"/>
              <a:t> з </a:t>
            </a:r>
            <a:r>
              <a:rPr lang="ru-RU" sz="2200" dirty="0" err="1"/>
              <a:t>України</a:t>
            </a:r>
            <a:r>
              <a:rPr lang="ru-RU" sz="2200" dirty="0"/>
              <a:t> і </a:t>
            </a:r>
            <a:r>
              <a:rPr lang="ru-RU" sz="2200" dirty="0" err="1"/>
              <a:t>в’їзду</a:t>
            </a:r>
            <a:r>
              <a:rPr lang="ru-RU" sz="2200" dirty="0"/>
              <a:t> в </a:t>
            </a:r>
            <a:r>
              <a:rPr lang="ru-RU" sz="2200" dirty="0" err="1"/>
              <a:t>Україну</a:t>
            </a:r>
            <a:r>
              <a:rPr lang="ru-RU" sz="2200" dirty="0"/>
              <a:t> </a:t>
            </a:r>
            <a:r>
              <a:rPr lang="ru-RU" sz="2200" dirty="0" err="1"/>
              <a:t>громадян</a:t>
            </a:r>
            <a:r>
              <a:rPr lang="ru-RU" sz="2200" dirty="0"/>
              <a:t> </a:t>
            </a:r>
            <a:r>
              <a:rPr lang="ru-RU" sz="2200" dirty="0" err="1"/>
              <a:t>України</a:t>
            </a:r>
            <a:r>
              <a:rPr lang="ru-RU" sz="2200" dirty="0"/>
              <a:t>», суть </a:t>
            </a:r>
            <a:r>
              <a:rPr lang="ru-RU" sz="2200" dirty="0" err="1"/>
              <a:t>якого</a:t>
            </a:r>
            <a:r>
              <a:rPr lang="ru-RU" sz="2200" dirty="0"/>
              <a:t> </a:t>
            </a:r>
            <a:r>
              <a:rPr lang="ru-RU" sz="2200" dirty="0" err="1"/>
              <a:t>полягає</a:t>
            </a:r>
            <a:r>
              <a:rPr lang="ru-RU" sz="2200" dirty="0"/>
              <a:t> у </a:t>
            </a:r>
            <a:r>
              <a:rPr lang="ru-RU" sz="2200" dirty="0" err="1"/>
              <a:t>гарантіях</a:t>
            </a:r>
            <a:r>
              <a:rPr lang="ru-RU" sz="2200" dirty="0"/>
              <a:t> прав </a:t>
            </a:r>
            <a:r>
              <a:rPr lang="ru-RU" sz="2200" dirty="0" err="1"/>
              <a:t>громадян</a:t>
            </a:r>
            <a:r>
              <a:rPr lang="ru-RU" sz="2200" dirty="0"/>
              <a:t> на </a:t>
            </a:r>
            <a:r>
              <a:rPr lang="ru-RU" sz="2200" dirty="0" err="1"/>
              <a:t>вільний</a:t>
            </a:r>
            <a:r>
              <a:rPr lang="ru-RU" sz="2200" dirty="0"/>
              <a:t> </a:t>
            </a:r>
            <a:r>
              <a:rPr lang="ru-RU" sz="2200" dirty="0" err="1"/>
              <a:t>виїзд</a:t>
            </a:r>
            <a:r>
              <a:rPr lang="ru-RU" sz="2200" dirty="0"/>
              <a:t> за кордон і </a:t>
            </a:r>
            <a:r>
              <a:rPr lang="ru-RU" sz="2200" dirty="0" err="1"/>
              <a:t>повернення</a:t>
            </a:r>
            <a:r>
              <a:rPr lang="ru-RU" sz="2200" dirty="0"/>
              <a:t> на </a:t>
            </a:r>
            <a:r>
              <a:rPr lang="ru-RU" sz="2200" dirty="0" err="1"/>
              <a:t>Батьківщину</a:t>
            </a:r>
            <a:r>
              <a:rPr lang="ru-RU" sz="2200" dirty="0"/>
              <a:t> </a:t>
            </a:r>
            <a:endParaRPr lang="en-US" sz="2200" dirty="0" smtClean="0"/>
          </a:p>
          <a:p>
            <a:r>
              <a:rPr lang="ru-RU" sz="2200" dirty="0" err="1" smtClean="0"/>
              <a:t>Відкриття</a:t>
            </a:r>
            <a:r>
              <a:rPr lang="ru-RU" sz="2200" dirty="0" smtClean="0"/>
              <a:t> </a:t>
            </a:r>
            <a:r>
              <a:rPr lang="ru-RU" sz="2200" dirty="0" err="1"/>
              <a:t>кордонів</a:t>
            </a:r>
            <a:r>
              <a:rPr lang="ru-RU" sz="2200" dirty="0"/>
              <a:t>, </a:t>
            </a:r>
            <a:r>
              <a:rPr lang="ru-RU" sz="2200" dirty="0" err="1"/>
              <a:t>забезпечення</a:t>
            </a:r>
            <a:r>
              <a:rPr lang="ru-RU" sz="2200" dirty="0"/>
              <a:t> </a:t>
            </a:r>
            <a:r>
              <a:rPr lang="ru-RU" sz="2200" dirty="0" err="1"/>
              <a:t>серед</a:t>
            </a:r>
            <a:r>
              <a:rPr lang="ru-RU" sz="2200" dirty="0"/>
              <a:t> </a:t>
            </a:r>
            <a:r>
              <a:rPr lang="ru-RU" sz="2200" dirty="0" err="1"/>
              <a:t>інших</a:t>
            </a:r>
            <a:r>
              <a:rPr lang="ru-RU" sz="2200" dirty="0"/>
              <a:t> </a:t>
            </a:r>
            <a:r>
              <a:rPr lang="ru-RU" sz="2200" dirty="0" err="1"/>
              <a:t>людських</a:t>
            </a:r>
            <a:r>
              <a:rPr lang="ru-RU" sz="2200" dirty="0"/>
              <a:t> прав права на </a:t>
            </a:r>
            <a:r>
              <a:rPr lang="ru-RU" sz="2200" dirty="0" err="1"/>
              <a:t>вільне</a:t>
            </a:r>
            <a:r>
              <a:rPr lang="ru-RU" sz="2200" dirty="0"/>
              <a:t> </a:t>
            </a:r>
            <a:r>
              <a:rPr lang="ru-RU" sz="2200" dirty="0" err="1"/>
              <a:t>пересування</a:t>
            </a:r>
            <a:r>
              <a:rPr lang="ru-RU" sz="2200" dirty="0"/>
              <a:t> та </a:t>
            </a:r>
            <a:r>
              <a:rPr lang="ru-RU" sz="2200" dirty="0" err="1"/>
              <a:t>вибір</a:t>
            </a:r>
            <a:r>
              <a:rPr lang="ru-RU" sz="2200" dirty="0"/>
              <a:t> </a:t>
            </a:r>
            <a:r>
              <a:rPr lang="ru-RU" sz="2200" dirty="0" err="1"/>
              <a:t>місця</a:t>
            </a:r>
            <a:r>
              <a:rPr lang="ru-RU" sz="2200" dirty="0"/>
              <a:t> </a:t>
            </a:r>
            <a:r>
              <a:rPr lang="ru-RU" sz="2200" dirty="0" err="1"/>
              <a:t>проживання</a:t>
            </a:r>
            <a:r>
              <a:rPr lang="ru-RU" sz="2200" dirty="0"/>
              <a:t> стало для </a:t>
            </a:r>
            <a:r>
              <a:rPr lang="ru-RU" sz="2200" dirty="0" err="1"/>
              <a:t>України</a:t>
            </a:r>
            <a:r>
              <a:rPr lang="ru-RU" sz="2200" dirty="0"/>
              <a:t> одним з </a:t>
            </a:r>
            <a:r>
              <a:rPr lang="ru-RU" sz="2200" dirty="0" err="1"/>
              <a:t>найважливіших</a:t>
            </a:r>
            <a:r>
              <a:rPr lang="ru-RU" sz="2200" dirty="0"/>
              <a:t> </a:t>
            </a:r>
            <a:r>
              <a:rPr lang="ru-RU" sz="2200" dirty="0" err="1"/>
              <a:t>здобутків</a:t>
            </a:r>
            <a:r>
              <a:rPr lang="ru-RU" sz="2200" dirty="0"/>
              <a:t> </a:t>
            </a:r>
            <a:r>
              <a:rPr lang="ru-RU" sz="2200" dirty="0" err="1"/>
              <a:t>незалежності</a:t>
            </a:r>
            <a:r>
              <a:rPr lang="ru-RU" sz="2200" dirty="0"/>
              <a:t>, </a:t>
            </a:r>
            <a:r>
              <a:rPr lang="ru-RU" sz="2200" dirty="0" err="1"/>
              <a:t>переконливою</a:t>
            </a:r>
            <a:r>
              <a:rPr lang="ru-RU" sz="2200" dirty="0"/>
              <a:t> </a:t>
            </a:r>
            <a:r>
              <a:rPr lang="ru-RU" sz="2200" dirty="0" err="1"/>
              <a:t>ознакою</a:t>
            </a:r>
            <a:r>
              <a:rPr lang="ru-RU" sz="2200" dirty="0"/>
              <a:t> </a:t>
            </a:r>
            <a:r>
              <a:rPr lang="ru-RU" sz="2200" dirty="0" err="1"/>
              <a:t>демократизації</a:t>
            </a:r>
            <a:r>
              <a:rPr lang="ru-RU" sz="2200" dirty="0"/>
              <a:t> </a:t>
            </a:r>
            <a:r>
              <a:rPr lang="ru-RU" sz="2200" dirty="0" err="1"/>
              <a:t>суспільного</a:t>
            </a:r>
            <a:r>
              <a:rPr lang="ru-RU" sz="2200" dirty="0"/>
              <a:t> </a:t>
            </a:r>
            <a:r>
              <a:rPr lang="ru-RU" sz="2200" dirty="0" err="1"/>
              <a:t>життя</a:t>
            </a:r>
            <a:r>
              <a:rPr lang="ru-RU" sz="2200" dirty="0"/>
              <a:t>. </a:t>
            </a:r>
          </a:p>
          <a:p>
            <a:r>
              <a:rPr lang="ru-RU" sz="2200" dirty="0" err="1" smtClean="0"/>
              <a:t>Відповідно</a:t>
            </a:r>
            <a:r>
              <a:rPr lang="ru-RU" sz="2200" dirty="0"/>
              <a:t>, з перших </a:t>
            </a:r>
            <a:r>
              <a:rPr lang="ru-RU" sz="2200" dirty="0" err="1"/>
              <a:t>років</a:t>
            </a:r>
            <a:r>
              <a:rPr lang="ru-RU" sz="2200" dirty="0"/>
              <a:t> </a:t>
            </a:r>
            <a:r>
              <a:rPr lang="ru-RU" sz="2200" dirty="0" err="1"/>
              <a:t>незалежності</a:t>
            </a:r>
            <a:r>
              <a:rPr lang="ru-RU" sz="2200" dirty="0"/>
              <a:t> </a:t>
            </a:r>
            <a:r>
              <a:rPr lang="ru-RU" sz="2200" dirty="0" err="1"/>
              <a:t>України</a:t>
            </a:r>
            <a:r>
              <a:rPr lang="ru-RU" sz="2200" dirty="0"/>
              <a:t> </a:t>
            </a:r>
            <a:r>
              <a:rPr lang="ru-RU" sz="2200" dirty="0" err="1"/>
              <a:t>виникає</a:t>
            </a:r>
            <a:r>
              <a:rPr lang="ru-RU" sz="2200" dirty="0"/>
              <a:t> </a:t>
            </a:r>
            <a:r>
              <a:rPr lang="ru-RU" sz="2200" dirty="0" err="1" smtClean="0"/>
              <a:t>таке</a:t>
            </a:r>
            <a:r>
              <a:rPr lang="ru-RU" sz="2200" dirty="0" smtClean="0"/>
              <a:t> </a:t>
            </a:r>
            <a:r>
              <a:rPr lang="ru-RU" sz="2200" dirty="0" err="1" smtClean="0"/>
              <a:t>явище</a:t>
            </a:r>
            <a:r>
              <a:rPr lang="ru-RU" sz="2200" dirty="0" smtClean="0"/>
              <a:t>, як</a:t>
            </a:r>
            <a:r>
              <a:rPr lang="ru-RU" sz="2200" dirty="0" smtClean="0"/>
              <a:t> </a:t>
            </a:r>
            <a:r>
              <a:rPr lang="ru-RU" sz="2200" dirty="0" err="1"/>
              <a:t>зовнішня</a:t>
            </a:r>
            <a:r>
              <a:rPr lang="ru-RU" sz="2200" dirty="0"/>
              <a:t> </a:t>
            </a:r>
            <a:r>
              <a:rPr lang="ru-RU" sz="2200" dirty="0" err="1"/>
              <a:t>трудова</a:t>
            </a:r>
            <a:r>
              <a:rPr lang="ru-RU" sz="2200" dirty="0"/>
              <a:t> </a:t>
            </a:r>
            <a:r>
              <a:rPr lang="ru-RU" sz="2200" dirty="0" err="1"/>
              <a:t>міграція</a:t>
            </a:r>
            <a:r>
              <a:rPr lang="ru-RU" sz="2200" dirty="0"/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37112"/>
            <a:ext cx="30480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2123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332656"/>
            <a:ext cx="8136904" cy="6336704"/>
          </a:xfrm>
        </p:spPr>
        <p:txBody>
          <a:bodyPr>
            <a:normAutofit/>
          </a:bodyPr>
          <a:lstStyle/>
          <a:p>
            <a:r>
              <a:rPr lang="ru-RU" dirty="0" smtClean="0"/>
              <a:t>За </a:t>
            </a:r>
            <a:r>
              <a:rPr lang="ru-RU" dirty="0" err="1" smtClean="0"/>
              <a:t>даними</a:t>
            </a:r>
            <a:r>
              <a:rPr lang="ru-RU" dirty="0" smtClean="0"/>
              <a:t> </a:t>
            </a:r>
            <a:r>
              <a:rPr lang="ru-RU" dirty="0" err="1" smtClean="0"/>
              <a:t>представництва</a:t>
            </a:r>
            <a:r>
              <a:rPr lang="ru-RU" dirty="0" smtClean="0"/>
              <a:t> ООН в </a:t>
            </a:r>
            <a:r>
              <a:rPr lang="ru-RU" dirty="0" err="1" smtClean="0"/>
              <a:t>Україні</a:t>
            </a:r>
            <a:r>
              <a:rPr lang="ru-RU" dirty="0" smtClean="0"/>
              <a:t>, </a:t>
            </a:r>
            <a:r>
              <a:rPr lang="ru-RU" dirty="0" err="1" smtClean="0"/>
              <a:t>кожен</a:t>
            </a:r>
            <a:r>
              <a:rPr lang="ru-RU" dirty="0" smtClean="0"/>
              <a:t> </a:t>
            </a:r>
            <a:r>
              <a:rPr lang="ru-RU" dirty="0" err="1" smtClean="0"/>
              <a:t>п’ятий</a:t>
            </a:r>
            <a:r>
              <a:rPr lang="ru-RU" dirty="0" smtClean="0"/>
              <a:t> </a:t>
            </a:r>
            <a:r>
              <a:rPr lang="ru-RU" dirty="0" err="1" smtClean="0"/>
              <a:t>українець</a:t>
            </a:r>
            <a:r>
              <a:rPr lang="ru-RU" dirty="0" smtClean="0"/>
              <a:t> є </a:t>
            </a:r>
            <a:r>
              <a:rPr lang="ru-RU" dirty="0" err="1" smtClean="0"/>
              <a:t>потенційним</a:t>
            </a:r>
            <a:r>
              <a:rPr lang="ru-RU" dirty="0" smtClean="0"/>
              <a:t> </a:t>
            </a:r>
            <a:r>
              <a:rPr lang="ru-RU" dirty="0" err="1" smtClean="0"/>
              <a:t>мігрантом</a:t>
            </a:r>
            <a:r>
              <a:rPr lang="ru-RU" dirty="0" smtClean="0"/>
              <a:t> і </a:t>
            </a:r>
            <a:r>
              <a:rPr lang="ru-RU" dirty="0" err="1" smtClean="0"/>
              <a:t>хотів</a:t>
            </a:r>
            <a:r>
              <a:rPr lang="ru-RU" dirty="0" smtClean="0"/>
              <a:t> </a:t>
            </a:r>
            <a:r>
              <a:rPr lang="ru-RU" dirty="0" err="1" smtClean="0"/>
              <a:t>би</a:t>
            </a:r>
            <a:r>
              <a:rPr lang="ru-RU" dirty="0" smtClean="0"/>
              <a:t> </a:t>
            </a:r>
            <a:r>
              <a:rPr lang="ru-RU" dirty="0" err="1" smtClean="0"/>
              <a:t>виїхати</a:t>
            </a:r>
            <a:r>
              <a:rPr lang="ru-RU" dirty="0" smtClean="0"/>
              <a:t> з </a:t>
            </a:r>
            <a:r>
              <a:rPr lang="ru-RU" dirty="0" err="1" smtClean="0"/>
              <a:t>населеного</a:t>
            </a:r>
            <a:r>
              <a:rPr lang="ru-RU" dirty="0" smtClean="0"/>
              <a:t> пункту, в </a:t>
            </a:r>
            <a:r>
              <a:rPr lang="ru-RU" dirty="0" err="1" smtClean="0"/>
              <a:t>якому</a:t>
            </a:r>
            <a:r>
              <a:rPr lang="ru-RU" dirty="0" smtClean="0"/>
              <a:t> </a:t>
            </a:r>
            <a:r>
              <a:rPr lang="ru-RU" dirty="0" err="1" smtClean="0"/>
              <a:t>живе</a:t>
            </a:r>
            <a:r>
              <a:rPr lang="ru-RU" dirty="0" smtClean="0"/>
              <a:t>. При </a:t>
            </a:r>
            <a:r>
              <a:rPr lang="ru-RU" dirty="0" err="1" smtClean="0"/>
              <a:t>цьому</a:t>
            </a:r>
            <a:r>
              <a:rPr lang="ru-RU" dirty="0" smtClean="0"/>
              <a:t> з тих, 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 err="1" smtClean="0"/>
              <a:t>вирішив</a:t>
            </a:r>
            <a:r>
              <a:rPr lang="ru-RU" dirty="0" smtClean="0"/>
              <a:t> </a:t>
            </a:r>
            <a:r>
              <a:rPr lang="ru-RU" dirty="0" err="1" smtClean="0"/>
              <a:t>їхати</a:t>
            </a:r>
            <a:r>
              <a:rPr lang="ru-RU" dirty="0" smtClean="0"/>
              <a:t>, </a:t>
            </a:r>
            <a:r>
              <a:rPr lang="ru-RU" dirty="0" err="1" smtClean="0"/>
              <a:t>близько</a:t>
            </a:r>
            <a:r>
              <a:rPr lang="ru-RU" dirty="0" smtClean="0"/>
              <a:t> 15% </a:t>
            </a:r>
            <a:r>
              <a:rPr lang="ru-RU" dirty="0" err="1" smtClean="0"/>
              <a:t>зробили</a:t>
            </a:r>
            <a:r>
              <a:rPr lang="ru-RU" dirty="0" smtClean="0"/>
              <a:t> </a:t>
            </a:r>
            <a:r>
              <a:rPr lang="ru-RU" dirty="0" err="1" smtClean="0"/>
              <a:t>свій</a:t>
            </a:r>
            <a:r>
              <a:rPr lang="ru-RU" dirty="0" smtClean="0"/>
              <a:t> </a:t>
            </a:r>
            <a:r>
              <a:rPr lang="ru-RU" dirty="0" err="1" smtClean="0"/>
              <a:t>вибір</a:t>
            </a:r>
            <a:r>
              <a:rPr lang="ru-RU" dirty="0" smtClean="0"/>
              <a:t> на </a:t>
            </a:r>
            <a:r>
              <a:rPr lang="ru-RU" dirty="0" err="1" smtClean="0"/>
              <a:t>користь</a:t>
            </a:r>
            <a:r>
              <a:rPr lang="ru-RU" dirty="0" smtClean="0"/>
              <a:t> </a:t>
            </a:r>
            <a:r>
              <a:rPr lang="ru-RU" dirty="0" err="1" smtClean="0"/>
              <a:t>іншої</a:t>
            </a:r>
            <a:r>
              <a:rPr lang="ru-RU" dirty="0" smtClean="0"/>
              <a:t> </a:t>
            </a:r>
            <a:r>
              <a:rPr lang="ru-RU" dirty="0" err="1" smtClean="0"/>
              <a:t>місцевості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 і </a:t>
            </a:r>
            <a:r>
              <a:rPr lang="ru-RU" dirty="0" err="1" smtClean="0"/>
              <a:t>лише</a:t>
            </a:r>
            <a:r>
              <a:rPr lang="ru-RU" dirty="0" smtClean="0"/>
              <a:t> 5%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намір</a:t>
            </a:r>
            <a:r>
              <a:rPr lang="ru-RU" dirty="0" smtClean="0"/>
              <a:t> </a:t>
            </a:r>
            <a:r>
              <a:rPr lang="ru-RU" dirty="0" err="1" smtClean="0"/>
              <a:t>виїхати</a:t>
            </a:r>
            <a:r>
              <a:rPr lang="ru-RU" dirty="0" smtClean="0"/>
              <a:t> за </a:t>
            </a:r>
            <a:r>
              <a:rPr lang="ru-RU" dirty="0" err="1" smtClean="0"/>
              <a:t>межі</a:t>
            </a:r>
            <a:r>
              <a:rPr lang="ru-RU" dirty="0" smtClean="0"/>
              <a:t> </a:t>
            </a:r>
            <a:r>
              <a:rPr lang="ru-RU" dirty="0" err="1" smtClean="0"/>
              <a:t>держави</a:t>
            </a:r>
            <a:r>
              <a:rPr lang="ru-RU" dirty="0" smtClean="0"/>
              <a:t>. </a:t>
            </a:r>
          </a:p>
          <a:p>
            <a:r>
              <a:rPr lang="ru-RU" dirty="0" err="1">
                <a:cs typeface="Calibri" pitchFamily="34" charset="0"/>
              </a:rPr>
              <a:t>Українці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прагнуть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виїжджати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передусім</a:t>
            </a:r>
            <a:r>
              <a:rPr lang="ru-RU" dirty="0">
                <a:cs typeface="Calibri" pitchFamily="34" charset="0"/>
              </a:rPr>
              <a:t> до тих </a:t>
            </a:r>
            <a:r>
              <a:rPr lang="ru-RU" dirty="0" err="1">
                <a:cs typeface="Calibri" pitchFamily="34" charset="0"/>
              </a:rPr>
              <a:t>країн</a:t>
            </a:r>
            <a:r>
              <a:rPr lang="ru-RU" dirty="0">
                <a:cs typeface="Calibri" pitchFamily="34" charset="0"/>
              </a:rPr>
              <a:t>, культура </a:t>
            </a:r>
            <a:r>
              <a:rPr lang="ru-RU" dirty="0" err="1">
                <a:cs typeface="Calibri" pitchFamily="34" charset="0"/>
              </a:rPr>
              <a:t>яких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їм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подобається</a:t>
            </a:r>
            <a:r>
              <a:rPr lang="ru-RU" dirty="0">
                <a:cs typeface="Calibri" pitchFamily="34" charset="0"/>
              </a:rPr>
              <a:t> і де </a:t>
            </a:r>
            <a:r>
              <a:rPr lang="ru-RU" dirty="0" err="1">
                <a:cs typeface="Calibri" pitchFamily="34" charset="0"/>
              </a:rPr>
              <a:t>мешкають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їх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родичі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чи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знайомі</a:t>
            </a:r>
            <a:r>
              <a:rPr lang="ru-RU" dirty="0">
                <a:cs typeface="Calibri" pitchFamily="34" charset="0"/>
              </a:rPr>
              <a:t>, а </a:t>
            </a:r>
            <a:r>
              <a:rPr lang="ru-RU" dirty="0" err="1">
                <a:cs typeface="Calibri" pitchFamily="34" charset="0"/>
              </a:rPr>
              <a:t>саме</a:t>
            </a:r>
            <a:r>
              <a:rPr lang="ru-RU" dirty="0">
                <a:cs typeface="Calibri" pitchFamily="34" charset="0"/>
              </a:rPr>
              <a:t> – до держав </a:t>
            </a:r>
            <a:r>
              <a:rPr lang="ru-RU" dirty="0" err="1">
                <a:cs typeface="Calibri" pitchFamily="34" charset="0"/>
              </a:rPr>
              <a:t>Європи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smtClean="0">
                <a:cs typeface="Calibri" pitchFamily="34" charset="0"/>
              </a:rPr>
              <a:t>, </a:t>
            </a:r>
            <a:r>
              <a:rPr lang="ru-RU" dirty="0" err="1">
                <a:cs typeface="Calibri" pitchFamily="34" charset="0"/>
              </a:rPr>
              <a:t>Росії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smtClean="0">
                <a:cs typeface="Calibri" pitchFamily="34" charset="0"/>
              </a:rPr>
              <a:t> </a:t>
            </a:r>
            <a:r>
              <a:rPr lang="ru-RU" dirty="0">
                <a:cs typeface="Calibri" pitchFamily="34" charset="0"/>
              </a:rPr>
              <a:t>та США й </a:t>
            </a:r>
            <a:r>
              <a:rPr lang="ru-RU" dirty="0" err="1" smtClean="0">
                <a:cs typeface="Calibri" pitchFamily="34" charset="0"/>
              </a:rPr>
              <a:t>Канади</a:t>
            </a:r>
            <a:r>
              <a:rPr lang="ru-RU" dirty="0" smtClean="0">
                <a:cs typeface="Calibri" pitchFamily="34" charset="0"/>
              </a:rPr>
              <a:t>. </a:t>
            </a:r>
            <a:r>
              <a:rPr lang="ru-RU" dirty="0">
                <a:cs typeface="Calibri" pitchFamily="34" charset="0"/>
              </a:rPr>
              <a:t>З </a:t>
            </a:r>
            <a:r>
              <a:rPr lang="ru-RU" dirty="0" err="1">
                <a:cs typeface="Calibri" pitchFamily="34" charset="0"/>
              </a:rPr>
              <a:t>європейських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країн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найбільше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хочуть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err="1">
                <a:cs typeface="Calibri" pitchFamily="34" charset="0"/>
              </a:rPr>
              <a:t>поїхати</a:t>
            </a:r>
            <a:r>
              <a:rPr lang="ru-RU" dirty="0">
                <a:cs typeface="Calibri" pitchFamily="34" charset="0"/>
              </a:rPr>
              <a:t> до </a:t>
            </a:r>
            <a:r>
              <a:rPr lang="ru-RU" dirty="0" err="1">
                <a:cs typeface="Calibri" pitchFamily="34" charset="0"/>
              </a:rPr>
              <a:t>Німеччини</a:t>
            </a:r>
            <a:r>
              <a:rPr lang="ru-RU" dirty="0">
                <a:cs typeface="Calibri" pitchFamily="34" charset="0"/>
              </a:rPr>
              <a:t> й </a:t>
            </a:r>
            <a:r>
              <a:rPr lang="ru-RU" dirty="0" err="1">
                <a:cs typeface="Calibri" pitchFamily="34" charset="0"/>
              </a:rPr>
              <a:t>Італії</a:t>
            </a:r>
            <a:r>
              <a:rPr lang="ru-RU" dirty="0">
                <a:cs typeface="Calibri" pitchFamily="34" charset="0"/>
              </a:rPr>
              <a:t> </a:t>
            </a:r>
            <a:r>
              <a:rPr lang="ru-RU" dirty="0" smtClean="0">
                <a:cs typeface="Calibri" pitchFamily="34" charset="0"/>
              </a:rPr>
              <a:t> </a:t>
            </a:r>
            <a:r>
              <a:rPr lang="ru-RU" dirty="0">
                <a:cs typeface="Calibri" pitchFamily="34" charset="0"/>
              </a:rPr>
              <a:t>та </a:t>
            </a:r>
            <a:r>
              <a:rPr lang="ru-RU" dirty="0" err="1" smtClean="0">
                <a:cs typeface="Calibri" pitchFamily="34" charset="0"/>
              </a:rPr>
              <a:t>Франції</a:t>
            </a:r>
            <a:r>
              <a:rPr lang="ru-RU" dirty="0" smtClean="0">
                <a:cs typeface="Calibri" pitchFamily="34" charset="0"/>
              </a:rPr>
              <a:t>.</a:t>
            </a:r>
            <a:endParaRPr lang="ru-RU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1158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http://novisa.org.ua/upload/pic%20present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4" y="83896"/>
            <a:ext cx="9186621" cy="674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5791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380" y="332656"/>
            <a:ext cx="8718084" cy="3096344"/>
          </a:xfrm>
        </p:spPr>
        <p:txBody>
          <a:bodyPr>
            <a:normAutofit/>
          </a:bodyPr>
          <a:lstStyle/>
          <a:p>
            <a:r>
              <a:rPr lang="ru-RU" dirty="0" smtClean="0"/>
              <a:t>Наш </a:t>
            </a:r>
            <a:r>
              <a:rPr lang="ru-RU" dirty="0" err="1" smtClean="0"/>
              <a:t>соціум</a:t>
            </a:r>
            <a:r>
              <a:rPr lang="ru-RU" dirty="0" smtClean="0"/>
              <a:t> </a:t>
            </a:r>
            <a:r>
              <a:rPr lang="ru-RU" dirty="0" err="1" smtClean="0"/>
              <a:t>фактично</a:t>
            </a:r>
            <a:r>
              <a:rPr lang="ru-RU" dirty="0" smtClean="0"/>
              <a:t> </a:t>
            </a:r>
            <a:r>
              <a:rPr lang="ru-RU" dirty="0" err="1" smtClean="0"/>
              <a:t>розділений</a:t>
            </a:r>
            <a:r>
              <a:rPr lang="ru-RU" dirty="0" smtClean="0"/>
              <a:t> </a:t>
            </a:r>
            <a:r>
              <a:rPr lang="ru-RU" dirty="0" err="1" smtClean="0"/>
              <a:t>навпіл</a:t>
            </a:r>
            <a:r>
              <a:rPr lang="ru-RU" dirty="0" smtClean="0"/>
              <a:t>: </a:t>
            </a:r>
            <a:r>
              <a:rPr lang="ru-RU" dirty="0" err="1" smtClean="0"/>
              <a:t>трохи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 smtClean="0"/>
              <a:t>половини</a:t>
            </a:r>
            <a:r>
              <a:rPr lang="ru-RU" dirty="0" smtClean="0"/>
              <a:t> </a:t>
            </a:r>
            <a:r>
              <a:rPr lang="ru-RU" dirty="0" err="1" smtClean="0"/>
              <a:t>українців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на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smtClean="0"/>
              <a:t>р</a:t>
            </a:r>
            <a:r>
              <a:rPr lang="uk-UA" dirty="0" err="1" smtClean="0"/>
              <a:t>ідній</a:t>
            </a:r>
            <a:r>
              <a:rPr lang="uk-UA" dirty="0" smtClean="0"/>
              <a:t> землі</a:t>
            </a:r>
            <a:r>
              <a:rPr lang="ru-RU" dirty="0" smtClean="0"/>
              <a:t>, </a:t>
            </a:r>
            <a:r>
              <a:rPr lang="ru-RU" dirty="0" smtClean="0"/>
              <a:t>а </a:t>
            </a:r>
            <a:r>
              <a:rPr lang="ru-RU" dirty="0" err="1" smtClean="0"/>
              <a:t>решта</a:t>
            </a:r>
            <a:r>
              <a:rPr lang="ru-RU" dirty="0" smtClean="0"/>
              <a:t> – </a:t>
            </a:r>
            <a:r>
              <a:rPr lang="ru-RU" dirty="0" err="1" smtClean="0"/>
              <a:t>розпорошені</a:t>
            </a:r>
            <a:r>
              <a:rPr lang="ru-RU" dirty="0" smtClean="0"/>
              <a:t> за межами </a:t>
            </a:r>
            <a:r>
              <a:rPr lang="ru-RU" dirty="0" err="1" smtClean="0"/>
              <a:t>держави</a:t>
            </a:r>
            <a:r>
              <a:rPr lang="ru-RU" dirty="0" smtClean="0"/>
              <a:t>. Через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українська</a:t>
            </a:r>
            <a:r>
              <a:rPr lang="ru-RU" dirty="0" smtClean="0"/>
              <a:t> культура </a:t>
            </a:r>
            <a:r>
              <a:rPr lang="ru-RU" dirty="0" err="1" smtClean="0"/>
              <a:t>розвивалася</a:t>
            </a:r>
            <a:r>
              <a:rPr lang="ru-RU" dirty="0" smtClean="0"/>
              <a:t> </a:t>
            </a:r>
            <a:r>
              <a:rPr lang="ru-RU" dirty="0" err="1" smtClean="0"/>
              <a:t>двома</a:t>
            </a:r>
            <a:r>
              <a:rPr lang="ru-RU" dirty="0" smtClean="0"/>
              <a:t> </a:t>
            </a:r>
            <a:r>
              <a:rPr lang="ru-RU" dirty="0" err="1" smtClean="0"/>
              <a:t>паралельними</a:t>
            </a:r>
            <a:r>
              <a:rPr lang="ru-RU" dirty="0" smtClean="0"/>
              <a:t> </a:t>
            </a:r>
            <a:r>
              <a:rPr lang="ru-RU" dirty="0" err="1" smtClean="0"/>
              <a:t>течіями</a:t>
            </a:r>
            <a:r>
              <a:rPr lang="ru-RU" dirty="0" smtClean="0"/>
              <a:t>: </a:t>
            </a:r>
            <a:r>
              <a:rPr lang="ru-RU" dirty="0" smtClean="0"/>
              <a:t>одна – в </a:t>
            </a:r>
            <a:r>
              <a:rPr lang="ru-RU" dirty="0" err="1" smtClean="0"/>
              <a:t>Україні</a:t>
            </a:r>
            <a:r>
              <a:rPr lang="ru-RU" dirty="0" smtClean="0"/>
              <a:t>, друга – за </a:t>
            </a:r>
            <a:r>
              <a:rPr lang="ru-RU" dirty="0" smtClean="0"/>
              <a:t>кордоном.</a:t>
            </a:r>
            <a:endParaRPr lang="ru-RU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31575"/>
            <a:ext cx="4668738" cy="372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6971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18940"/>
            <a:ext cx="8640960" cy="6839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Виїзд</a:t>
            </a:r>
            <a:r>
              <a:rPr lang="ru-RU" dirty="0"/>
              <a:t> </a:t>
            </a:r>
            <a:r>
              <a:rPr lang="ru-RU" dirty="0" err="1"/>
              <a:t>громадян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за </a:t>
            </a:r>
            <a:r>
              <a:rPr lang="ru-RU" dirty="0" smtClean="0"/>
              <a:t>кордон з </a:t>
            </a:r>
            <a:r>
              <a:rPr lang="ru-RU" dirty="0"/>
              <a:t>метою </a:t>
            </a:r>
            <a:r>
              <a:rPr lang="ru-RU" dirty="0" err="1"/>
              <a:t>працевлаштування</a:t>
            </a:r>
            <a:r>
              <a:rPr lang="ru-RU" dirty="0"/>
              <a:t>, </a:t>
            </a:r>
            <a:r>
              <a:rPr lang="ru-RU" dirty="0" err="1"/>
              <a:t>навчання</a:t>
            </a:r>
            <a:r>
              <a:rPr lang="ru-RU" dirty="0"/>
              <a:t>,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підприємницької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лікування</a:t>
            </a:r>
            <a:r>
              <a:rPr lang="ru-RU" dirty="0"/>
              <a:t>, </a:t>
            </a:r>
            <a:r>
              <a:rPr lang="ru-RU" dirty="0" err="1"/>
              <a:t>відпочинку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певними</a:t>
            </a:r>
            <a:r>
              <a:rPr lang="ru-RU" dirty="0"/>
              <a:t> </a:t>
            </a:r>
            <a:r>
              <a:rPr lang="ru-RU" dirty="0" err="1"/>
              <a:t>особливостями</a:t>
            </a:r>
            <a:r>
              <a:rPr lang="ru-RU" dirty="0"/>
              <a:t>: </a:t>
            </a:r>
          </a:p>
          <a:p>
            <a:r>
              <a:rPr lang="ru-RU" dirty="0"/>
              <a:t>- </a:t>
            </a:r>
            <a:r>
              <a:rPr lang="ru-RU" dirty="0" err="1"/>
              <a:t>значним</a:t>
            </a:r>
            <a:r>
              <a:rPr lang="ru-RU" dirty="0"/>
              <a:t> </a:t>
            </a:r>
            <a:r>
              <a:rPr lang="ru-RU" dirty="0" err="1"/>
              <a:t>фактичним</a:t>
            </a:r>
            <a:r>
              <a:rPr lang="ru-RU" dirty="0"/>
              <a:t> </a:t>
            </a:r>
            <a:r>
              <a:rPr lang="ru-RU" dirty="0" err="1"/>
              <a:t>обсягом</a:t>
            </a:r>
            <a:r>
              <a:rPr lang="ru-RU" dirty="0"/>
              <a:t> </a:t>
            </a:r>
            <a:r>
              <a:rPr lang="ru-RU" dirty="0" err="1"/>
              <a:t>зовнішньої</a:t>
            </a:r>
            <a:r>
              <a:rPr lang="ru-RU" dirty="0"/>
              <a:t> </a:t>
            </a:r>
            <a:r>
              <a:rPr lang="ru-RU" dirty="0" err="1"/>
              <a:t>трудової</a:t>
            </a:r>
            <a:r>
              <a:rPr lang="ru-RU" dirty="0"/>
              <a:t> </a:t>
            </a:r>
            <a:r>
              <a:rPr lang="ru-RU" dirty="0" err="1"/>
              <a:t>міграції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збігається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статистичними</a:t>
            </a:r>
            <a:r>
              <a:rPr lang="ru-RU" dirty="0"/>
              <a:t> </a:t>
            </a:r>
            <a:r>
              <a:rPr lang="ru-RU" dirty="0" err="1"/>
              <a:t>даними</a:t>
            </a:r>
            <a:r>
              <a:rPr lang="ru-RU" dirty="0"/>
              <a:t>; </a:t>
            </a:r>
          </a:p>
          <a:p>
            <a:r>
              <a:rPr lang="ru-RU" dirty="0"/>
              <a:t>- в основному </a:t>
            </a:r>
            <a:r>
              <a:rPr lang="ru-RU" dirty="0" err="1"/>
              <a:t>стихійним</a:t>
            </a:r>
            <a:r>
              <a:rPr lang="ru-RU" dirty="0"/>
              <a:t> характером </a:t>
            </a:r>
            <a:r>
              <a:rPr lang="ru-RU" dirty="0" err="1"/>
              <a:t>зовнішньої</a:t>
            </a:r>
            <a:r>
              <a:rPr lang="ru-RU" dirty="0"/>
              <a:t> </a:t>
            </a:r>
            <a:r>
              <a:rPr lang="ru-RU" dirty="0" err="1"/>
              <a:t>трудової</a:t>
            </a:r>
            <a:r>
              <a:rPr lang="ru-RU" dirty="0"/>
              <a:t> </a:t>
            </a:r>
            <a:r>
              <a:rPr lang="ru-RU" dirty="0" err="1"/>
              <a:t>міграції</a:t>
            </a:r>
            <a:r>
              <a:rPr lang="ru-RU" dirty="0"/>
              <a:t>, </a:t>
            </a:r>
            <a:r>
              <a:rPr lang="ru-RU" dirty="0" err="1"/>
              <a:t>значним</a:t>
            </a:r>
            <a:r>
              <a:rPr lang="ru-RU" dirty="0"/>
              <a:t> </a:t>
            </a:r>
            <a:r>
              <a:rPr lang="ru-RU" dirty="0" err="1"/>
              <a:t>здійсненням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через </a:t>
            </a:r>
            <a:r>
              <a:rPr lang="ru-RU" dirty="0" err="1"/>
              <a:t>комерційні</a:t>
            </a:r>
            <a:r>
              <a:rPr lang="ru-RU" dirty="0"/>
              <a:t> </a:t>
            </a:r>
            <a:r>
              <a:rPr lang="ru-RU" dirty="0" err="1"/>
              <a:t>посередницькі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не </a:t>
            </a:r>
            <a:r>
              <a:rPr lang="ru-RU" dirty="0" err="1"/>
              <a:t>забезпечують</a:t>
            </a:r>
            <a:r>
              <a:rPr lang="ru-RU" dirty="0"/>
              <a:t> </a:t>
            </a:r>
            <a:r>
              <a:rPr lang="ru-RU" dirty="0" err="1"/>
              <a:t>дотримання</a:t>
            </a:r>
            <a:r>
              <a:rPr lang="ru-RU" dirty="0"/>
              <a:t> прав </a:t>
            </a:r>
            <a:r>
              <a:rPr lang="ru-RU" dirty="0" err="1"/>
              <a:t>мігрантів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відсутністю</a:t>
            </a:r>
            <a:r>
              <a:rPr lang="ru-RU" dirty="0"/>
              <a:t> в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трудових</a:t>
            </a:r>
            <a:r>
              <a:rPr lang="ru-RU" dirty="0"/>
              <a:t> </a:t>
            </a:r>
            <a:r>
              <a:rPr lang="ru-RU" dirty="0" err="1"/>
              <a:t>мігрантів</a:t>
            </a:r>
            <a:r>
              <a:rPr lang="ru-RU" dirty="0"/>
              <a:t> </a:t>
            </a:r>
            <a:r>
              <a:rPr lang="ru-RU" dirty="0" err="1"/>
              <a:t>належним</a:t>
            </a:r>
            <a:r>
              <a:rPr lang="ru-RU" dirty="0"/>
              <a:t> чином </a:t>
            </a:r>
            <a:r>
              <a:rPr lang="ru-RU" dirty="0" err="1"/>
              <a:t>оформлених</a:t>
            </a:r>
            <a:r>
              <a:rPr lang="ru-RU" dirty="0"/>
              <a:t> </a:t>
            </a:r>
            <a:r>
              <a:rPr lang="ru-RU" dirty="0" err="1"/>
              <a:t>документів</a:t>
            </a:r>
            <a:r>
              <a:rPr lang="ru-RU" dirty="0"/>
              <a:t> на </a:t>
            </a:r>
            <a:r>
              <a:rPr lang="ru-RU" dirty="0" err="1"/>
              <a:t>працевлаштування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масовими</a:t>
            </a:r>
            <a:r>
              <a:rPr lang="ru-RU" dirty="0"/>
              <a:t> </a:t>
            </a:r>
            <a:r>
              <a:rPr lang="ru-RU" dirty="0" err="1"/>
              <a:t>порушеннями</a:t>
            </a:r>
            <a:r>
              <a:rPr lang="ru-RU" dirty="0"/>
              <a:t> прав </a:t>
            </a:r>
            <a:r>
              <a:rPr lang="ru-RU" dirty="0" err="1"/>
              <a:t>трудових</a:t>
            </a:r>
            <a:r>
              <a:rPr lang="ru-RU" dirty="0"/>
              <a:t> </a:t>
            </a:r>
            <a:r>
              <a:rPr lang="ru-RU" dirty="0" err="1"/>
              <a:t>мігрантів</a:t>
            </a:r>
            <a:r>
              <a:rPr lang="ru-RU" dirty="0"/>
              <a:t>; </a:t>
            </a:r>
          </a:p>
          <a:p>
            <a:r>
              <a:rPr lang="ru-RU" dirty="0"/>
              <a:t>- </a:t>
            </a:r>
            <a:r>
              <a:rPr lang="ru-RU" dirty="0" err="1"/>
              <a:t>відсутністю</a:t>
            </a:r>
            <a:r>
              <a:rPr lang="ru-RU" dirty="0"/>
              <a:t> </a:t>
            </a:r>
            <a:r>
              <a:rPr lang="ru-RU" dirty="0" err="1"/>
              <a:t>договорів</a:t>
            </a:r>
            <a:r>
              <a:rPr lang="ru-RU" dirty="0"/>
              <a:t> </a:t>
            </a:r>
            <a:r>
              <a:rPr lang="ru-RU" dirty="0" err="1"/>
              <a:t>спрямованих</a:t>
            </a:r>
            <a:r>
              <a:rPr lang="ru-RU" dirty="0"/>
              <a:t> на </a:t>
            </a:r>
            <a:r>
              <a:rPr lang="ru-RU" dirty="0" err="1"/>
              <a:t>захист</a:t>
            </a:r>
            <a:r>
              <a:rPr lang="ru-RU" dirty="0"/>
              <a:t> прав </a:t>
            </a:r>
            <a:r>
              <a:rPr lang="ru-RU" dirty="0" err="1"/>
              <a:t>працівників-мігрантів</a:t>
            </a:r>
            <a:r>
              <a:rPr lang="ru-RU" dirty="0"/>
              <a:t> з </a:t>
            </a:r>
            <a:r>
              <a:rPr lang="ru-RU" dirty="0" err="1"/>
              <a:t>більшістю</a:t>
            </a:r>
            <a:r>
              <a:rPr lang="ru-RU" dirty="0"/>
              <a:t> держав, в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працюють</a:t>
            </a:r>
            <a:r>
              <a:rPr lang="ru-RU" dirty="0"/>
              <a:t> </a:t>
            </a:r>
            <a:r>
              <a:rPr lang="ru-RU" dirty="0" err="1"/>
              <a:t>трудові</a:t>
            </a:r>
            <a:r>
              <a:rPr lang="ru-RU" dirty="0"/>
              <a:t> </a:t>
            </a:r>
            <a:r>
              <a:rPr lang="ru-RU" dirty="0" err="1"/>
              <a:t>мігранти</a:t>
            </a:r>
            <a:r>
              <a:rPr lang="ru-RU" dirty="0"/>
              <a:t> з </a:t>
            </a:r>
            <a:r>
              <a:rPr lang="ru-RU" dirty="0" err="1"/>
              <a:t>України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67985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215</TotalTime>
  <Words>1793</Words>
  <Application>Microsoft Office PowerPoint</Application>
  <PresentationFormat>Экран (4:3)</PresentationFormat>
  <Paragraphs>76</Paragraphs>
  <Slides>32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Эркер</vt:lpstr>
      <vt:lpstr>Диаграмма</vt:lpstr>
      <vt:lpstr>Проблеми трудової міграції в Україні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Донедавна в українській еміґрації називали три хвилі переселенського руху: </vt:lpstr>
      <vt:lpstr>Презентация PowerPoint</vt:lpstr>
      <vt:lpstr>Презентация PowerPoint</vt:lpstr>
      <vt:lpstr>Презентация PowerPoint</vt:lpstr>
      <vt:lpstr>Презентация PowerPoint</vt:lpstr>
      <vt:lpstr>Галузі працевлаштування </vt:lpstr>
      <vt:lpstr>Основними внутрішніми чинниками є:  </vt:lpstr>
      <vt:lpstr>Презентация PowerPoint</vt:lpstr>
      <vt:lpstr>Окрім внутрішніх причин, чимале значення мають зовнішні чинники, серед яких найголовніші: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Трудова міграція в Україні</dc:title>
  <dc:creator>1</dc:creator>
  <cp:lastModifiedBy>1</cp:lastModifiedBy>
  <cp:revision>16</cp:revision>
  <dcterms:created xsi:type="dcterms:W3CDTF">2013-11-27T18:24:11Z</dcterms:created>
  <dcterms:modified xsi:type="dcterms:W3CDTF">2013-12-08T13:02:36Z</dcterms:modified>
</cp:coreProperties>
</file>