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94" r:id="rId6"/>
    <p:sldId id="285" r:id="rId7"/>
    <p:sldId id="259" r:id="rId8"/>
    <p:sldId id="296" r:id="rId9"/>
    <p:sldId id="297" r:id="rId10"/>
    <p:sldId id="291" r:id="rId11"/>
    <p:sldId id="292" r:id="rId12"/>
    <p:sldId id="293" r:id="rId13"/>
    <p:sldId id="289" r:id="rId14"/>
    <p:sldId id="287" r:id="rId15"/>
    <p:sldId id="298" r:id="rId16"/>
    <p:sldId id="299" r:id="rId17"/>
    <p:sldId id="286" r:id="rId18"/>
    <p:sldId id="295" r:id="rId19"/>
    <p:sldId id="300" r:id="rId20"/>
    <p:sldId id="301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F832-21D0-4C86-A4B9-F35E1219AADE}" type="datetimeFigureOut">
              <a:rPr lang="ru-RU"/>
              <a:pPr>
                <a:defRPr/>
              </a:pPr>
              <a:t>27.07.2012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7451-926F-481F-B96A-8E8E0CB97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79CE-E02B-44C6-A15C-B80A0F26ADC1}" type="datetimeFigureOut">
              <a:rPr lang="ru-RU"/>
              <a:pPr>
                <a:defRPr/>
              </a:pPr>
              <a:t>27.07.2012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4A6F4-D4E0-4EC0-9705-FD3332996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F13A-3704-4DD5-A5AB-56FE26F10CDA}" type="datetimeFigureOut">
              <a:rPr lang="ru-RU"/>
              <a:pPr>
                <a:defRPr/>
              </a:pPr>
              <a:t>27.07.2012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0B08-E34D-40B5-8B90-D9EA9C787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50689-D5FA-40B6-B458-8690F4A53189}" type="datetimeFigureOut">
              <a:rPr lang="ru-RU"/>
              <a:pPr>
                <a:defRPr/>
              </a:pPr>
              <a:t>27.07.2012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7C58-2D13-42AA-AC9F-1F1B1A17C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BFE7-365D-4EC9-A83B-139D50357509}" type="datetimeFigureOut">
              <a:rPr lang="ru-RU"/>
              <a:pPr>
                <a:defRPr/>
              </a:pPr>
              <a:t>27.07.2012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1E46-477A-47D2-8FFA-5F82D0217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F991-9591-4E44-A013-405F8EB61059}" type="datetimeFigureOut">
              <a:rPr lang="ru-RU"/>
              <a:pPr>
                <a:defRPr/>
              </a:pPr>
              <a:t>27.07.2012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53771-9D64-4FC9-A2DF-1257438DC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94B4-9FEE-4AA0-8CC8-E89297EC736D}" type="datetimeFigureOut">
              <a:rPr lang="ru-RU"/>
              <a:pPr>
                <a:defRPr/>
              </a:pPr>
              <a:t>27.07.2012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1BF25-9BF3-4FBE-8855-C4039225E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96D6-C12C-4248-A435-CEA5A1F2B5BD}" type="datetimeFigureOut">
              <a:rPr lang="ru-RU"/>
              <a:pPr>
                <a:defRPr/>
              </a:pPr>
              <a:t>27.07.2012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3083-551E-4460-9365-019ED4BA2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654D-63E7-4FDB-A2A5-1423E7437F45}" type="datetimeFigureOut">
              <a:rPr lang="ru-RU"/>
              <a:pPr>
                <a:defRPr/>
              </a:pPr>
              <a:t>27.07.2012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90FD-2A03-4CD7-99D8-CE76E3B94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D7AF-7F5D-4D28-A9EE-B15FD764FCBB}" type="datetimeFigureOut">
              <a:rPr lang="ru-RU"/>
              <a:pPr>
                <a:defRPr/>
              </a:pPr>
              <a:t>27.07.2012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E9AEB-7C41-44E8-9D6A-0AEC7A13F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82CF-D669-40CE-9F42-FB93EE03D1F0}" type="datetimeFigureOut">
              <a:rPr lang="ru-RU"/>
              <a:pPr>
                <a:defRPr/>
              </a:pPr>
              <a:t>27.07.2012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D1905-8317-4816-ACB6-31AD702DB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6D8A04-6770-4402-9530-F488541C90DE}" type="datetimeFigureOut">
              <a:rPr lang="ru-RU"/>
              <a:pPr>
                <a:defRPr/>
              </a:pPr>
              <a:t>27.07.2012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824B0D-011B-4DD2-8EDE-3EB65D9EF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/>
              <a:t>Виникнення</a:t>
            </a:r>
            <a:r>
              <a:rPr lang="ru-RU" b="1" dirty="0"/>
              <a:t>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вогнищ</a:t>
            </a:r>
            <a:r>
              <a:rPr lang="ru-RU" b="1" dirty="0"/>
              <a:t> </a:t>
            </a:r>
            <a:r>
              <a:rPr lang="ru-RU" b="1" dirty="0" err="1"/>
              <a:t>війни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38300" y="2924175"/>
            <a:ext cx="5976938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u="sng" dirty="0">
                <a:solidFill>
                  <a:srgbClr val="FF0000"/>
                </a:solidFill>
              </a:rPr>
              <a:t>ПРИЧИНИ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u="sng" dirty="0">
                <a:solidFill>
                  <a:srgbClr val="FF0000"/>
                </a:solidFill>
              </a:rPr>
              <a:t>«політики умиротворення»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14288" y="981075"/>
            <a:ext cx="3382963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1"/>
                </a:solidFill>
              </a:rPr>
              <a:t>Зосередження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громадськості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Англії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Франції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внутрішніх</a:t>
            </a:r>
            <a:r>
              <a:rPr lang="ru-RU" sz="1600" dirty="0">
                <a:solidFill>
                  <a:schemeClr val="tx1"/>
                </a:solidFill>
              </a:rPr>
              <a:t> проблемах </a:t>
            </a:r>
            <a:r>
              <a:rPr lang="ru-RU" sz="1600" dirty="0" err="1">
                <a:solidFill>
                  <a:schemeClr val="tx1"/>
                </a:solidFill>
              </a:rPr>
              <a:t>породжених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економічною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кризою</a:t>
            </a:r>
            <a:r>
              <a:rPr lang="ru-RU" sz="1600" dirty="0">
                <a:solidFill>
                  <a:schemeClr val="tx1"/>
                </a:solidFill>
              </a:rPr>
              <a:t> 30-х </a:t>
            </a:r>
            <a:r>
              <a:rPr lang="ru-RU" sz="1600" dirty="0" err="1">
                <a:solidFill>
                  <a:schemeClr val="tx1"/>
                </a:solidFill>
              </a:rPr>
              <a:t>років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40425" y="981075"/>
            <a:ext cx="3095625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Стійкі пацифістські настрою у переважаючої більшості населення Англії та Франції. Боязнь повторення жахів світової війни.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75" y="4110038"/>
            <a:ext cx="3276600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Недооцінка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лідерів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західних</a:t>
            </a:r>
            <a:r>
              <a:rPr lang="ru-RU" dirty="0">
                <a:solidFill>
                  <a:schemeClr val="tx1"/>
                </a:solidFill>
              </a:rPr>
              <a:t> держав </a:t>
            </a:r>
            <a:r>
              <a:rPr lang="ru-RU" dirty="0" err="1">
                <a:solidFill>
                  <a:schemeClr val="tx1"/>
                </a:solidFill>
              </a:rPr>
              <a:t>А.Гітлера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1863" y="4005263"/>
            <a:ext cx="3132137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Продовження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лідерами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Англії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Франції</a:t>
            </a:r>
            <a:r>
              <a:rPr lang="ru-RU" dirty="0">
                <a:solidFill>
                  <a:schemeClr val="tx1"/>
                </a:solidFill>
              </a:rPr>
              <a:t> курсу на </a:t>
            </a:r>
            <a:r>
              <a:rPr lang="ru-RU" dirty="0" err="1">
                <a:solidFill>
                  <a:schemeClr val="tx1"/>
                </a:solidFill>
              </a:rPr>
              <a:t>послаблення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Версальсько-Вашингтонської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613" y="6021388"/>
            <a:ext cx="5400675" cy="836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Повне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усунення</a:t>
            </a:r>
            <a:r>
              <a:rPr lang="ru-RU" dirty="0">
                <a:solidFill>
                  <a:schemeClr val="tx1"/>
                </a:solidFill>
              </a:rPr>
              <a:t> США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втручання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європейські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справи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38300" y="44450"/>
            <a:ext cx="55975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Сподівання західних політиків на війну Німеччини проти СРСР</a:t>
            </a:r>
          </a:p>
        </p:txBody>
      </p:sp>
      <p:cxnSp>
        <p:nvCxnSpPr>
          <p:cNvPr id="10" name="Прямая со стрелкой 9"/>
          <p:cNvCxnSpPr>
            <a:stCxn id="2" idx="0"/>
          </p:cNvCxnSpPr>
          <p:nvPr/>
        </p:nvCxnSpPr>
        <p:spPr>
          <a:xfrm flipV="1">
            <a:off x="4625975" y="981075"/>
            <a:ext cx="0" cy="1943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0"/>
          </p:cNvCxnSpPr>
          <p:nvPr/>
        </p:nvCxnSpPr>
        <p:spPr>
          <a:xfrm flipV="1">
            <a:off x="4625975" y="2349500"/>
            <a:ext cx="1385888" cy="5746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0"/>
          </p:cNvCxnSpPr>
          <p:nvPr/>
        </p:nvCxnSpPr>
        <p:spPr>
          <a:xfrm flipH="1" flipV="1">
            <a:off x="3292475" y="2420938"/>
            <a:ext cx="133350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</p:cNvCxnSpPr>
          <p:nvPr/>
        </p:nvCxnSpPr>
        <p:spPr>
          <a:xfrm>
            <a:off x="4625975" y="3644900"/>
            <a:ext cx="0" cy="2305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 flipH="1">
            <a:off x="3292475" y="3644900"/>
            <a:ext cx="1333500" cy="4651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</p:cNvCxnSpPr>
          <p:nvPr/>
        </p:nvCxnSpPr>
        <p:spPr>
          <a:xfrm>
            <a:off x="4625975" y="3644900"/>
            <a:ext cx="1385888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318" y="188640"/>
            <a:ext cx="8686800" cy="6480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Захоплення </a:t>
            </a:r>
            <a:r>
              <a:rPr lang="uk-UA" dirty="0" err="1" smtClean="0"/>
              <a:t>німеччиною</a:t>
            </a:r>
            <a:r>
              <a:rPr lang="uk-UA" dirty="0" smtClean="0"/>
              <a:t> </a:t>
            </a:r>
            <a:r>
              <a:rPr lang="uk-UA" dirty="0" err="1" smtClean="0"/>
              <a:t>австрії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35500" y="1052513"/>
            <a:ext cx="4343400" cy="580548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700" dirty="0"/>
              <a:t>У </a:t>
            </a:r>
            <a:r>
              <a:rPr lang="ru-RU" sz="1700" dirty="0" err="1"/>
              <a:t>липні</a:t>
            </a:r>
            <a:r>
              <a:rPr lang="ru-RU" sz="1700" dirty="0"/>
              <a:t> 1934 р. </a:t>
            </a:r>
            <a:r>
              <a:rPr lang="ru-RU" sz="1700" dirty="0" err="1"/>
              <a:t>австрійські</a:t>
            </a:r>
            <a:r>
              <a:rPr lang="ru-RU" sz="1700" dirty="0"/>
              <a:t> та </a:t>
            </a:r>
            <a:r>
              <a:rPr lang="ru-RU" sz="1700" dirty="0" err="1"/>
              <a:t>німецькі</a:t>
            </a:r>
            <a:r>
              <a:rPr lang="ru-RU" sz="1700" dirty="0"/>
              <a:t> </a:t>
            </a:r>
            <a:r>
              <a:rPr lang="ru-RU" sz="1700" dirty="0" err="1"/>
              <a:t>нацисти</a:t>
            </a:r>
            <a:r>
              <a:rPr lang="ru-RU" sz="1700" dirty="0"/>
              <a:t> </a:t>
            </a:r>
            <a:r>
              <a:rPr lang="ru-RU" sz="1700" dirty="0" err="1"/>
              <a:t>зробили</a:t>
            </a:r>
            <a:r>
              <a:rPr lang="ru-RU" sz="1700" dirty="0"/>
              <a:t> </a:t>
            </a:r>
            <a:r>
              <a:rPr lang="ru-RU" sz="1700" dirty="0" err="1"/>
              <a:t>невдалу</a:t>
            </a:r>
            <a:r>
              <a:rPr lang="ru-RU" sz="1700" dirty="0"/>
              <a:t> </a:t>
            </a:r>
            <a:r>
              <a:rPr lang="ru-RU" sz="1700" dirty="0" err="1"/>
              <a:t>спробу</a:t>
            </a:r>
            <a:r>
              <a:rPr lang="ru-RU" sz="1700" dirty="0"/>
              <a:t> державного перевороту в </a:t>
            </a:r>
            <a:r>
              <a:rPr lang="ru-RU" sz="1700" dirty="0" err="1"/>
              <a:t>Австрії</a:t>
            </a:r>
            <a:r>
              <a:rPr lang="ru-RU" sz="1700" dirty="0"/>
              <a:t>, </a:t>
            </a:r>
            <a:r>
              <a:rPr lang="ru-RU" sz="1700" dirty="0" err="1"/>
              <a:t>після</a:t>
            </a:r>
            <a:r>
              <a:rPr lang="ru-RU" sz="1700" dirty="0"/>
              <a:t> </a:t>
            </a:r>
            <a:r>
              <a:rPr lang="ru-RU" sz="1700" dirty="0" err="1"/>
              <a:t>чого</a:t>
            </a:r>
            <a:r>
              <a:rPr lang="ru-RU" sz="1700" dirty="0"/>
              <a:t> в </a:t>
            </a:r>
            <a:r>
              <a:rPr lang="ru-RU" sz="1700" dirty="0" err="1"/>
              <a:t>країні</a:t>
            </a:r>
            <a:r>
              <a:rPr lang="ru-RU" sz="1700" dirty="0"/>
              <a:t> </a:t>
            </a:r>
            <a:r>
              <a:rPr lang="ru-RU" sz="1700" dirty="0" err="1"/>
              <a:t>встановився</a:t>
            </a:r>
            <a:r>
              <a:rPr lang="ru-RU" sz="1700" dirty="0"/>
              <a:t> </a:t>
            </a:r>
            <a:r>
              <a:rPr lang="ru-RU" sz="1700" dirty="0" err="1"/>
              <a:t>авторитарний</a:t>
            </a:r>
            <a:r>
              <a:rPr lang="ru-RU" sz="1700" dirty="0"/>
              <a:t> </a:t>
            </a:r>
            <a:r>
              <a:rPr lang="ru-RU" sz="1700" dirty="0" err="1"/>
              <a:t>правий</a:t>
            </a:r>
            <a:r>
              <a:rPr lang="ru-RU" sz="1700" dirty="0"/>
              <a:t> </a:t>
            </a:r>
            <a:r>
              <a:rPr lang="ru-RU" sz="1700" dirty="0" smtClean="0"/>
              <a:t>режим.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700" dirty="0"/>
              <a:t>У лютому 1938 р. Гітлер запросив австрійського канцлера </a:t>
            </a:r>
            <a:r>
              <a:rPr lang="uk-UA" sz="1700" dirty="0" err="1"/>
              <a:t>Курта</a:t>
            </a:r>
            <a:r>
              <a:rPr lang="uk-UA" sz="1700" dirty="0"/>
              <a:t> фон </a:t>
            </a:r>
            <a:r>
              <a:rPr lang="uk-UA" sz="1700" dirty="0" err="1" smtClean="0"/>
              <a:t>Шушніґа</a:t>
            </a:r>
            <a:r>
              <a:rPr lang="en-US" sz="1700" dirty="0" smtClean="0"/>
              <a:t>) </a:t>
            </a:r>
            <a:r>
              <a:rPr lang="uk-UA" sz="1700" dirty="0"/>
              <a:t>до Німеччини, де змусив його погодитися на допущення до влади австрійських нацистів. </a:t>
            </a:r>
            <a:endParaRPr lang="uk-UA" sz="17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700" dirty="0"/>
              <a:t>Президент Австрії Вільгельм </a:t>
            </a:r>
            <a:r>
              <a:rPr lang="uk-UA" sz="1700" dirty="0" err="1"/>
              <a:t>Міклас</a:t>
            </a:r>
            <a:r>
              <a:rPr lang="uk-UA" sz="1700" dirty="0"/>
              <a:t> </a:t>
            </a:r>
            <a:r>
              <a:rPr lang="uk-UA" sz="1700" dirty="0" smtClean="0"/>
              <a:t>відмовився </a:t>
            </a:r>
            <a:r>
              <a:rPr lang="uk-UA" sz="1700" dirty="0"/>
              <a:t>призначити лідера австрійських наці Артура </a:t>
            </a:r>
            <a:r>
              <a:rPr lang="uk-UA" sz="1700" dirty="0" err="1"/>
              <a:t>Зейсс-Інкварта</a:t>
            </a:r>
            <a:r>
              <a:rPr lang="uk-UA" sz="1700" dirty="0"/>
              <a:t> </a:t>
            </a:r>
            <a:r>
              <a:rPr lang="uk-UA" sz="1700" dirty="0" smtClean="0"/>
              <a:t>канцлером</a:t>
            </a:r>
            <a:r>
              <a:rPr lang="uk-UA" sz="1700" dirty="0"/>
              <a:t>. </a:t>
            </a:r>
            <a:endParaRPr lang="uk-UA" sz="17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700" dirty="0"/>
              <a:t>12 березня німецькі війська ввійшли до Австрії - без опору з боку австрійців. Посаду канцлера зайняв Артур </a:t>
            </a:r>
            <a:r>
              <a:rPr lang="uk-UA" sz="1700" dirty="0" err="1"/>
              <a:t>Зейсс-Інкварт</a:t>
            </a:r>
            <a:r>
              <a:rPr lang="uk-UA" sz="17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700" dirty="0"/>
              <a:t>10 </a:t>
            </a:r>
            <a:r>
              <a:rPr lang="uk-UA" sz="1700" dirty="0" smtClean="0"/>
              <a:t>квітня 1938р.  </a:t>
            </a:r>
            <a:r>
              <a:rPr lang="uk-UA" sz="1700" dirty="0"/>
              <a:t>під контролем нацистів відбувся референдум, під час якого 99.73% австрійців підтримали приєднання Австрії до Німеччини</a:t>
            </a:r>
            <a:r>
              <a:rPr lang="uk-UA" sz="1600" dirty="0"/>
              <a:t>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42100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6"/>
          <p:cNvSpPr>
            <a:spLocks noChangeArrowheads="1"/>
          </p:cNvSpPr>
          <p:nvPr/>
        </p:nvSpPr>
        <p:spPr bwMode="auto">
          <a:xfrm>
            <a:off x="107950" y="6488113"/>
            <a:ext cx="4497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Радянська карикатура на „аншлюс” Австрії</a:t>
            </a:r>
            <a:endParaRPr lang="uk-UA">
              <a:latin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Мюнхенська угода.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44975" cy="47244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1600" b="1" i="1" u="sng" dirty="0">
                <a:solidFill>
                  <a:srgbClr val="FF0000"/>
                </a:solidFill>
              </a:rPr>
              <a:t>Мю́нхенська уго́да 1938 ро́ку </a:t>
            </a:r>
            <a:r>
              <a:rPr lang="vi-VN" sz="1600" dirty="0"/>
              <a:t>(ще відома як Мюнхенська змова) — угода, підписана в Мюнхені 30 вересня 1938 року прем'єр-міністром Великобританії </a:t>
            </a:r>
            <a:r>
              <a:rPr lang="vi-VN" sz="1600" dirty="0" smtClean="0"/>
              <a:t>Н</a:t>
            </a:r>
            <a:r>
              <a:rPr lang="uk-UA" sz="1600" dirty="0" smtClean="0"/>
              <a:t>.</a:t>
            </a:r>
            <a:r>
              <a:rPr lang="vi-VN" sz="1600" dirty="0" smtClean="0"/>
              <a:t> </a:t>
            </a:r>
            <a:r>
              <a:rPr lang="vi-VN" sz="1600" dirty="0"/>
              <a:t>Чемберленом, прем'єр-міністром Франції </a:t>
            </a:r>
            <a:r>
              <a:rPr lang="vi-VN" sz="1600" dirty="0" smtClean="0"/>
              <a:t>Е</a:t>
            </a:r>
            <a:r>
              <a:rPr lang="uk-UA" sz="1600" dirty="0" smtClean="0"/>
              <a:t>.</a:t>
            </a:r>
            <a:r>
              <a:rPr lang="vi-VN" sz="1600" dirty="0" smtClean="0"/>
              <a:t> </a:t>
            </a:r>
            <a:r>
              <a:rPr lang="vi-VN" sz="1600" dirty="0"/>
              <a:t>Даладьє, рейхсканцлером Німеччини </a:t>
            </a:r>
            <a:r>
              <a:rPr lang="vi-VN" sz="1600" dirty="0" smtClean="0"/>
              <a:t>А</a:t>
            </a:r>
            <a:r>
              <a:rPr lang="uk-UA" sz="1600" dirty="0" smtClean="0"/>
              <a:t>.</a:t>
            </a:r>
            <a:r>
              <a:rPr lang="vi-VN" sz="1600" dirty="0" smtClean="0"/>
              <a:t>Гітлером </a:t>
            </a:r>
            <a:r>
              <a:rPr lang="vi-VN" sz="1600" dirty="0"/>
              <a:t>та прем'єр-міністром Італії </a:t>
            </a:r>
            <a:r>
              <a:rPr lang="uk-UA" sz="1600" dirty="0" smtClean="0"/>
              <a:t>Б.</a:t>
            </a:r>
            <a:r>
              <a:rPr lang="vi-VN" sz="1600" dirty="0" smtClean="0"/>
              <a:t> </a:t>
            </a:r>
            <a:r>
              <a:rPr lang="vi-VN" sz="1600" dirty="0"/>
              <a:t>Муссоліні</a:t>
            </a:r>
            <a:r>
              <a:rPr lang="vi-VN" sz="1600" dirty="0" smtClean="0"/>
              <a:t>.</a:t>
            </a:r>
            <a:endParaRPr lang="uk-UA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600" dirty="0"/>
              <a:t>Основний зміст угоди: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600" dirty="0"/>
              <a:t>а) </a:t>
            </a:r>
            <a:r>
              <a:rPr lang="uk-UA" sz="1600" dirty="0" err="1"/>
              <a:t>Судетська</a:t>
            </a:r>
            <a:r>
              <a:rPr lang="uk-UA" sz="1600" dirty="0"/>
              <a:t> область відділяється від Чехословаччини й передається Німеччині з 1 по 10 жовтня;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600" dirty="0"/>
              <a:t>б) все майно, в тому числі зброя, укріплення, особисті речі, худоба, меблі громадян, має залишатися на місці;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600" dirty="0"/>
              <a:t>в) Чехословаччина повинна задовольнити територіальні претензії Польщі та Угорщини</a:t>
            </a:r>
            <a:r>
              <a:rPr lang="uk-UA" sz="16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600" dirty="0" smtClean="0"/>
              <a:t>У березні 1939р. Німеччина окупувала Чехію.</a:t>
            </a:r>
            <a:endParaRPr lang="uk-UA" sz="16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0075" y="2005013"/>
            <a:ext cx="47339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4572000" y="5013325"/>
            <a:ext cx="446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/>
              </a:rPr>
              <a:t>Поглинення Чехії Німеччиною. Карикатура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0"/>
            <a:ext cx="755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Німецькі</a:t>
            </a:r>
            <a:r>
              <a:rPr lang="ru-RU" dirty="0" smtClean="0"/>
              <a:t> </a:t>
            </a:r>
            <a:r>
              <a:rPr lang="ru-RU" dirty="0" err="1" smtClean="0"/>
              <a:t>претензії</a:t>
            </a:r>
            <a:r>
              <a:rPr lang="ru-RU" dirty="0" smtClean="0"/>
              <a:t> до </a:t>
            </a:r>
            <a:r>
              <a:rPr lang="ru-RU" dirty="0" err="1" smtClean="0"/>
              <a:t>Литви</a:t>
            </a:r>
            <a:r>
              <a:rPr lang="ru-RU" dirty="0" smtClean="0"/>
              <a:t> та </a:t>
            </a:r>
            <a:r>
              <a:rPr lang="ru-RU" dirty="0" err="1" smtClean="0"/>
              <a:t>Польщі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6626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Претензії до Литви:</a:t>
            </a:r>
          </a:p>
          <a:p>
            <a:pPr eaLnBrk="1" hangingPunct="1">
              <a:buFontTx/>
              <a:buChar char="-"/>
            </a:pPr>
            <a:r>
              <a:rPr lang="uk-UA" smtClean="0"/>
              <a:t>Повернути Німеччині порт Клайпеду (Мемель);</a:t>
            </a:r>
          </a:p>
          <a:p>
            <a:pPr eaLnBrk="1" hangingPunct="1">
              <a:buFontTx/>
              <a:buChar char="-"/>
            </a:pPr>
            <a:r>
              <a:rPr lang="uk-UA" smtClean="0"/>
              <a:t>Прибуття делегації Литви в Німеччину.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22.03.1939р. – договір про передачу Клайпедського краю до Німеччини.</a:t>
            </a:r>
          </a:p>
        </p:txBody>
      </p:sp>
      <p:sp>
        <p:nvSpPr>
          <p:cNvPr id="26627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Претензії до Польщі:</a:t>
            </a:r>
          </a:p>
          <a:p>
            <a:pPr eaLnBrk="1" hangingPunct="1">
              <a:buFontTx/>
              <a:buChar char="-"/>
            </a:pPr>
            <a:r>
              <a:rPr lang="uk-UA" smtClean="0"/>
              <a:t>Повернути Німеччині м.Гданськ ( Данциг);</a:t>
            </a:r>
          </a:p>
          <a:p>
            <a:pPr eaLnBrk="1" hangingPunct="1">
              <a:buFontTx/>
              <a:buChar char="-"/>
            </a:pPr>
            <a:r>
              <a:rPr lang="uk-UA" smtClean="0"/>
              <a:t>Надання коридору для прокладання дороги до Гданська.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Польща відкинула домагання Німеччини</a:t>
            </a:r>
          </a:p>
          <a:p>
            <a:pPr eaLnBrk="1" hangingPunct="1">
              <a:buFont typeface="Wingdings" pitchFamily="2" charset="2"/>
              <a:buChar char="v"/>
            </a:pP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0"/>
            <a:ext cx="755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86138" y="2238375"/>
            <a:ext cx="2232025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СРСР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2130425"/>
            <a:ext cx="161925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Британія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Франція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51725" y="2205038"/>
            <a:ext cx="1692275" cy="1220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Німеччина</a:t>
            </a: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1619250" y="2708275"/>
            <a:ext cx="1728788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8163" y="2655888"/>
            <a:ext cx="174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52588" y="2381250"/>
            <a:ext cx="1695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>
                <a:latin typeface="Franklin Gothic Book"/>
              </a:rPr>
              <a:t>08.05 – 02.08. 1939р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15888"/>
            <a:ext cx="4464050" cy="15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1. Вимога західних країн – СРСР гарантує безпеку сусідніх країн.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2. СРСР гарантує безпеку сусідніх країн при умові введення радянських військ в ці країни</a:t>
            </a:r>
          </a:p>
        </p:txBody>
      </p:sp>
      <p:sp>
        <p:nvSpPr>
          <p:cNvPr id="8" name="Стрелка вверх 7"/>
          <p:cNvSpPr/>
          <p:nvPr/>
        </p:nvSpPr>
        <p:spPr>
          <a:xfrm>
            <a:off x="2124075" y="1773238"/>
            <a:ext cx="376238" cy="6080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4300" y="4797425"/>
            <a:ext cx="5040313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23.08.1939р. – укладення пакту Молотова – </a:t>
            </a:r>
            <a:r>
              <a:rPr lang="uk-UA" dirty="0" err="1">
                <a:solidFill>
                  <a:schemeClr val="tx1"/>
                </a:solidFill>
              </a:rPr>
              <a:t>Ріббентропа</a:t>
            </a:r>
            <a:r>
              <a:rPr lang="uk-UA" dirty="0">
                <a:solidFill>
                  <a:schemeClr val="tx1"/>
                </a:solidFill>
              </a:rPr>
              <a:t> та таємного додаткового протоколу до нього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18163" y="2130425"/>
            <a:ext cx="1749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>
                <a:latin typeface="Franklin Gothic Book"/>
              </a:rPr>
              <a:t>Травень – серпень 1939р.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300788" y="2924175"/>
            <a:ext cx="431800" cy="1728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9388" y="3860800"/>
            <a:ext cx="3384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 u="sng">
                <a:solidFill>
                  <a:srgbClr val="FF0000"/>
                </a:solidFill>
                <a:latin typeface="Franklin Gothic Book"/>
              </a:rPr>
              <a:t>« Климе! Коба наказав згортати шарманку»</a:t>
            </a:r>
          </a:p>
        </p:txBody>
      </p:sp>
      <p:sp>
        <p:nvSpPr>
          <p:cNvPr id="13" name="Умножение 12"/>
          <p:cNvSpPr/>
          <p:nvPr/>
        </p:nvSpPr>
        <p:spPr>
          <a:xfrm>
            <a:off x="1476375" y="1196975"/>
            <a:ext cx="1582738" cy="316865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пакт “Молотова - </a:t>
            </a:r>
            <a:r>
              <a:rPr lang="uk-UA" dirty="0" err="1"/>
              <a:t>Ріббентропа</a:t>
            </a:r>
            <a:r>
              <a:rPr lang="uk-UA" dirty="0" smtClean="0"/>
              <a:t>”</a:t>
            </a:r>
            <a:endParaRPr lang="ru-RU" dirty="0"/>
          </a:p>
        </p:txBody>
      </p:sp>
      <p:sp>
        <p:nvSpPr>
          <p:cNvPr id="29698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uk-UA" sz="2000" smtClean="0"/>
              <a:t>Пакт про ненапад укладався на 10 років з автоматичним продовженням його дії на наступні 5 років за бажанням сторін.</a:t>
            </a:r>
          </a:p>
          <a:p>
            <a:pPr eaLnBrk="1" hangingPunct="1"/>
            <a:r>
              <a:rPr lang="uk-UA" sz="2000" smtClean="0"/>
              <a:t>Пакт набуває чинності з моменту його підписання.</a:t>
            </a:r>
          </a:p>
          <a:p>
            <a:pPr eaLnBrk="1" hangingPunct="1"/>
            <a:r>
              <a:rPr lang="uk-UA" sz="2000" smtClean="0"/>
              <a:t>Сторони домовилися не нападати одна на одну.</a:t>
            </a:r>
          </a:p>
          <a:p>
            <a:pPr eaLnBrk="1" hangingPunct="1"/>
            <a:r>
              <a:rPr lang="uk-UA" sz="2000" smtClean="0"/>
              <a:t>Взаємний нейтралітет у разі війни однієї з країн.</a:t>
            </a:r>
          </a:p>
          <a:p>
            <a:pPr eaLnBrk="1" hangingPunct="1"/>
            <a:r>
              <a:rPr lang="uk-UA" sz="2000" smtClean="0"/>
              <a:t>Відмова від участі в коаліціях держав, спрямованих проти Німеччини та СРСР.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8350" y="1341438"/>
            <a:ext cx="454818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4660900" y="4046538"/>
            <a:ext cx="4383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Підписання Пакту Ріббентропа і Молотова</a:t>
            </a:r>
            <a:endParaRPr lang="uk-UA">
              <a:latin typeface="Franklin Gothic Book"/>
            </a:endParaRP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8175" y="4491038"/>
            <a:ext cx="267017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err="1"/>
              <a:t>Таємний</a:t>
            </a:r>
            <a:r>
              <a:rPr lang="ru-RU" sz="1800" dirty="0"/>
              <a:t> </a:t>
            </a:r>
            <a:r>
              <a:rPr lang="ru-RU" sz="1800" dirty="0" err="1"/>
              <a:t>додатковий</a:t>
            </a:r>
            <a:r>
              <a:rPr lang="ru-RU" sz="1800" dirty="0"/>
              <a:t> протокол до пакту про </a:t>
            </a:r>
            <a:r>
              <a:rPr lang="ru-RU" sz="1800" dirty="0" err="1"/>
              <a:t>ненапад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Німеччиною</a:t>
            </a:r>
            <a:r>
              <a:rPr lang="ru-RU" sz="1800" dirty="0"/>
              <a:t> та Союзом </a:t>
            </a:r>
            <a:r>
              <a:rPr lang="ru-RU" sz="1800" dirty="0" err="1"/>
              <a:t>Радянських</a:t>
            </a:r>
            <a:r>
              <a:rPr lang="ru-RU" sz="1800" dirty="0"/>
              <a:t> </a:t>
            </a:r>
            <a:r>
              <a:rPr lang="ru-RU" sz="1800" dirty="0" err="1"/>
              <a:t>Соціалістичних</a:t>
            </a:r>
            <a:r>
              <a:rPr lang="ru-RU" sz="1800" dirty="0"/>
              <a:t> </a:t>
            </a:r>
            <a:r>
              <a:rPr lang="ru-RU" sz="1800" dirty="0" err="1"/>
              <a:t>Республік</a:t>
            </a:r>
            <a:r>
              <a:rPr lang="ru-RU" sz="1800" dirty="0"/>
              <a:t>. 23 </a:t>
            </a:r>
            <a:r>
              <a:rPr lang="ru-RU" sz="1800" dirty="0" err="1"/>
              <a:t>серпня</a:t>
            </a:r>
            <a:r>
              <a:rPr lang="ru-RU" sz="1800" dirty="0"/>
              <a:t> 1939 р.</a:t>
            </a:r>
            <a:endParaRPr lang="uk-UA" sz="1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87950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Підписуючи договір про ненапад між Німеччиною та Союзом Радянських Соціалістичних Республік, нижчепідписані уповноважені Обох Сторін обговорили в суворо конфіденційному порядку питання про розмежування сфер обопільних інтересів у Східній Європі</a:t>
            </a:r>
            <a:r>
              <a:rPr lang="uk-UA" dirty="0" smtClean="0"/>
              <a:t>.</a:t>
            </a:r>
            <a:endParaRPr lang="uk-UA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Це обговорення привело до нижчевикладеного результату</a:t>
            </a:r>
            <a:r>
              <a:rPr lang="uk-UA" dirty="0" smtClean="0"/>
              <a:t>:</a:t>
            </a:r>
            <a:endParaRPr lang="uk-UA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1. У разі територіально-політичного </a:t>
            </a:r>
            <a:r>
              <a:rPr lang="uk-UA" dirty="0" err="1"/>
              <a:t>переоблаштування</a:t>
            </a:r>
            <a:r>
              <a:rPr lang="uk-UA" dirty="0"/>
              <a:t> областей, що входять до складу Прибалтійських держав (Фінляндія, Естонія, Латвія, Литва), північний кордон Литви одночасно є межею сфер інтересів Німеччини і СРСР. При цьому інтереси Литви щодо Віленської області визнаються Обома Сторонами</a:t>
            </a:r>
            <a:r>
              <a:rPr lang="uk-UA" dirty="0" smtClean="0"/>
              <a:t>.</a:t>
            </a:r>
            <a:endParaRPr lang="uk-UA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2. У разі територіально-політичного </a:t>
            </a:r>
            <a:r>
              <a:rPr lang="uk-UA" dirty="0" err="1"/>
              <a:t>переоблаштування</a:t>
            </a:r>
            <a:r>
              <a:rPr lang="uk-UA" dirty="0"/>
              <a:t> областей, що входять до складу Польської держави, межа сфер інтересів Німеччини і СРСР пролягатиме приблизно вздовж лінії рік </a:t>
            </a:r>
            <a:r>
              <a:rPr lang="uk-UA" dirty="0" err="1"/>
              <a:t>Нарев</a:t>
            </a:r>
            <a:r>
              <a:rPr lang="uk-UA" dirty="0"/>
              <a:t>, Вісла і Сан. Питання, чи є в обопільних інтересах бажаним збереження незалежної Польської держави і  які будуть кордони цієї держави, може бути остаточно з’ясоване лише протягом подальшого політичного розвитку. В кожному разі обидва Уряди вирішуватимуть це питання в порядку дружньої обопільної згоди</a:t>
            </a:r>
            <a:r>
              <a:rPr lang="uk-UA" dirty="0" smtClean="0"/>
              <a:t>.</a:t>
            </a:r>
            <a:endParaRPr lang="uk-UA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3. Стосовно південного сходу Європи з радянського боку підкреслюється зацікавлення СРСР у Бессарабії. З німецького боку заявляється про її повну політичну незацікавленість у цих областях</a:t>
            </a:r>
            <a:r>
              <a:rPr lang="uk-UA" dirty="0" smtClean="0"/>
              <a:t>.</a:t>
            </a:r>
            <a:endParaRPr lang="uk-UA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4. Цей протокол зберігатиметься обома сторонами в суворій таємниці.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500" dirty="0"/>
              <a:t>Москва, 23 серпня 1939 р</a:t>
            </a:r>
            <a:r>
              <a:rPr lang="uk-UA" sz="2500" dirty="0" smtClean="0"/>
              <a:t>.</a:t>
            </a:r>
            <a:endParaRPr lang="uk-UA" sz="2500" dirty="0"/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500" dirty="0"/>
              <a:t>За уповноваженням Уряду СРСР </a:t>
            </a:r>
            <a:r>
              <a:rPr lang="uk-UA" sz="2500" dirty="0" smtClean="0"/>
              <a:t>В.Молотов</a:t>
            </a:r>
            <a:endParaRPr lang="uk-UA" sz="2500" dirty="0"/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500" dirty="0"/>
              <a:t>За Уряд Німеччини Й.</a:t>
            </a:r>
            <a:r>
              <a:rPr lang="uk-UA" sz="2500" dirty="0" err="1"/>
              <a:t>Ріббентроп</a:t>
            </a:r>
            <a:r>
              <a:rPr lang="uk-UA" sz="25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u="sng" dirty="0" smtClean="0">
                <a:solidFill>
                  <a:srgbClr val="FF0000"/>
                </a:solidFill>
              </a:rPr>
              <a:t>1</a:t>
            </a:r>
            <a:r>
              <a:rPr lang="ru-RU" b="1" i="1" u="sng" dirty="0">
                <a:solidFill>
                  <a:srgbClr val="FF0000"/>
                </a:solidFill>
              </a:rPr>
              <a:t>. Чим </a:t>
            </a:r>
            <a:r>
              <a:rPr lang="ru-RU" b="1" i="1" u="sng" dirty="0" err="1">
                <a:solidFill>
                  <a:srgbClr val="FF0000"/>
                </a:solidFill>
              </a:rPr>
              <a:t>була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зумовлена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поява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цього</a:t>
            </a:r>
            <a:r>
              <a:rPr lang="ru-RU" b="1" i="1" u="sng" dirty="0">
                <a:solidFill>
                  <a:srgbClr val="FF0000"/>
                </a:solidFill>
              </a:rPr>
              <a:t> документа</a:t>
            </a:r>
            <a:r>
              <a:rPr lang="ru-RU" b="1" i="1" u="sng" dirty="0" smtClean="0">
                <a:solidFill>
                  <a:srgbClr val="FF0000"/>
                </a:solidFill>
              </a:rPr>
              <a:t>?</a:t>
            </a:r>
            <a:endParaRPr lang="ru-RU" b="1" i="1" u="sng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u="sng" dirty="0">
                <a:solidFill>
                  <a:srgbClr val="FF0000"/>
                </a:solidFill>
              </a:rPr>
              <a:t>2. Дайте </a:t>
            </a:r>
            <a:r>
              <a:rPr lang="ru-RU" b="1" i="1" u="sng" dirty="0" err="1">
                <a:solidFill>
                  <a:srgbClr val="FF0000"/>
                </a:solidFill>
              </a:rPr>
              <a:t>моральну</a:t>
            </a:r>
            <a:r>
              <a:rPr lang="ru-RU" b="1" i="1" u="sng" dirty="0">
                <a:solidFill>
                  <a:srgbClr val="FF0000"/>
                </a:solidFill>
              </a:rPr>
              <a:t> та </a:t>
            </a:r>
            <a:r>
              <a:rPr lang="ru-RU" b="1" i="1" u="sng" dirty="0" err="1">
                <a:solidFill>
                  <a:srgbClr val="FF0000"/>
                </a:solidFill>
              </a:rPr>
              <a:t>історичну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оцінку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цього</a:t>
            </a:r>
            <a:r>
              <a:rPr lang="ru-RU" b="1" i="1" u="sng" dirty="0">
                <a:solidFill>
                  <a:srgbClr val="FF0000"/>
                </a:solidFill>
              </a:rPr>
              <a:t> протоколу.</a:t>
            </a:r>
            <a:endParaRPr lang="uk-UA" b="1" i="1" u="sng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1746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24 грудня1989 року з»їзд народних депутатів СРСР прийняв резолюцію, в якій засудив таємний протокол.  </a:t>
            </a:r>
            <a:endParaRPr lang="uk-UA" smtClean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51388" y="1987550"/>
            <a:ext cx="4141787" cy="3602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000" smtClean="0"/>
              <a:t>Познайомитися з політикою провідних країн світу в 30-х роках ХХ століття;</a:t>
            </a:r>
          </a:p>
          <a:p>
            <a:pPr eaLnBrk="1" hangingPunct="1"/>
            <a:r>
              <a:rPr lang="ru-RU" sz="3000" smtClean="0"/>
              <a:t>Визначити причини виникнення вогнищ війни;</a:t>
            </a:r>
          </a:p>
          <a:p>
            <a:pPr eaLnBrk="1" hangingPunct="1"/>
            <a:r>
              <a:rPr lang="ru-RU" sz="3000" smtClean="0"/>
              <a:t>Вчитися встановлювати причинно – наслідкові зв</a:t>
            </a:r>
            <a:r>
              <a:rPr lang="en-US" sz="3000" smtClean="0"/>
              <a:t>’</a:t>
            </a:r>
            <a:r>
              <a:rPr lang="ru-RU" sz="3000" smtClean="0"/>
              <a:t>язки, працювати з документами, робити висновки та узагальнення;</a:t>
            </a:r>
          </a:p>
          <a:p>
            <a:pPr eaLnBrk="1" hangingPunct="1"/>
            <a:r>
              <a:rPr lang="ru-RU" sz="3000" smtClean="0"/>
              <a:t>Розуміти неприпустимість вирішення міжнародних проблем воєнним шляхом.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5040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692150"/>
            <a:ext cx="8686800" cy="5976938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i="1" u="sng" dirty="0" smtClean="0">
                <a:solidFill>
                  <a:srgbClr val="C00000"/>
                </a:solidFill>
              </a:rPr>
              <a:t>«Позиция </a:t>
            </a:r>
            <a:r>
              <a:rPr lang="ru-RU" sz="1800" b="1" i="1" u="sng" dirty="0">
                <a:solidFill>
                  <a:srgbClr val="C00000"/>
                </a:solidFill>
              </a:rPr>
              <a:t>западных держав предопределила срыв московских переговоров и поставила Советский Союз перед альтернативой: оказаться в изоляции перед прямой угрозой нападения фашистской Германии или, исчерпав возможности заключения союза с Великобританией и Францией, подписать предложенный Германией договор о ненападении и тем самым отодвинуть угрозу войны. Обстановка сделала неизбежным второй выбор. Заключённый 23 августа 1939 советско-германский договор способствовал тому, что, вопреки расчётам западных политиков, мировая война началась со столкновения внутри капиталистического </a:t>
            </a:r>
            <a:r>
              <a:rPr lang="ru-RU" sz="1800" b="1" i="1" u="sng" dirty="0" smtClean="0">
                <a:solidFill>
                  <a:srgbClr val="C00000"/>
                </a:solidFill>
              </a:rPr>
              <a:t>мира». </a:t>
            </a:r>
            <a:endParaRPr lang="ru-RU" sz="1800" b="1" i="1" u="sng" dirty="0">
              <a:solidFill>
                <a:srgbClr val="C00000"/>
              </a:solidFill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/>
              <a:t>Большая Советская энциклопедия: «Вторая мировая </a:t>
            </a:r>
            <a:r>
              <a:rPr lang="ru-RU" sz="1200" dirty="0" smtClean="0"/>
              <a:t>война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i="1" u="sng" dirty="0" smtClean="0">
                <a:solidFill>
                  <a:srgbClr val="FF0000"/>
                </a:solidFill>
              </a:rPr>
              <a:t>«Формально </a:t>
            </a:r>
            <a:r>
              <a:rPr lang="ru-RU" sz="1800" b="1" i="1" u="sng" dirty="0">
                <a:solidFill>
                  <a:srgbClr val="FF0000"/>
                </a:solidFill>
              </a:rPr>
              <a:t>политику невмешательства можно было бы охарактеризовать таким образом: «пусть каждая страна защищается от агрессоров как хочет и как может, наше дело — сторона, мы будем торговать и с агрессорами, и с их жертвами». На деле, однако, политика невмешательства означает попустительство агрессии, развязывание войны, следовательно, превращение её в мировую войну. В политике невмешательства сквозит стремление, желание не мешать агрессорам творить своё чёрное дело &lt;…&gt; дать всем участникам войны увязнуть глубоко в тину войны, поощрять их в этом втихомолку, дать им ослабить и истощить друг друга, а потом, когда они достаточно ослабнут, выступить на сцену со свежими силами — выступить, конечно, «в интересах мира» и продиктовать ослабевшим участникам войны свои условия. И дешево и мило</a:t>
            </a:r>
            <a:r>
              <a:rPr lang="ru-RU" sz="1800" b="1" i="1" u="sng" dirty="0" smtClean="0">
                <a:solidFill>
                  <a:srgbClr val="FF0000"/>
                </a:solidFill>
              </a:rPr>
              <a:t>!»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И. Сталин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50825" y="6308725"/>
            <a:ext cx="8713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Чи суперечать дані висловлювання один одному?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Чи вважаєте ви, що світ наприкінці 30-х років ХХ століття неухильно котився до нової війни? Доведіть.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Формування блоку агресивних держав осі Рим – Берлін – Токіо</a:t>
            </a:r>
            <a:r>
              <a:rPr lang="uk-UA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Витоки</a:t>
            </a:r>
            <a:r>
              <a:rPr lang="uk-UA" dirty="0"/>
              <a:t>, прояви та наслідки політики умиротворення.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Причини радянсько-німецького зближення (весна 1939 р.), провалу </a:t>
            </a:r>
            <a:r>
              <a:rPr lang="uk-UA" dirty="0" err="1"/>
              <a:t>англо-франко-радянських</a:t>
            </a:r>
            <a:r>
              <a:rPr lang="uk-UA" dirty="0"/>
              <a:t> переговорів у Москві (літо 1939 р.) та радянсько-німецького пакту про ненапад (пакт “Молотова - </a:t>
            </a:r>
            <a:r>
              <a:rPr lang="uk-UA" dirty="0" err="1"/>
              <a:t>Ріббентропа</a:t>
            </a:r>
            <a:r>
              <a:rPr lang="uk-UA" dirty="0"/>
              <a:t>”) і таємних протоколів до нього (23 серпня 1939 р.).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Опорні дати</a:t>
            </a:r>
            <a:endParaRPr lang="ru-RU" dirty="0"/>
          </a:p>
        </p:txBody>
      </p:sp>
      <p:sp>
        <p:nvSpPr>
          <p:cNvPr id="16386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Березень 1938 р. -  аншлюс Австрії.</a:t>
            </a:r>
          </a:p>
          <a:p>
            <a:pPr eaLnBrk="1" hangingPunct="1"/>
            <a:r>
              <a:rPr lang="uk-UA" smtClean="0"/>
              <a:t>29-30 вересня 1938 р. -  Мюнхенська конференція керівників урядів  Англії, Франції, Німеччини та Італії.</a:t>
            </a:r>
          </a:p>
          <a:p>
            <a:pPr eaLnBrk="1" hangingPunct="1"/>
            <a:r>
              <a:rPr lang="uk-UA" smtClean="0"/>
              <a:t>15 березня 1939 р.  - окупація Чехо-Словаччини Німеччиною. </a:t>
            </a:r>
          </a:p>
          <a:p>
            <a:pPr eaLnBrk="1" hangingPunct="1"/>
            <a:r>
              <a:rPr lang="uk-UA" smtClean="0"/>
              <a:t>23 серпня 1939 р. - підписано пакт Молотова - Ріббентропа і таємний протокол до нього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Опорні поняття:</a:t>
            </a:r>
            <a:endParaRPr lang="uk-UA" dirty="0"/>
          </a:p>
        </p:txBody>
      </p:sp>
      <p:sp>
        <p:nvSpPr>
          <p:cNvPr id="17410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Опорні поняття:</a:t>
            </a:r>
          </a:p>
          <a:p>
            <a:pPr eaLnBrk="1" hangingPunct="1"/>
            <a:r>
              <a:rPr lang="uk-UA" smtClean="0"/>
              <a:t>Політика умиротворення;</a:t>
            </a:r>
          </a:p>
          <a:p>
            <a:pPr eaLnBrk="1" hangingPunct="1"/>
            <a:r>
              <a:rPr lang="uk-UA" smtClean="0"/>
              <a:t>аншлюс;</a:t>
            </a:r>
          </a:p>
          <a:p>
            <a:pPr eaLnBrk="1" hangingPunct="1"/>
            <a:r>
              <a:rPr lang="uk-UA" smtClean="0"/>
              <a:t>Пакт Молотова – Ріббентропа;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5040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692150"/>
            <a:ext cx="8686800" cy="5976938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i="1" u="sng" dirty="0" smtClean="0">
                <a:solidFill>
                  <a:srgbClr val="C00000"/>
                </a:solidFill>
              </a:rPr>
              <a:t>«Позиция </a:t>
            </a:r>
            <a:r>
              <a:rPr lang="ru-RU" sz="1800" b="1" i="1" u="sng" dirty="0">
                <a:solidFill>
                  <a:srgbClr val="C00000"/>
                </a:solidFill>
              </a:rPr>
              <a:t>западных держав предопределила срыв московских переговоров и поставила Советский Союз перед альтернативой: оказаться в изоляции перед прямой угрозой нападения фашистской Германии или, исчерпав возможности заключения союза с Великобританией и Францией, подписать предложенный Германией договор о ненападении и тем самым отодвинуть угрозу войны. Обстановка сделала неизбежным второй выбор. Заключённый 23 августа 1939 советско-германский договор способствовал тому, что, вопреки расчётам западных политиков, мировая война началась со столкновения внутри капиталистического </a:t>
            </a:r>
            <a:r>
              <a:rPr lang="ru-RU" sz="1800" b="1" i="1" u="sng" dirty="0" smtClean="0">
                <a:solidFill>
                  <a:srgbClr val="C00000"/>
                </a:solidFill>
              </a:rPr>
              <a:t>мира». </a:t>
            </a:r>
            <a:endParaRPr lang="ru-RU" sz="1800" b="1" i="1" u="sng" dirty="0">
              <a:solidFill>
                <a:srgbClr val="C00000"/>
              </a:solidFill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/>
              <a:t>Большая Советская энциклопедия: «Вторая мировая </a:t>
            </a:r>
            <a:r>
              <a:rPr lang="ru-RU" sz="1200" dirty="0" smtClean="0"/>
              <a:t>война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i="1" u="sng" dirty="0" smtClean="0">
                <a:solidFill>
                  <a:srgbClr val="FF0000"/>
                </a:solidFill>
              </a:rPr>
              <a:t>«Формально </a:t>
            </a:r>
            <a:r>
              <a:rPr lang="ru-RU" sz="1800" b="1" i="1" u="sng" dirty="0">
                <a:solidFill>
                  <a:srgbClr val="FF0000"/>
                </a:solidFill>
              </a:rPr>
              <a:t>политику невмешательства можно было бы охарактеризовать таким образом: «пусть каждая страна защищается от агрессоров как хочет и как может, наше дело — сторона, мы будем торговать и с агрессорами, и с их жертвами». На деле, однако, политика невмешательства означает попустительство агрессии, развязывание войны, следовательно, превращение её в мировую войну. В политике невмешательства сквозит стремление, желание не мешать агрессорам творить своё чёрное дело &lt;…&gt; дать всем участникам войны увязнуть глубоко в тину войны, поощрять их в этом втихомолку, дать им ослабить и истощить друг друга, а потом, когда они достаточно ослабнут, выступить на сцену со свежими силами — выступить, конечно, «в интересах мира» и продиктовать ослабевшим участникам войны свои условия. И дешево и мило</a:t>
            </a:r>
            <a:r>
              <a:rPr lang="ru-RU" sz="1800" b="1" i="1" u="sng" dirty="0" smtClean="0">
                <a:solidFill>
                  <a:srgbClr val="FF0000"/>
                </a:solidFill>
              </a:rPr>
              <a:t>!»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И. Сталин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50825" y="6308725"/>
            <a:ext cx="8713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Чи суперечать дані висловлювання один одному?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факти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свідчать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підготовку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Німеччини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війни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57200"/>
            <a:ext cx="5211688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Виникнення вогнища війни на Далекому Сході.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288" y="115888"/>
            <a:ext cx="2663825" cy="1009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1931р. – окупація Японією Маньчжурії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400" y="1268413"/>
            <a:ext cx="26638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1933р. – Ліга Націй зажадала від Японії повернення Маньчжурії Китаю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288" y="2576513"/>
            <a:ext cx="2663825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Британія, Франція, США утримались від протидії агресії Японії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525" y="3716338"/>
            <a:ext cx="2663825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Вихід Японії з Ліги Націй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288" y="5949950"/>
            <a:ext cx="2592387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Допомога СРСР Китаю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6400" y="4652963"/>
            <a:ext cx="2641600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1936р. – укладення угоди між Японією та Німеччиною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(</a:t>
            </a:r>
            <a:r>
              <a:rPr lang="uk-UA" sz="1400" dirty="0">
                <a:solidFill>
                  <a:schemeClr val="tx1"/>
                </a:solidFill>
              </a:rPr>
              <a:t>Антикомінтернівський пакт )</a:t>
            </a: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839913"/>
            <a:ext cx="32067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Прямоугольник 9"/>
          <p:cNvSpPr>
            <a:spLocks noChangeArrowheads="1"/>
          </p:cNvSpPr>
          <p:nvPr/>
        </p:nvSpPr>
        <p:spPr bwMode="auto">
          <a:xfrm>
            <a:off x="5302250" y="5975350"/>
            <a:ext cx="289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/>
              </a:rPr>
              <a:t>Плакат. „Берлін–Рим–Токіо</a:t>
            </a:r>
          </a:p>
        </p:txBody>
      </p:sp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075"/>
            <a:ext cx="384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2898775"/>
            <a:ext cx="384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46663"/>
            <a:ext cx="384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6575" y="1839913"/>
            <a:ext cx="45720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005263"/>
            <a:ext cx="45720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798368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Виникнення вогнища війни </a:t>
            </a:r>
            <a:r>
              <a:rPr lang="uk-UA" dirty="0" smtClean="0"/>
              <a:t>в Європі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313" y="0"/>
            <a:ext cx="28797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1933р. – вихід Німеччини з Ліги Націй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8313" y="1125538"/>
            <a:ext cx="2879725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1935р. – введення у Німеччині загальної військової повинності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3388" y="2276475"/>
            <a:ext cx="2881312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1936р. – окупація Німеччиною Рейнської демілітаризованої зони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3388" y="3429000"/>
            <a:ext cx="2881312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1936р. – інтервенція Німеччини та Італії в Іспанію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1325" y="4581525"/>
            <a:ext cx="2873375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Жовтень 1936р. укладення договору між Німеччиною та Італією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313" y="5732463"/>
            <a:ext cx="2781300" cy="1125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Листопад 1937р. – приєднання Італії до Антикомінтернівського пакту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79838" y="1125538"/>
            <a:ext cx="3168650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1935 – 1936рр. – агресія Італії проти Ефіопії</a:t>
            </a: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07950" y="333375"/>
            <a:ext cx="360363" cy="13668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4613" y="2801938"/>
            <a:ext cx="358775" cy="13684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74613" y="5049838"/>
            <a:ext cx="358775" cy="13668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3348038" y="1592263"/>
            <a:ext cx="431800" cy="14049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3348038" y="3854450"/>
            <a:ext cx="431800" cy="14049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pic>
        <p:nvPicPr>
          <p:cNvPr id="215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314575"/>
            <a:ext cx="52197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Прямоугольник 16"/>
          <p:cNvSpPr>
            <a:spLocks noChangeArrowheads="1"/>
          </p:cNvSpPr>
          <p:nvPr/>
        </p:nvSpPr>
        <p:spPr bwMode="auto">
          <a:xfrm>
            <a:off x="3924300" y="5972175"/>
            <a:ext cx="5219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Franklin Gothic Book"/>
              </a:rPr>
              <a:t>Німецький плакат, який мав довести беззахісність Німеччини</a:t>
            </a:r>
            <a:endParaRPr lang="uk-UA" sz="1400">
              <a:latin typeface="Franklin Gothic Book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1242</Words>
  <Application>Microsoft Office PowerPoint</Application>
  <PresentationFormat>Экран (4:3)</PresentationFormat>
  <Paragraphs>105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7" baseType="lpstr">
      <vt:lpstr>Arial</vt:lpstr>
      <vt:lpstr>Franklin Gothic Medium</vt:lpstr>
      <vt:lpstr>Franklin Gothic Book</vt:lpstr>
      <vt:lpstr>Wingdings 2</vt:lpstr>
      <vt:lpstr>Calibri</vt:lpstr>
      <vt:lpstr>Tahoma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Максим</cp:lastModifiedBy>
  <cp:revision>58</cp:revision>
  <dcterms:modified xsi:type="dcterms:W3CDTF">2012-07-27T07:06:45Z</dcterms:modified>
</cp:coreProperties>
</file>