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371434-B51E-449A-9891-23B06A67FBA2}" type="datetimeFigureOut">
              <a:rPr lang="uk-UA" smtClean="0"/>
              <a:t>15.02.2015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4D4C97-A1C9-48AE-A6DF-7644A8E797C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Аберації 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352928" cy="496855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Абера́ція опти́чних систе́м </a:t>
            </a:r>
            <a:r>
              <a:rPr lang="vi-VN" dirty="0" smtClean="0"/>
              <a:t>— спотворення зображення в оптичних системах.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Абера́ція о́ка </a:t>
            </a:r>
            <a:r>
              <a:rPr lang="vi-VN" dirty="0" smtClean="0"/>
              <a:t>— викривлення зображення на сітківці внаслідок порушень оптичної системи ока.</a:t>
            </a:r>
            <a:endParaRPr lang="uk-UA" dirty="0"/>
          </a:p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Мента́льна абера́ція </a:t>
            </a:r>
            <a:r>
              <a:rPr lang="vi-VN" dirty="0" smtClean="0"/>
              <a:t>— неспеціальний термін, що його іноді застосовують для позначення будь-якого психічного розладу.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Сфери́чна абера́ція </a:t>
            </a:r>
            <a:r>
              <a:rPr lang="vi-VN" dirty="0" smtClean="0"/>
              <a:t>— спотворення світлових хвиль, які проходять крізь лінзу або оптичну систему.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Хромати́чна абера́ція </a:t>
            </a:r>
            <a:r>
              <a:rPr lang="vi-VN" dirty="0" smtClean="0"/>
              <a:t>— нерівномірна рефракція світлових хвиль різної довжини під час проходження крізь лінзу або оптичну систему.</a:t>
            </a:r>
            <a:endParaRPr lang="uk-UA" dirty="0" smtClean="0"/>
          </a:p>
          <a:p>
            <a:pPr marL="457200" indent="-457200" algn="l">
              <a:buFont typeface="Wingdings" pitchFamily="2" charset="2"/>
              <a:buChar char="§"/>
            </a:pPr>
            <a:r>
              <a:rPr lang="vi-VN" dirty="0" smtClean="0">
                <a:solidFill>
                  <a:schemeClr val="tx2"/>
                </a:solidFill>
              </a:rPr>
              <a:t>Хромосо́мна абера́ція </a:t>
            </a:r>
            <a:r>
              <a:rPr lang="vi-VN" dirty="0" smtClean="0"/>
              <a:t>— відхилення в будові хромосоми внаслідок її розриву з наступним перерозподілом, втратою або частковим подвоєнням генетичного матеріалу.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7040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296" y="8729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b="1" dirty="0" smtClean="0"/>
              <a:t>Хроматична аберація </a:t>
            </a:r>
            <a:r>
              <a:rPr lang="uk-UA" dirty="0" smtClean="0"/>
              <a:t>обумовлені залежністю показника заломлення оптичного скла від довжини хвилі світла, що проходить через нього.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У лінзових оптичних системах це наводить до розкладання променя білого світу на декілька однобарвних променів, які після виходу з оптичної системи пересікають оптичну вісь в різних крапках.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Тому в тих випадках, коли освітленість об'єкту зйомки і його фону сильно відрізняється, на стику з'являється колірна окантовка, частіше за синюватий або фіолетовий відтінок, іменована облямівкою (</a:t>
            </a:r>
            <a:r>
              <a:rPr lang="en-US" dirty="0" smtClean="0"/>
              <a:t>fringe). </a:t>
            </a:r>
            <a:endParaRPr lang="uk-UA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Хроматичну аберацію зменшують комбінуванням позитивних і негативних лінз, зроблених з різних сортів скла.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9612"/>
            <a:ext cx="5688632" cy="38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98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7139" y="299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Хроматичні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порядку </a:t>
            </a:r>
            <a:r>
              <a:rPr lang="ru-RU" dirty="0" err="1" smtClean="0"/>
              <a:t>включають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хроматизм </a:t>
            </a:r>
            <a:r>
              <a:rPr lang="ru-RU" dirty="0" err="1" smtClean="0"/>
              <a:t>положення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вторинний</a:t>
            </a:r>
            <a:r>
              <a:rPr lang="ru-RU" dirty="0" smtClean="0"/>
              <a:t> спектр </a:t>
            </a:r>
          </a:p>
          <a:p>
            <a:endParaRPr lang="ru-RU" dirty="0" smtClean="0"/>
          </a:p>
          <a:p>
            <a:r>
              <a:rPr lang="ru-RU" dirty="0" smtClean="0"/>
              <a:t>3) хроматизм </a:t>
            </a:r>
            <a:r>
              <a:rPr lang="ru-RU" dirty="0" err="1" smtClean="0"/>
              <a:t>збільшення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9896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0834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37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55" y="12207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Хроматичні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порядку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поділити</a:t>
            </a:r>
            <a:r>
              <a:rPr lang="ru-RU" dirty="0" smtClean="0"/>
              <a:t> на:</a:t>
            </a:r>
          </a:p>
          <a:p>
            <a:endParaRPr lang="ru-RU" dirty="0" smtClean="0"/>
          </a:p>
          <a:p>
            <a:r>
              <a:rPr lang="ru-RU" dirty="0" smtClean="0"/>
              <a:t>1) </a:t>
            </a:r>
            <a:r>
              <a:rPr lang="ru-RU" dirty="0" err="1" smtClean="0"/>
              <a:t>сферохроматичну</a:t>
            </a:r>
            <a:r>
              <a:rPr lang="ru-RU" dirty="0" smtClean="0"/>
              <a:t> </a:t>
            </a:r>
            <a:r>
              <a:rPr lang="ru-RU" dirty="0" err="1" smtClean="0"/>
              <a:t>аберацію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кольорову</a:t>
            </a:r>
            <a:r>
              <a:rPr lang="ru-RU" dirty="0" smtClean="0"/>
              <a:t> кому;</a:t>
            </a:r>
          </a:p>
          <a:p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кольоровий</a:t>
            </a:r>
            <a:r>
              <a:rPr lang="ru-RU" dirty="0" smtClean="0"/>
              <a:t> астигматизм;</a:t>
            </a:r>
          </a:p>
          <a:p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кольорову</a:t>
            </a:r>
            <a:r>
              <a:rPr lang="ru-RU" dirty="0" smtClean="0"/>
              <a:t> кривизну і</a:t>
            </a:r>
          </a:p>
          <a:p>
            <a:endParaRPr lang="ru-RU" dirty="0" smtClean="0"/>
          </a:p>
          <a:p>
            <a:r>
              <a:rPr lang="ru-RU" dirty="0" smtClean="0"/>
              <a:t>5) </a:t>
            </a:r>
            <a:r>
              <a:rPr lang="ru-RU" dirty="0" err="1" smtClean="0"/>
              <a:t>хроматичну</a:t>
            </a:r>
            <a:r>
              <a:rPr lang="ru-RU" dirty="0" smtClean="0"/>
              <a:t> </a:t>
            </a:r>
            <a:r>
              <a:rPr lang="ru-RU" dirty="0" err="1" smtClean="0"/>
              <a:t>дисторсію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2952"/>
            <a:ext cx="499903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6171" r="5283" b="6792"/>
          <a:stretch/>
        </p:blipFill>
        <p:spPr bwMode="auto">
          <a:xfrm>
            <a:off x="3788228" y="1045029"/>
            <a:ext cx="5260769" cy="395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092" y="404664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000" b="1" dirty="0" smtClean="0"/>
              <a:t>Проектування оптичних систем по необхідних технічних умовах включає чотири основних етапи: 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габаритний </a:t>
            </a:r>
            <a:r>
              <a:rPr lang="uk-UA" b="1" i="1" dirty="0" err="1" smtClean="0"/>
              <a:t>розрахунок-</a:t>
            </a:r>
            <a:r>
              <a:rPr lang="uk-UA" b="1" i="1" dirty="0" smtClean="0"/>
              <a:t> </a:t>
            </a:r>
            <a:r>
              <a:rPr lang="uk-UA" dirty="0" smtClean="0"/>
              <a:t>вибір принципової оптичної схеми приладу, установлюється взаємне розташування компонентів, а також визначаються фокусні відстані, відносні отвори, відносні діаметри і поля компонентів. Передбачається, що оптична система ідеальна, а компоненти нескінченно тон</a:t>
            </a:r>
          </a:p>
          <a:p>
            <a:pPr marL="342900" indent="-342900">
              <a:buAutoNum type="arabicParenR"/>
            </a:pPr>
            <a:r>
              <a:rPr lang="uk-UA" dirty="0" smtClean="0"/>
              <a:t> </a:t>
            </a:r>
            <a:r>
              <a:rPr lang="uk-UA" b="1" i="1" dirty="0" smtClean="0"/>
              <a:t>вибір вихідного варіанта </a:t>
            </a:r>
            <a:r>
              <a:rPr lang="uk-UA" dirty="0" smtClean="0"/>
              <a:t>- здійснюється вибір принципових конструкцій (числа лінз, їхнього взаємного розташування) компонентів оптичної системи. Цей вибір визначається характеристиками компонентів. Деякі компоненти можуть бути обрані з каталогів</a:t>
            </a:r>
          </a:p>
          <a:p>
            <a:pPr marL="342900" indent="-342900">
              <a:buAutoNum type="arabicParenR"/>
            </a:pPr>
            <a:r>
              <a:rPr lang="uk-UA" dirty="0" smtClean="0"/>
              <a:t> </a:t>
            </a:r>
            <a:r>
              <a:rPr lang="uk-UA" b="1" i="1" dirty="0" smtClean="0"/>
              <a:t>абераційний аналіз вихідного варіанта і корекція аберацій </a:t>
            </a:r>
            <a:r>
              <a:rPr lang="uk-UA" dirty="0" smtClean="0"/>
              <a:t>– визначення конструктивних параметрів оптичних компонентів системи, що забезпечують необхідну якість зображення чи необхідну структуру вихідних пучків променів. </a:t>
            </a:r>
          </a:p>
          <a:p>
            <a:pPr marL="342900" indent="-342900">
              <a:buAutoNum type="arabicParenR"/>
            </a:pPr>
            <a:r>
              <a:rPr lang="uk-UA" b="1" i="1" dirty="0" smtClean="0"/>
              <a:t> оцінка якості зображення</a:t>
            </a:r>
            <a:r>
              <a:rPr lang="uk-UA" dirty="0" smtClean="0"/>
              <a:t>. Успішне виконання абераційного розрахунку залежить від кваліфікації оптика-конструктора, раціонального вибору вихідного варіанта і від правильно обраного методу розрахунку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1101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18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абераційного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оптичних</a:t>
            </a:r>
            <a:r>
              <a:rPr lang="ru-RU" dirty="0" smtClean="0"/>
              <a:t> систем 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автоматизованої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 </a:t>
            </a:r>
            <a:r>
              <a:rPr lang="ru-RU" dirty="0" err="1" smtClean="0"/>
              <a:t>аберацій</a:t>
            </a:r>
            <a:r>
              <a:rPr lang="ru-RU" dirty="0" smtClean="0"/>
              <a:t>, </a:t>
            </a:r>
            <a:r>
              <a:rPr lang="ru-RU" dirty="0" err="1" smtClean="0"/>
              <a:t>розроблені</a:t>
            </a:r>
            <a:r>
              <a:rPr lang="ru-RU" dirty="0" smtClean="0"/>
              <a:t> А.П. </a:t>
            </a:r>
            <a:r>
              <a:rPr lang="ru-RU" dirty="0" err="1" smtClean="0"/>
              <a:t>Грамматіним</a:t>
            </a:r>
            <a:r>
              <a:rPr lang="ru-RU" dirty="0" smtClean="0"/>
              <a:t>, С.А. </a:t>
            </a:r>
            <a:r>
              <a:rPr lang="ru-RU" dirty="0" err="1" smtClean="0"/>
              <a:t>Родіоновим</a:t>
            </a:r>
            <a:r>
              <a:rPr lang="ru-RU" dirty="0" smtClean="0"/>
              <a:t> і Н.В. </a:t>
            </a:r>
            <a:r>
              <a:rPr lang="ru-RU" dirty="0" err="1" smtClean="0"/>
              <a:t>Цено</a:t>
            </a:r>
            <a:r>
              <a:rPr lang="ru-RU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Розроблювач</a:t>
            </a:r>
            <a:r>
              <a:rPr lang="ru-RU" smtClean="0"/>
              <a:t>,  </a:t>
            </a:r>
            <a:r>
              <a:rPr lang="ru-RU" dirty="0" err="1" smtClean="0"/>
              <a:t>має</a:t>
            </a:r>
            <a:r>
              <a:rPr lang="ru-RU" dirty="0" smtClean="0"/>
              <a:t> правильно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вихідну</a:t>
            </a:r>
            <a:r>
              <a:rPr lang="ru-RU" dirty="0" smtClean="0"/>
              <a:t> систему, </a:t>
            </a:r>
            <a:r>
              <a:rPr lang="ru-RU" dirty="0" err="1" smtClean="0"/>
              <a:t>призначити</a:t>
            </a:r>
            <a:r>
              <a:rPr lang="ru-RU" dirty="0" smtClean="0"/>
              <a:t> </a:t>
            </a:r>
            <a:r>
              <a:rPr lang="ru-RU" dirty="0" err="1" smtClean="0"/>
              <a:t>кориговані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, </a:t>
            </a:r>
            <a:r>
              <a:rPr lang="ru-RU" dirty="0" err="1" smtClean="0"/>
              <a:t>установити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і </a:t>
            </a:r>
            <a:r>
              <a:rPr lang="ru-RU" dirty="0" err="1" smtClean="0"/>
              <a:t>призначити</a:t>
            </a:r>
            <a:r>
              <a:rPr lang="ru-RU" dirty="0" smtClean="0"/>
              <a:t> допуски на них,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параметри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служити</a:t>
            </a:r>
            <a:r>
              <a:rPr lang="ru-RU" dirty="0" smtClean="0"/>
              <a:t> </a:t>
            </a:r>
            <a:r>
              <a:rPr lang="ru-RU" dirty="0" err="1" smtClean="0"/>
              <a:t>колекційними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задати</a:t>
            </a:r>
            <a:r>
              <a:rPr lang="ru-RU" dirty="0" smtClean="0"/>
              <a:t> </a:t>
            </a:r>
            <a:r>
              <a:rPr lang="ru-RU" dirty="0" err="1" smtClean="0"/>
              <a:t>обмеження</a:t>
            </a:r>
            <a:r>
              <a:rPr lang="ru-RU" dirty="0" smtClean="0"/>
              <a:t> на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корекція</a:t>
            </a:r>
            <a:r>
              <a:rPr lang="ru-RU" dirty="0" smtClean="0"/>
              <a:t> </a:t>
            </a:r>
            <a:r>
              <a:rPr lang="ru-RU" dirty="0" err="1" smtClean="0"/>
              <a:t>оптичної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на ЕОМ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багаторазового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автоматизованого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. А </a:t>
            </a:r>
            <a:r>
              <a:rPr lang="ru-RU" dirty="0" err="1" smtClean="0"/>
              <a:t>оскільки</a:t>
            </a:r>
            <a:r>
              <a:rPr lang="ru-RU" dirty="0" smtClean="0"/>
              <a:t>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автоматизованої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 лежать </a:t>
            </a:r>
            <a:r>
              <a:rPr lang="ru-RU" dirty="0" err="1" smtClean="0"/>
              <a:t>ітераційні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, то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тих </a:t>
            </a:r>
            <a:r>
              <a:rPr lang="ru-RU" dirty="0" err="1" smtClean="0"/>
              <a:t>випадках</a:t>
            </a:r>
            <a:r>
              <a:rPr lang="ru-RU" dirty="0" smtClean="0"/>
              <a:t>, коли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невдалим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dirty="0" err="1" smtClean="0"/>
              <a:t>вихідної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невдалим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коригувальних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допусків</a:t>
            </a:r>
            <a:r>
              <a:rPr lang="ru-RU" dirty="0" smtClean="0"/>
              <a:t> на них,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невдалим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корекцій</a:t>
            </a:r>
            <a:r>
              <a:rPr lang="ru-RU" dirty="0" smtClean="0"/>
              <a:t> них </a:t>
            </a:r>
            <a:r>
              <a:rPr lang="ru-RU" dirty="0" err="1" smtClean="0"/>
              <a:t>параметрів</a:t>
            </a:r>
            <a:r>
              <a:rPr lang="ru-RU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Вибираючи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корекції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оптичної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корекцій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освітлювальних</a:t>
            </a:r>
            <a:r>
              <a:rPr lang="ru-RU" dirty="0" smtClean="0"/>
              <a:t> систем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обмежитися</a:t>
            </a:r>
            <a:r>
              <a:rPr lang="ru-RU" dirty="0" smtClean="0"/>
              <a:t> </a:t>
            </a:r>
            <a:r>
              <a:rPr lang="ru-RU" dirty="0" err="1" smtClean="0"/>
              <a:t>корекцією</a:t>
            </a:r>
            <a:r>
              <a:rPr lang="ru-RU" dirty="0" smtClean="0"/>
              <a:t> </a:t>
            </a:r>
            <a:r>
              <a:rPr lang="ru-RU" dirty="0" err="1" smtClean="0"/>
              <a:t>сферичної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і коми.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Звичайно</a:t>
            </a:r>
            <a:r>
              <a:rPr lang="ru-RU" dirty="0" smtClean="0"/>
              <a:t> на 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обмежуються</a:t>
            </a:r>
            <a:r>
              <a:rPr lang="ru-RU" dirty="0" smtClean="0"/>
              <a:t> </a:t>
            </a:r>
            <a:r>
              <a:rPr lang="ru-RU" dirty="0" err="1" smtClean="0"/>
              <a:t>корекцією</a:t>
            </a:r>
            <a:r>
              <a:rPr lang="ru-RU" dirty="0" smtClean="0"/>
              <a:t> </a:t>
            </a:r>
            <a:r>
              <a:rPr lang="ru-RU" dirty="0" err="1" smtClean="0"/>
              <a:t>аберацій</a:t>
            </a:r>
            <a:r>
              <a:rPr lang="ru-RU" dirty="0" smtClean="0"/>
              <a:t> для </a:t>
            </a:r>
            <a:r>
              <a:rPr lang="ru-RU" dirty="0" err="1" smtClean="0"/>
              <a:t>граничних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апертури</a:t>
            </a:r>
            <a:r>
              <a:rPr lang="ru-RU" dirty="0" smtClean="0"/>
              <a:t> і поля,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установити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перевищують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для </a:t>
            </a:r>
            <a:r>
              <a:rPr lang="ru-RU" dirty="0" err="1" smtClean="0"/>
              <a:t>проміжних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припустимих</a:t>
            </a:r>
            <a:r>
              <a:rPr lang="ru-RU" dirty="0" smtClean="0"/>
              <a:t> величин.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проміжні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аберацій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то проводиться </a:t>
            </a:r>
            <a:r>
              <a:rPr lang="ru-RU" dirty="0" err="1" smtClean="0"/>
              <a:t>подальша</a:t>
            </a:r>
            <a:r>
              <a:rPr lang="ru-RU" dirty="0" smtClean="0"/>
              <a:t> </a:t>
            </a:r>
            <a:r>
              <a:rPr lang="ru-RU" dirty="0" err="1" smtClean="0"/>
              <a:t>корекція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числа </a:t>
            </a:r>
            <a:r>
              <a:rPr lang="ru-RU" dirty="0" err="1" smtClean="0"/>
              <a:t>коригувальних</a:t>
            </a:r>
            <a:r>
              <a:rPr lang="ru-RU" dirty="0" smtClean="0"/>
              <a:t> </a:t>
            </a:r>
            <a:r>
              <a:rPr lang="ru-RU" dirty="0" err="1" smtClean="0"/>
              <a:t>аберацій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88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734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    Оптичні системи можуть володіти одночасно декількома видами аберацій. </a:t>
            </a:r>
          </a:p>
          <a:p>
            <a:r>
              <a:rPr lang="uk-UA" dirty="0" smtClean="0"/>
              <a:t>                  Їх усунення роблять у відповідності з призначенням системи; часто воно являє собою важке завдання. </a:t>
            </a:r>
          </a:p>
          <a:p>
            <a:r>
              <a:rPr lang="uk-UA" dirty="0" smtClean="0"/>
              <a:t>                  Аберації оптичних систем поділяють на </a:t>
            </a:r>
            <a:r>
              <a:rPr lang="uk-UA" i="1" dirty="0" smtClean="0"/>
              <a:t>монохроматичні і хроматичні.                       </a:t>
            </a:r>
          </a:p>
          <a:p>
            <a:r>
              <a:rPr lang="uk-UA" dirty="0"/>
              <a:t> </a:t>
            </a:r>
            <a:r>
              <a:rPr lang="uk-UA" dirty="0" smtClean="0"/>
              <a:t>     1</a:t>
            </a:r>
            <a:r>
              <a:rPr lang="uk-UA" i="1" dirty="0" smtClean="0"/>
              <a:t>.          Монохроматичними </a:t>
            </a:r>
            <a:r>
              <a:rPr lang="uk-UA" dirty="0" smtClean="0"/>
              <a:t>абераціями називають похибки  зображення, що мають місце для променів визначеної довжини хвилі. </a:t>
            </a:r>
          </a:p>
          <a:p>
            <a:r>
              <a:rPr lang="uk-UA" dirty="0"/>
              <a:t> </a:t>
            </a:r>
            <a:r>
              <a:rPr lang="uk-UA" dirty="0" smtClean="0"/>
              <a:t>      2.         Сутність </a:t>
            </a:r>
            <a:r>
              <a:rPr lang="uk-UA" i="1" dirty="0" smtClean="0"/>
              <a:t>хроматичних аберацій </a:t>
            </a:r>
            <a:r>
              <a:rPr lang="uk-UA" dirty="0" smtClean="0"/>
              <a:t>в тому, що при проходженні через заломлюючі поверхні випромінювання складного спектрального складу  розпадається на складені спектральні частини внаслідок дисперсії світла.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    зображення являє собою суму великого числа монохроматичних зображень, які не збігаються між собою ані за розміщенням чи за розмірами.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    зображення стає пофарбованим.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649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Монохроматичні</a:t>
            </a:r>
            <a:r>
              <a:rPr lang="ru-RU" dirty="0" smtClean="0"/>
              <a:t> </a:t>
            </a:r>
            <a:r>
              <a:rPr lang="ru-RU" dirty="0" err="1" smtClean="0"/>
              <a:t>аберації</a:t>
            </a:r>
            <a:r>
              <a:rPr lang="ru-RU" dirty="0" smtClean="0"/>
              <a:t>  </a:t>
            </a:r>
            <a:r>
              <a:rPr lang="ru-RU" dirty="0" err="1" smtClean="0"/>
              <a:t>поділяють</a:t>
            </a:r>
            <a:r>
              <a:rPr lang="ru-RU" dirty="0" smtClean="0"/>
              <a:t> на: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третього</a:t>
            </a:r>
            <a:r>
              <a:rPr lang="ru-RU" dirty="0" smtClean="0"/>
              <a:t> порядку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порядку</a:t>
            </a:r>
          </a:p>
          <a:p>
            <a:r>
              <a:rPr lang="ru-RU" dirty="0" err="1" smtClean="0"/>
              <a:t>Хроматичні</a:t>
            </a:r>
            <a:r>
              <a:rPr lang="ru-RU" dirty="0" smtClean="0"/>
              <a:t> – на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аберації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порядку,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третього</a:t>
            </a:r>
            <a:r>
              <a:rPr lang="ru-RU" dirty="0" smtClean="0"/>
              <a:t> порядку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/>
              <a:t>вищого</a:t>
            </a:r>
            <a:r>
              <a:rPr lang="ru-RU" dirty="0" smtClean="0"/>
              <a:t> порядку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07997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95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04" y="-31279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uk-UA" b="1" i="1" dirty="0" smtClean="0"/>
              <a:t>сферична аберація </a:t>
            </a:r>
            <a:r>
              <a:rPr lang="uk-UA" dirty="0" smtClean="0"/>
              <a:t>- недолік зображення, при якому випущені   однією точкою об'єкта світлові промені, що пройшли поблизу оптичної осі системи, і промені, що пройшли через віддалені від осі частини системи, не збираються в одну точку .</a:t>
            </a:r>
          </a:p>
          <a:p>
            <a:pPr marL="342900" indent="-342900">
              <a:buAutoNum type="arabicParenR"/>
            </a:pPr>
            <a:r>
              <a:rPr lang="uk-UA" dirty="0" smtClean="0"/>
              <a:t>У випадку сферичної аберації зображення точки, що лежить на головній оптичній осі системи є кружком розсіяння (рис). Вона виникає внаслідок того, що промені, які найбільше відхиляються від головної оптичної осі, фокусуються якнайближче до збиральної лінзи.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16" y="2204865"/>
            <a:ext cx="7920000" cy="28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404" y="510367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3) Відстань між передньою та задньою точками фокусування та </a:t>
            </a:r>
          </a:p>
          <a:p>
            <a:r>
              <a:rPr lang="uk-UA" dirty="0" smtClean="0"/>
              <a:t>називають поздовжньою сферичною аберацією , яка додатна ( ) для </a:t>
            </a:r>
          </a:p>
          <a:p>
            <a:r>
              <a:rPr lang="uk-UA" dirty="0" smtClean="0"/>
              <a:t>збиральних та від'ємна ( ) для розсіювальних лінз.</a:t>
            </a:r>
          </a:p>
          <a:p>
            <a:r>
              <a:rPr lang="uk-UA" dirty="0" smtClean="0"/>
              <a:t>4) Одним із способів зменшення сферичної аберації є заміна простої лінзи системою збиральних та розсіювальних лінз. </a:t>
            </a:r>
          </a:p>
          <a:p>
            <a:r>
              <a:rPr lang="uk-UA" dirty="0" smtClean="0"/>
              <a:t>5) Іншим способом є діафрагмування (тобто зменшення ) пучка променів.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12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333269" cy="298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ома</a:t>
            </a:r>
            <a:r>
              <a:rPr lang="ru-RU" dirty="0" smtClean="0"/>
              <a:t> - </a:t>
            </a:r>
            <a:r>
              <a:rPr lang="ru-RU" dirty="0" err="1" smtClean="0"/>
              <a:t>аберація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косому </a:t>
            </a:r>
            <a:r>
              <a:rPr lang="ru-RU" dirty="0" err="1" smtClean="0"/>
              <a:t>проходженні</a:t>
            </a:r>
            <a:r>
              <a:rPr lang="ru-RU" dirty="0" smtClean="0"/>
              <a:t> </a:t>
            </a:r>
            <a:r>
              <a:rPr lang="ru-RU" dirty="0" err="1" smtClean="0"/>
              <a:t>світлових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 через </a:t>
            </a:r>
            <a:r>
              <a:rPr lang="ru-RU" dirty="0" err="1" smtClean="0"/>
              <a:t>оптичну</a:t>
            </a:r>
            <a:r>
              <a:rPr lang="ru-RU" dirty="0" smtClean="0"/>
              <a:t> систему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5715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1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А</a:t>
            </a:r>
            <a:r>
              <a:rPr lang="uk-UA" b="1" dirty="0" smtClean="0"/>
              <a:t>стигматизм </a:t>
            </a:r>
            <a:r>
              <a:rPr lang="uk-UA" dirty="0" smtClean="0"/>
              <a:t>- якщо при проходженні оптичної системи сферична світлова хвиля деформується так, що пучки променів, що виходять з однієї точки об'єкта, не перетинаються в одній точці, а розташовуються в двох взаємно перпендикулярних відрізках на деякій відстані один від одного.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577"/>
          <a:stretch/>
        </p:blipFill>
        <p:spPr bwMode="auto">
          <a:xfrm>
            <a:off x="0" y="2132856"/>
            <a:ext cx="4838218" cy="419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0239">
            <a:off x="4876994" y="2936642"/>
            <a:ext cx="3877519" cy="258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3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296" y="4046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Кривизна зображення </a:t>
            </a:r>
            <a:r>
              <a:rPr lang="uk-UA" dirty="0" smtClean="0"/>
              <a:t>При такій аберації площина зображення стає зігнутою таким чином, що якщо центр зображення в фокусі, то краї зображення не в фокусі і навпаки.</a:t>
            </a:r>
          </a:p>
          <a:p>
            <a:r>
              <a:rPr lang="uk-UA" dirty="0" smtClean="0"/>
              <a:t>Якщо кривизна поверхні зображення виправлена, то об’єктив називається план-об’єктивом.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2" y="2060848"/>
            <a:ext cx="3816623" cy="46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41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/>
              <a:t>Д</a:t>
            </a:r>
            <a:r>
              <a:rPr lang="uk-UA" b="1" dirty="0" err="1" smtClean="0"/>
              <a:t>исторсія</a:t>
            </a:r>
            <a:r>
              <a:rPr lang="uk-UA" dirty="0" smtClean="0"/>
              <a:t> - приводить до порушення геометричної подібності між об'єктом і його зображенням</a:t>
            </a:r>
          </a:p>
          <a:p>
            <a:r>
              <a:rPr lang="uk-UA" dirty="0" smtClean="0"/>
              <a:t>При наявності такої аберації зображення будь-якої прямої у площині предмета, що проходить через вісь, буде прямою лінією, але зображення будь-який інший прямої буде викривленим. 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На рис. а показаний предмет у вигляді</a:t>
            </a:r>
            <a:r>
              <a:rPr lang="uk-UA" dirty="0"/>
              <a:t> </a:t>
            </a:r>
            <a:r>
              <a:rPr lang="uk-UA" dirty="0" smtClean="0"/>
              <a:t>  сітки прямих, паралельних осям  х і у та розташованих на однаковій відстані один від одного. Рис.. б ілюструє так звану бочкоподібну </a:t>
            </a:r>
            <a:r>
              <a:rPr lang="uk-UA" dirty="0" err="1" smtClean="0"/>
              <a:t>дисторсію</a:t>
            </a:r>
            <a:r>
              <a:rPr lang="uk-UA" dirty="0" smtClean="0"/>
              <a:t> (Е&gt; 0), а рис.. в – подушкоподібну </a:t>
            </a:r>
            <a:r>
              <a:rPr lang="uk-UA" dirty="0" err="1" smtClean="0"/>
              <a:t>дисторсію</a:t>
            </a:r>
            <a:r>
              <a:rPr lang="uk-UA" dirty="0" smtClean="0"/>
              <a:t> (Е &lt;0).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6753"/>
            <a:ext cx="7092000" cy="26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0" y="4670"/>
            <a:ext cx="8370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З п'яти аберацій </a:t>
            </a:r>
            <a:r>
              <a:rPr lang="uk-UA" dirty="0" err="1" smtClean="0"/>
              <a:t>Зайделя</a:t>
            </a:r>
            <a:r>
              <a:rPr lang="uk-UA" dirty="0" smtClean="0"/>
              <a:t> три (сферична, кома та астигматизм) порушують різкість зображення. Дві інші (кривизна поля і </a:t>
            </a:r>
            <a:r>
              <a:rPr lang="uk-UA" dirty="0" err="1" smtClean="0"/>
              <a:t>дисторсия</a:t>
            </a:r>
            <a:r>
              <a:rPr lang="uk-UA" dirty="0" smtClean="0"/>
              <a:t>) змінюють його положення і форму.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У загальному випадку неможливо сконструювати систему, вільну як від усіх первинних аберацій, так і від аберацій вищого порядку; тому завжди доводиться шукати якесь компромісне рішення, що враховує їх відносні величини.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У деяких випадках аберації </a:t>
            </a:r>
            <a:r>
              <a:rPr lang="uk-UA" dirty="0" err="1" smtClean="0"/>
              <a:t>Зайделя</a:t>
            </a:r>
            <a:r>
              <a:rPr lang="uk-UA" dirty="0" smtClean="0"/>
              <a:t> можна суттєво зменшити за рахунок аберацій вищого порядку.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В інших випадках необхідно повністю знищити деякі аберації, незважаючи на те, що при цьому з'являються аберації інших типів.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Наприклад, в телескопах повинна бути повністю усунена кома, тому що при наявності її, зображення буде несиметричним і всі прецизійні астрономічні вимірювання положення втратять сенс.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/>
              <a:t>З іншого боку, наявність деякої кривизни поля і </a:t>
            </a:r>
            <a:r>
              <a:rPr lang="uk-UA" dirty="0" err="1" smtClean="0"/>
              <a:t>дисторсії</a:t>
            </a:r>
            <a:r>
              <a:rPr lang="uk-UA" dirty="0" smtClean="0"/>
              <a:t>  нешкідливо, оскільки від них можна позбутися за допомогою відповідних обчислень.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5456"/>
            <a:ext cx="3600400" cy="23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84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1206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Аберації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Аберації</dc:title>
  <dc:creator>Макс</dc:creator>
  <cp:lastModifiedBy>Макс</cp:lastModifiedBy>
  <cp:revision>9</cp:revision>
  <dcterms:created xsi:type="dcterms:W3CDTF">2015-02-15T18:07:30Z</dcterms:created>
  <dcterms:modified xsi:type="dcterms:W3CDTF">2015-02-15T19:54:05Z</dcterms:modified>
</cp:coreProperties>
</file>