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15"/>
  </p:notesMasterIdLst>
  <p:handoutMasterIdLst>
    <p:handoutMasterId r:id="rId16"/>
  </p:handoutMasterIdLst>
  <p:sldIdLst>
    <p:sldId id="267" r:id="rId3"/>
    <p:sldId id="268" r:id="rId4"/>
    <p:sldId id="270" r:id="rId5"/>
    <p:sldId id="271" r:id="rId6"/>
    <p:sldId id="272" r:id="rId7"/>
    <p:sldId id="273" r:id="rId8"/>
    <p:sldId id="274" r:id="rId9"/>
    <p:sldId id="275" r:id="rId10"/>
    <p:sldId id="276" r:id="rId11"/>
    <p:sldId id="277" r:id="rId12"/>
    <p:sldId id="278" r:id="rId13"/>
    <p:sldId id="279" r:id="rId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015">
          <p15:clr>
            <a:srgbClr val="A4A3A4"/>
          </p15:clr>
        </p15:guide>
        <p15:guide id="3" orient="horz" pos="274">
          <p15:clr>
            <a:srgbClr val="A4A3A4"/>
          </p15:clr>
        </p15:guide>
        <p15:guide id="4" orient="horz" pos="3840">
          <p15:clr>
            <a:srgbClr val="A4A3A4"/>
          </p15:clr>
        </p15:guide>
        <p15:guide id="5" pos="3839">
          <p15:clr>
            <a:srgbClr val="A4A3A4"/>
          </p15:clr>
        </p15:guide>
        <p15:guide id="6" pos="6911">
          <p15:clr>
            <a:srgbClr val="A4A3A4"/>
          </p15:clr>
        </p15:guide>
        <p15:guide id="7" pos="767">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064" autoAdjust="0"/>
    <p:restoredTop sz="83395" autoAdjust="0"/>
  </p:normalViewPr>
  <p:slideViewPr>
    <p:cSldViewPr>
      <p:cViewPr>
        <p:scale>
          <a:sx n="80" d="100"/>
          <a:sy n="80" d="100"/>
        </p:scale>
        <p:origin x="-150" y="-78"/>
      </p:cViewPr>
      <p:guideLst>
        <p:guide orient="horz" pos="2160"/>
        <p:guide orient="horz" pos="1015"/>
        <p:guide orient="horz" pos="274"/>
        <p:guide orient="horz" pos="3840"/>
        <p:guide pos="3839"/>
        <p:guide pos="6911"/>
        <p:guide pos="767"/>
      </p:guideLst>
    </p:cSldViewPr>
  </p:slideViewPr>
  <p:notesTextViewPr>
    <p:cViewPr>
      <p:scale>
        <a:sx n="100" d="100"/>
        <a:sy n="100" d="100"/>
      </p:scale>
      <p:origin x="0" y="0"/>
    </p:cViewPr>
  </p:notesTextViewPr>
  <p:notesViewPr>
    <p:cSldViewPr showGuides="1">
      <p:cViewPr varScale="1">
        <p:scale>
          <a:sx n="82" d="100"/>
          <a:sy n="82" d="100"/>
        </p:scale>
        <p:origin x="2010"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ru-RU" smtClean="0"/>
              <a:pPr/>
              <a:t>08.04.2014</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lang="ru-RU" smtClean="0"/>
              <a:pPr/>
              <a:t>‹#›</a:t>
            </a:fld>
            <a:endParaRPr lang="ru-RU" dirty="0"/>
          </a:p>
        </p:txBody>
      </p:sp>
    </p:spTree>
    <p:extLst>
      <p:ext uri="{BB962C8B-B14F-4D97-AF65-F5344CB8AC3E}">
        <p14:creationId xmlns:p14="http://schemas.microsoft.com/office/powerpoint/2010/main" xmlns=""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ru-RU" smtClean="0"/>
              <a:pPr/>
              <a:t>08.04.2014</a:t>
            </a:fld>
            <a:endParaRPr lang="ru-RU" dirty="0"/>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lang="ru-RU" smtClean="0"/>
              <a:pPr/>
              <a:t>‹#›</a:t>
            </a:fld>
            <a:endParaRPr lang="ru-RU" dirty="0"/>
          </a:p>
        </p:txBody>
      </p:sp>
    </p:spTree>
    <p:extLst>
      <p:ext uri="{BB962C8B-B14F-4D97-AF65-F5344CB8AC3E}">
        <p14:creationId xmlns:p14="http://schemas.microsoft.com/office/powerpoint/2010/main" xmlns=""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lvl1pPr>
              <a:defRPr>
                <a:solidFill>
                  <a:schemeClr val="tx2"/>
                </a:solidFill>
              </a:defRPr>
            </a:lvl1pPr>
          </a:lstStyle>
          <a:p>
            <a:fld id="{8E36636D-D922-432D-A958-524484B5923D}" type="datetimeFigureOut">
              <a:rPr lang="ru-RU" smtClean="0"/>
              <a:pPr/>
              <a:t>08.04.2014</a:t>
            </a:fld>
            <a:endParaRPr lang="ru-RU" dirty="0"/>
          </a:p>
        </p:txBody>
      </p:sp>
      <p:sp>
        <p:nvSpPr>
          <p:cNvPr id="5" name="Нижний колонтитул 4"/>
          <p:cNvSpPr>
            <a:spLocks noGrp="1"/>
          </p:cNvSpPr>
          <p:nvPr>
            <p:ph type="ftr" sz="quarter" idx="11"/>
          </p:nvPr>
        </p:nvSpPr>
        <p:spPr/>
        <p:txBody>
          <a:bodyPr/>
          <a:lstStyle>
            <a:lvl1pPr>
              <a:defRPr>
                <a:solidFill>
                  <a:schemeClr val="tx2"/>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tx2"/>
                </a:solidFill>
              </a:defRPr>
            </a:lvl1pPr>
          </a:lstStyle>
          <a:p>
            <a:fld id="{DF28FB93-0A08-4E7D-8E63-9EFA29F1E093}" type="slidenum">
              <a:rPr lang="ru-RU" smtClean="0"/>
              <a:pPr/>
              <a:t>‹#›</a:t>
            </a:fld>
            <a:endParaRPr lang="ru-RU" dirty="0"/>
          </a:p>
        </p:txBody>
      </p:sp>
      <p:grpSp>
        <p:nvGrpSpPr>
          <p:cNvPr id="7" name="Группа 6"/>
          <p:cNvGrpSpPr/>
          <p:nvPr/>
        </p:nvGrpSpPr>
        <p:grpSpPr>
          <a:xfrm>
            <a:off x="1218882" y="1600200"/>
            <a:ext cx="9739746" cy="73152"/>
            <a:chOff x="914400" y="1200150"/>
            <a:chExt cx="7306712" cy="54864"/>
          </a:xfrm>
        </p:grpSpPr>
        <p:sp>
          <p:nvSpPr>
            <p:cNvPr id="8" name="Овал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Овал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0" name="Группа 9"/>
            <p:cNvGrpSpPr/>
            <p:nvPr/>
          </p:nvGrpSpPr>
          <p:grpSpPr>
            <a:xfrm>
              <a:off x="1036847" y="1207626"/>
              <a:ext cx="7074290" cy="38998"/>
              <a:chOff x="2141408" y="1752956"/>
              <a:chExt cx="7315200" cy="38998"/>
            </a:xfrm>
            <a:solidFill>
              <a:schemeClr val="tx2"/>
            </a:solidFill>
          </p:grpSpPr>
          <p:cxnSp>
            <p:nvCxnSpPr>
              <p:cNvPr id="11" name="Прямая соединительная линия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Группа 12"/>
          <p:cNvGrpSpPr/>
          <p:nvPr/>
        </p:nvGrpSpPr>
        <p:grpSpPr>
          <a:xfrm>
            <a:off x="1218882" y="4851400"/>
            <a:ext cx="9739746" cy="73152"/>
            <a:chOff x="914400" y="3638550"/>
            <a:chExt cx="7306712" cy="54864"/>
          </a:xfrm>
        </p:grpSpPr>
        <p:sp>
          <p:nvSpPr>
            <p:cNvPr id="14" name="Овал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Овал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6" name="Группа 15"/>
            <p:cNvGrpSpPr/>
            <p:nvPr/>
          </p:nvGrpSpPr>
          <p:grpSpPr>
            <a:xfrm>
              <a:off x="1036847" y="3646026"/>
              <a:ext cx="7074290" cy="38998"/>
              <a:chOff x="2141408" y="1752956"/>
              <a:chExt cx="7315200" cy="38998"/>
            </a:xfrm>
            <a:solidFill>
              <a:schemeClr val="tx2"/>
            </a:solidFill>
          </p:grpSpPr>
          <p:cxnSp>
            <p:nvCxnSpPr>
              <p:cNvPr id="17" name="Прямая соединительная линия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8E36636D-D922-432D-A958-524484B5923D}" type="datetimeFigureOut">
              <a:rPr lang="ru-RU" smtClean="0"/>
              <a:pPr/>
              <a:t>08.04.2014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p14="http://schemas.microsoft.com/office/powerpoint/2010/main" xmlns="" val="3223223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834563" y="434975"/>
            <a:ext cx="1168400" cy="5661025"/>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8E36636D-D922-432D-A958-524484B5923D}" type="datetimeFigureOut">
              <a:rPr lang="ru-RU" smtClean="0"/>
              <a:pPr/>
              <a:t>08.04.2014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p14="http://schemas.microsoft.com/office/powerpoint/2010/main" xmlns="" val="20857005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8E36636D-D922-432D-A958-524484B5923D}" type="datetimeFigureOut">
              <a:rPr lang="ru-RU" smtClean="0"/>
              <a:pPr/>
              <a:t>08.04.2014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p14="http://schemas.microsoft.com/office/powerpoint/2010/main" xmlns="" val="34990621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ru-RU" smtClean="0"/>
              <a:t>Образец заголовка</a:t>
            </a:r>
            <a:endParaRPr lang="ru-RU" dirty="0"/>
          </a:p>
        </p:txBody>
      </p:sp>
      <p:sp>
        <p:nvSpPr>
          <p:cNvPr id="3" name="Текст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E36636D-D922-432D-A958-524484B5923D}" type="datetimeFigureOut">
              <a:rPr lang="ru-RU" smtClean="0"/>
              <a:pPr/>
              <a:t>08.04.2014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F28FB93-0A08-4E7D-8E63-9EFA29F1E093}" type="slidenum">
              <a:rPr lang="ru-RU" smtClean="0"/>
              <a:pPr/>
              <a:t>‹#›</a:t>
            </a:fld>
            <a:endParaRPr lang="ru-RU" dirty="0"/>
          </a:p>
        </p:txBody>
      </p:sp>
      <p:grpSp>
        <p:nvGrpSpPr>
          <p:cNvPr id="13" name="Группа 12"/>
          <p:cNvGrpSpPr/>
          <p:nvPr/>
        </p:nvGrpSpPr>
        <p:grpSpPr>
          <a:xfrm>
            <a:off x="3273781" y="3475736"/>
            <a:ext cx="5641265" cy="54864"/>
            <a:chOff x="2455975" y="2588441"/>
            <a:chExt cx="4232051" cy="41148"/>
          </a:xfrm>
        </p:grpSpPr>
        <p:sp>
          <p:nvSpPr>
            <p:cNvPr id="14" name="Овал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Овал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Группа 15"/>
            <p:cNvGrpSpPr/>
            <p:nvPr/>
          </p:nvGrpSpPr>
          <p:grpSpPr>
            <a:xfrm>
              <a:off x="2563229" y="2594391"/>
              <a:ext cx="4023360" cy="29249"/>
              <a:chOff x="2550323" y="3458731"/>
              <a:chExt cx="4023360" cy="38998"/>
            </a:xfrm>
          </p:grpSpPr>
          <p:cxnSp>
            <p:nvCxnSpPr>
              <p:cNvPr id="17" name="Прямая соединительная линия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Прямая соединительная линия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xmlns="" val="5526282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8E36636D-D922-432D-A958-524484B5923D}" type="datetimeFigureOut">
              <a:rPr lang="ru-RU" smtClean="0"/>
              <a:pPr/>
              <a:t>08.04.2014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p14="http://schemas.microsoft.com/office/powerpoint/2010/main" xmlns="" val="38607757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8E36636D-D922-432D-A958-524484B5923D}" type="datetimeFigureOut">
              <a:rPr lang="ru-RU" smtClean="0"/>
              <a:pPr/>
              <a:t>08.04.2014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p14="http://schemas.microsoft.com/office/powerpoint/2010/main" xmlns="" val="37425832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8E36636D-D922-432D-A958-524484B5923D}" type="datetimeFigureOut">
              <a:rPr lang="ru-RU" smtClean="0"/>
              <a:pPr/>
              <a:t>08.04.2014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p14="http://schemas.microsoft.com/office/powerpoint/2010/main" xmlns="" val="1565934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E36636D-D922-432D-A958-524484B5923D}" type="datetimeFigureOut">
              <a:rPr lang="ru-RU" smtClean="0"/>
              <a:pPr/>
              <a:t>08.04.2014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p14="http://schemas.microsoft.com/office/powerpoint/2010/main" xmlns="" val="1212877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8883" y="431800"/>
            <a:ext cx="9751060" cy="1168400"/>
          </a:xfrm>
        </p:spPr>
        <p:txBody>
          <a:bodyPr anchor="b">
            <a:normAutofit/>
          </a:bodyPr>
          <a:lstStyle>
            <a:lvl1pPr algn="l">
              <a:defRPr sz="3200" b="0"/>
            </a:lvl1pPr>
          </a:lstStyle>
          <a:p>
            <a:r>
              <a:rPr lang="ru-RU" smtClean="0"/>
              <a:t>Образец заголовка</a:t>
            </a:r>
            <a:endParaRPr lang="ru-RU" dirty="0"/>
          </a:p>
        </p:txBody>
      </p:sp>
      <p:sp>
        <p:nvSpPr>
          <p:cNvPr id="3" name="Объект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E36636D-D922-432D-A958-524484B5923D}" type="datetimeFigureOut">
              <a:rPr lang="ru-RU" smtClean="0"/>
              <a:pPr/>
              <a:t>08.04.2014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p14="http://schemas.microsoft.com/office/powerpoint/2010/main" xmlns="" val="18586462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dirty="0"/>
          </a:p>
        </p:txBody>
      </p:sp>
      <p:sp>
        <p:nvSpPr>
          <p:cNvPr id="2" name="Заголовок 1"/>
          <p:cNvSpPr>
            <a:spLocks noGrp="1"/>
          </p:cNvSpPr>
          <p:nvPr>
            <p:ph type="title"/>
          </p:nvPr>
        </p:nvSpPr>
        <p:spPr>
          <a:xfrm>
            <a:off x="1218883" y="431800"/>
            <a:ext cx="9751060" cy="1168400"/>
          </a:xfrm>
        </p:spPr>
        <p:txBody>
          <a:bodyPr anchor="b">
            <a:normAutofit/>
          </a:bodyPr>
          <a:lstStyle>
            <a:lvl1pPr algn="l">
              <a:defRPr sz="3200" b="0"/>
            </a:lvl1pPr>
          </a:lstStyle>
          <a:p>
            <a:r>
              <a:rPr lang="ru-RU" smtClean="0"/>
              <a:t>Образец заголовка</a:t>
            </a:r>
            <a:endParaRPr lang="ru-RU" dirty="0"/>
          </a:p>
        </p:txBody>
      </p:sp>
      <p:sp>
        <p:nvSpPr>
          <p:cNvPr id="3" name="Рисунок 2"/>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E36636D-D922-432D-A958-524484B5923D}" type="datetimeFigureOut">
              <a:rPr lang="ru-RU" smtClean="0"/>
              <a:pPr/>
              <a:t>08.04.2014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p14="http://schemas.microsoft.com/office/powerpoint/2010/main" xmlns="" val="24050573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sz="2400" dirty="0"/>
          </a:p>
        </p:txBody>
      </p:sp>
      <p:sp>
        <p:nvSpPr>
          <p:cNvPr id="8" name="Скругленный прямоугольник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dirty="0"/>
          </a:p>
        </p:txBody>
      </p:sp>
      <p:sp>
        <p:nvSpPr>
          <p:cNvPr id="2" name="Заголовок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ru-RU" smtClean="0"/>
              <a:pPr/>
              <a:t>08.04.2014</a:t>
            </a:fld>
            <a:endParaRPr lang="ru-RU" dirty="0"/>
          </a:p>
        </p:txBody>
      </p:sp>
      <p:sp>
        <p:nvSpPr>
          <p:cNvPr id="5" name="Нижний колонтитул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lang="ru-RU" dirty="0"/>
          </a:p>
        </p:txBody>
      </p:sp>
      <p:sp>
        <p:nvSpPr>
          <p:cNvPr id="6" name="Номер слайда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lang="ru-RU" smtClean="0"/>
              <a:pPr/>
              <a:t>‹#›</a:t>
            </a:fld>
            <a:endParaRPr lang="ru-RU" dirty="0"/>
          </a:p>
        </p:txBody>
      </p:sp>
    </p:spTree>
    <p:extLst>
      <p:ext uri="{BB962C8B-B14F-4D97-AF65-F5344CB8AC3E}">
        <p14:creationId xmlns:p14="http://schemas.microsoft.com/office/powerpoint/2010/main" xmlns=""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Lincoln_Park,_Chicago" TargetMode="External"/><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Globe_Theatre" TargetMode="External"/><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Shakespeare%27s_Birthplace" TargetMode="External"/><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hyperlink" Target="http://en.wikipedia.org/wiki/Stratford-upon-Avo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spcBef>
                <a:spcPts val="0"/>
              </a:spcBef>
            </a:pPr>
            <a:r>
              <a:rPr lang="en-US" sz="6600" b="1" dirty="0" smtClean="0"/>
              <a:t>William Shakespeare</a:t>
            </a:r>
            <a:endParaRPr lang="ru-RU" sz="6600" b="0" i="0" dirty="0">
              <a:latin typeface="Constantia"/>
              <a:ea typeface="+mj-ea"/>
              <a:cs typeface="+mj-cs"/>
            </a:endParaRPr>
          </a:p>
        </p:txBody>
      </p:sp>
      <p:sp>
        <p:nvSpPr>
          <p:cNvPr id="3" name="Подзаголовок 2"/>
          <p:cNvSpPr>
            <a:spLocks noGrp="1"/>
          </p:cNvSpPr>
          <p:nvPr>
            <p:ph type="subTitle" idx="1"/>
          </p:nvPr>
        </p:nvSpPr>
        <p:spPr/>
        <p:txBody>
          <a:bodyPr>
            <a:normAutofit/>
          </a:bodyPr>
          <a:lstStyle/>
          <a:p>
            <a:r>
              <a:rPr lang="en-US" sz="2400" dirty="0" smtClean="0"/>
              <a:t>26 April 1564  – 23 April 1616</a:t>
            </a:r>
            <a:endParaRPr lang="ru-RU" sz="2400" b="0" i="0" baseline="0" dirty="0"/>
          </a:p>
        </p:txBody>
      </p:sp>
    </p:spTree>
    <p:extLst>
      <p:ext uri="{BB962C8B-B14F-4D97-AF65-F5344CB8AC3E}">
        <p14:creationId xmlns:p14="http://schemas.microsoft.com/office/powerpoint/2010/main" xmlns="" val="27075430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6628" y="357166"/>
            <a:ext cx="9751060" cy="1168400"/>
          </a:xfrm>
        </p:spPr>
        <p:txBody>
          <a:bodyPr>
            <a:normAutofit/>
          </a:bodyPr>
          <a:lstStyle/>
          <a:p>
            <a:pPr algn="ctr"/>
            <a:r>
              <a:rPr lang="en-US" sz="4400" b="1" dirty="0" smtClean="0"/>
              <a:t>The Bard's will and death</a:t>
            </a:r>
            <a:endParaRPr lang="ru-RU" sz="4400" dirty="0"/>
          </a:p>
        </p:txBody>
      </p:sp>
      <p:sp>
        <p:nvSpPr>
          <p:cNvPr id="3" name="Прямоугольник 2"/>
          <p:cNvSpPr/>
          <p:nvPr/>
        </p:nvSpPr>
        <p:spPr>
          <a:xfrm>
            <a:off x="593686" y="1785926"/>
            <a:ext cx="6092825" cy="4247317"/>
          </a:xfrm>
          <a:prstGeom prst="rect">
            <a:avLst/>
          </a:prstGeom>
        </p:spPr>
        <p:txBody>
          <a:bodyPr>
            <a:spAutoFit/>
          </a:bodyPr>
          <a:lstStyle/>
          <a:p>
            <a:r>
              <a:rPr lang="en-US" dirty="0" smtClean="0"/>
              <a:t>Records reveal that the great Bard revised his will on March the 25th, 1616. Less than a month later, he died on April the 23rd, 1616. Literature's famous Bard is buried at the Holy Trinity Church in Stratford. He infamously left his second-best bed to his wife Anne Hathaway and little </a:t>
            </a:r>
            <a:r>
              <a:rPr lang="en-US" dirty="0" smtClean="0"/>
              <a:t>else</a:t>
            </a:r>
            <a:r>
              <a:rPr lang="en-US" dirty="0" smtClean="0"/>
              <a:t>, giving most of his estate to his eldest daughter Susanna who has married a prominent and distinguished physician named John Hall in June 1607. This was not as callous as it seems; the Bard's best bed was for guests; his second-best bed was his marriage bed... His will also named actors Richard Burbage, Henry Condell and John </a:t>
            </a:r>
            <a:r>
              <a:rPr lang="en-US" dirty="0" err="1" smtClean="0"/>
              <a:t>Hemminges</a:t>
            </a:r>
            <a:r>
              <a:rPr lang="en-US" dirty="0" smtClean="0"/>
              <a:t>, providing proof to academics today that William was involved in theatre. The Bard's direct line of descendants ended some 54 years later until Susanna’s daughter Elizabeth died in 1670.</a:t>
            </a:r>
            <a:endParaRPr lang="ru-RU" dirty="0"/>
          </a:p>
        </p:txBody>
      </p:sp>
      <p:pic>
        <p:nvPicPr>
          <p:cNvPr id="4" name="Рисунок 3" descr="William_Shakespeare_Statue_in_Lincoln_Park.JPG"/>
          <p:cNvPicPr>
            <a:picLocks noChangeAspect="1"/>
          </p:cNvPicPr>
          <p:nvPr/>
        </p:nvPicPr>
        <p:blipFill>
          <a:blip r:embed="rId2" cstate="print"/>
          <a:stretch>
            <a:fillRect/>
          </a:stretch>
        </p:blipFill>
        <p:spPr>
          <a:xfrm>
            <a:off x="6594478" y="1571612"/>
            <a:ext cx="2696490" cy="4786322"/>
          </a:xfrm>
          <a:prstGeom prst="rect">
            <a:avLst/>
          </a:prstGeom>
        </p:spPr>
      </p:pic>
      <p:sp>
        <p:nvSpPr>
          <p:cNvPr id="5" name="Прямоугольник 4"/>
          <p:cNvSpPr/>
          <p:nvPr/>
        </p:nvSpPr>
        <p:spPr>
          <a:xfrm>
            <a:off x="9380560" y="2928934"/>
            <a:ext cx="2428892" cy="1569660"/>
          </a:xfrm>
          <a:prstGeom prst="rect">
            <a:avLst/>
          </a:prstGeom>
        </p:spPr>
        <p:txBody>
          <a:bodyPr wrap="square">
            <a:spAutoFit/>
          </a:bodyPr>
          <a:lstStyle/>
          <a:p>
            <a:r>
              <a:rPr lang="en-US" sz="1600" dirty="0" smtClean="0"/>
              <a:t>A recently garlanded statue of William Shakespeare in </a:t>
            </a:r>
            <a:r>
              <a:rPr lang="en-US" sz="1600" dirty="0" smtClean="0">
                <a:hlinkClick r:id="rId3" tooltip="Lincoln Park, Chicago"/>
              </a:rPr>
              <a:t>Lincoln Park, Chicago</a:t>
            </a:r>
            <a:r>
              <a:rPr lang="en-US" sz="1600" dirty="0" smtClean="0"/>
              <a:t>, typical of many created in the 19th and early 20th century.</a:t>
            </a:r>
            <a:endParaRPr lang="ru-RU" sz="1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800" b="1" dirty="0" smtClean="0"/>
              <a:t>The Bard's last words...</a:t>
            </a:r>
            <a:endParaRPr lang="ru-RU" sz="4800" dirty="0"/>
          </a:p>
        </p:txBody>
      </p:sp>
      <p:sp>
        <p:nvSpPr>
          <p:cNvPr id="3074" name="Rectangle 2"/>
          <p:cNvSpPr>
            <a:spLocks noChangeArrowheads="1"/>
          </p:cNvSpPr>
          <p:nvPr/>
        </p:nvSpPr>
        <p:spPr bwMode="auto">
          <a:xfrm>
            <a:off x="736562" y="1785926"/>
            <a:ext cx="107157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rPr>
              <a:t>Written</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upon</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William</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Shakespeare’s</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tombstone</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is</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an</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appeal</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that</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he</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be</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left</a:t>
            </a:r>
            <a:r>
              <a:rPr kumimoji="0" lang="ru-RU" sz="1800" b="1" i="0" u="none" strike="noStrike" cap="none" normalizeH="0" baseline="0" dirty="0" smtClean="0">
                <a:ln>
                  <a:noFill/>
                </a:ln>
                <a:solidFill>
                  <a:schemeClr val="tx1"/>
                </a:solidFill>
                <a:effectLst/>
              </a:rPr>
              <a:t> </a:t>
            </a:r>
            <a:endParaRPr kumimoji="0" lang="en-US" sz="1800" b="1" i="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rPr>
              <a:t>to</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rest</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in</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peace</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with</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a</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curse</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on</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those</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who</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would</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move</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his</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bones</a:t>
            </a:r>
            <a:r>
              <a:rPr kumimoji="0" lang="ru-RU" sz="1800" b="1" i="0" u="none" strike="noStrike" cap="none" normalizeH="0" baseline="0" dirty="0" smtClean="0">
                <a:ln>
                  <a:noFill/>
                </a:ln>
                <a:solidFill>
                  <a:schemeClr val="tx1"/>
                </a:solidFill>
                <a:effectLst/>
              </a:rPr>
              <a:t>...</a:t>
            </a:r>
            <a:endParaRPr kumimoji="0" lang="en-US" sz="1800" b="1" i="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1"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1" u="none" strike="noStrike" cap="none" normalizeH="0" baseline="0" dirty="0" err="1" smtClean="0">
                <a:ln>
                  <a:noFill/>
                </a:ln>
                <a:solidFill>
                  <a:schemeClr val="tx1"/>
                </a:solidFill>
                <a:effectLst/>
              </a:rPr>
              <a:t>Good</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friend</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for</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Jesus</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sake</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forbeare</a:t>
            </a:r>
            <a:r>
              <a:rPr kumimoji="0" lang="ru-RU" sz="1800" b="0" i="1" u="none" strike="noStrike" cap="none" normalizeH="0" baseline="0" dirty="0" smtClean="0">
                <a:ln>
                  <a:noFill/>
                </a:ln>
                <a:solidFill>
                  <a:schemeClr val="tx1"/>
                </a:solidFill>
                <a:effectLst/>
              </a:rPr>
              <a:t> </a:t>
            </a:r>
            <a:br>
              <a:rPr kumimoji="0" lang="ru-RU" sz="1800" b="0" i="1" u="none" strike="noStrike" cap="none" normalizeH="0" baseline="0" dirty="0" smtClean="0">
                <a:ln>
                  <a:noFill/>
                </a:ln>
                <a:solidFill>
                  <a:schemeClr val="tx1"/>
                </a:solidFill>
                <a:effectLst/>
              </a:rPr>
            </a:br>
            <a:r>
              <a:rPr kumimoji="0" lang="ru-RU" sz="1800" b="0" i="1" u="none" strike="noStrike" cap="none" normalizeH="0" baseline="0" dirty="0" err="1" smtClean="0">
                <a:ln>
                  <a:noFill/>
                </a:ln>
                <a:solidFill>
                  <a:schemeClr val="tx1"/>
                </a:solidFill>
                <a:effectLst/>
              </a:rPr>
              <a:t>To</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digg</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the</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dust</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enclosed</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here</a:t>
            </a:r>
            <a:r>
              <a:rPr kumimoji="0" lang="ru-RU" sz="1800" b="0" i="1" u="none" strike="noStrike" cap="none" normalizeH="0" baseline="0" dirty="0" smtClean="0">
                <a:ln>
                  <a:noFill/>
                </a:ln>
                <a:solidFill>
                  <a:schemeClr val="tx1"/>
                </a:solidFill>
                <a:effectLst/>
              </a:rPr>
              <a:t>! </a:t>
            </a:r>
            <a:br>
              <a:rPr kumimoji="0" lang="ru-RU" sz="1800" b="0" i="1" u="none" strike="noStrike" cap="none" normalizeH="0" baseline="0" dirty="0" smtClean="0">
                <a:ln>
                  <a:noFill/>
                </a:ln>
                <a:solidFill>
                  <a:schemeClr val="tx1"/>
                </a:solidFill>
                <a:effectLst/>
              </a:rPr>
            </a:br>
            <a:r>
              <a:rPr kumimoji="0" lang="ru-RU" sz="1800" b="0" i="1" u="none" strike="noStrike" cap="none" normalizeH="0" baseline="0" dirty="0" err="1" smtClean="0">
                <a:ln>
                  <a:noFill/>
                </a:ln>
                <a:solidFill>
                  <a:schemeClr val="tx1"/>
                </a:solidFill>
                <a:effectLst/>
              </a:rPr>
              <a:t>Blest</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be</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ye</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man</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that</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spares</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thes</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stones</a:t>
            </a:r>
            <a:r>
              <a:rPr kumimoji="0" lang="ru-RU" sz="1800" b="0" i="1" u="none" strike="noStrike" cap="none" normalizeH="0" baseline="0" dirty="0" smtClean="0">
                <a:ln>
                  <a:noFill/>
                </a:ln>
                <a:solidFill>
                  <a:schemeClr val="tx1"/>
                </a:solidFill>
                <a:effectLst/>
              </a:rPr>
              <a:t> </a:t>
            </a:r>
            <a:br>
              <a:rPr kumimoji="0" lang="ru-RU" sz="1800" b="0" i="1" u="none" strike="noStrike" cap="none" normalizeH="0" baseline="0" dirty="0" smtClean="0">
                <a:ln>
                  <a:noFill/>
                </a:ln>
                <a:solidFill>
                  <a:schemeClr val="tx1"/>
                </a:solidFill>
                <a:effectLst/>
              </a:rPr>
            </a:br>
            <a:r>
              <a:rPr kumimoji="0" lang="ru-RU" sz="1800" b="0" i="1" u="none" strike="noStrike" cap="none" normalizeH="0" baseline="0" dirty="0" err="1" smtClean="0">
                <a:ln>
                  <a:noFill/>
                </a:ln>
                <a:solidFill>
                  <a:schemeClr val="tx1"/>
                </a:solidFill>
                <a:effectLst/>
              </a:rPr>
              <a:t>And</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curst</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be</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he</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that</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moues</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my</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bones</a:t>
            </a:r>
            <a:r>
              <a:rPr kumimoji="0" lang="ru-RU" sz="1800" b="0" i="1" u="none" strike="noStrike" cap="none" normalizeH="0" baseline="0" dirty="0" smtClean="0">
                <a:ln>
                  <a:noFill/>
                </a:ln>
                <a:solidFill>
                  <a:schemeClr val="tx1"/>
                </a:solidFill>
                <a:effectLst/>
              </a:rPr>
              <a:t>. </a:t>
            </a:r>
            <a:endParaRPr kumimoji="0" lang="en-US" sz="1800" b="0" i="1"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rPr>
              <a:t>Translated</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this</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reads</a:t>
            </a:r>
            <a:r>
              <a:rPr kumimoji="0" lang="ru-RU" sz="1800" b="1" i="0" u="none" strike="noStrike" cap="none" normalizeH="0" baseline="0" dirty="0" smtClean="0">
                <a:ln>
                  <a:noFill/>
                </a:ln>
                <a:solidFill>
                  <a:schemeClr val="tx1"/>
                </a:solidFill>
                <a:effectLst/>
              </a:rPr>
              <a:t> </a:t>
            </a:r>
            <a:r>
              <a:rPr kumimoji="0" lang="ru-RU" sz="1800" b="1" i="0" u="none" strike="noStrike" cap="none" normalizeH="0" baseline="0" dirty="0" err="1" smtClean="0">
                <a:ln>
                  <a:noFill/>
                </a:ln>
                <a:solidFill>
                  <a:schemeClr val="tx1"/>
                </a:solidFill>
                <a:effectLst/>
              </a:rPr>
              <a:t>as</a:t>
            </a:r>
            <a:r>
              <a:rPr kumimoji="0" lang="ru-RU" sz="1800" b="1" i="0" u="none" strike="noStrike" cap="none" normalizeH="0" baseline="0" dirty="0" smtClean="0">
                <a:ln>
                  <a:noFill/>
                </a:ln>
                <a:solidFill>
                  <a:schemeClr val="tx1"/>
                </a:solidFill>
                <a:effectLst/>
              </a:rPr>
              <a:t>:</a:t>
            </a:r>
            <a:endParaRPr kumimoji="0" lang="en-US" sz="18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1" u="none" strike="noStrike" cap="none" normalizeH="0" baseline="0" dirty="0" err="1" smtClean="0">
                <a:ln>
                  <a:noFill/>
                </a:ln>
                <a:solidFill>
                  <a:schemeClr val="tx1"/>
                </a:solidFill>
                <a:effectLst/>
              </a:rPr>
              <a:t>Good</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friend</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for</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Jesus</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sake</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forbear</a:t>
            </a:r>
            <a:endParaRPr kumimoji="0" lang="ru-RU"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1" u="none" strike="noStrike" cap="none" normalizeH="0" baseline="0" dirty="0" err="1" smtClean="0">
                <a:ln>
                  <a:noFill/>
                </a:ln>
                <a:solidFill>
                  <a:schemeClr val="tx1"/>
                </a:solidFill>
                <a:effectLst/>
              </a:rPr>
              <a:t>To</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dig</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the</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dust</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enclosed</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here</a:t>
            </a:r>
            <a:r>
              <a:rPr kumimoji="0" lang="ru-RU" sz="1800" b="0" i="1" u="none" strike="noStrike" cap="none" normalizeH="0" baseline="0" dirty="0" smtClean="0">
                <a:ln>
                  <a:noFill/>
                </a:ln>
                <a:solidFill>
                  <a:schemeClr val="tx1"/>
                </a:solidFill>
                <a:effectLst/>
              </a:rPr>
              <a:t>;</a:t>
            </a:r>
            <a:endParaRPr kumimoji="0" lang="ru-RU"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1" u="none" strike="noStrike" cap="none" normalizeH="0" baseline="0" dirty="0" err="1" smtClean="0">
                <a:ln>
                  <a:noFill/>
                </a:ln>
                <a:solidFill>
                  <a:schemeClr val="tx1"/>
                </a:solidFill>
                <a:effectLst/>
              </a:rPr>
              <a:t>Blest</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be</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the</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man</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that</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spares</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these</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stones</a:t>
            </a:r>
            <a:endParaRPr kumimoji="0" lang="ru-RU"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1" u="none" strike="noStrike" cap="none" normalizeH="0" baseline="0" dirty="0" err="1" smtClean="0">
                <a:ln>
                  <a:noFill/>
                </a:ln>
                <a:solidFill>
                  <a:schemeClr val="tx1"/>
                </a:solidFill>
                <a:effectLst/>
              </a:rPr>
              <a:t>And</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curst</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he</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that</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moves</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my</a:t>
            </a:r>
            <a:r>
              <a:rPr kumimoji="0" lang="ru-RU" sz="1800" b="0" i="1" u="none" strike="noStrike" cap="none" normalizeH="0" baseline="0" dirty="0" smtClean="0">
                <a:ln>
                  <a:noFill/>
                </a:ln>
                <a:solidFill>
                  <a:schemeClr val="tx1"/>
                </a:solidFill>
                <a:effectLst/>
              </a:rPr>
              <a:t> </a:t>
            </a:r>
            <a:r>
              <a:rPr kumimoji="0" lang="ru-RU" sz="1800" b="0" i="1" u="none" strike="noStrike" cap="none" normalizeH="0" baseline="0" dirty="0" err="1" smtClean="0">
                <a:ln>
                  <a:noFill/>
                </a:ln>
                <a:solidFill>
                  <a:schemeClr val="tx1"/>
                </a:solidFill>
                <a:effectLst/>
              </a:rPr>
              <a:t>bones</a:t>
            </a:r>
            <a:r>
              <a:rPr kumimoji="0" lang="ru-RU" sz="1800" b="0" i="1" u="none" strike="noStrike" cap="none" normalizeH="0" baseline="0" dirty="0" smtClean="0">
                <a:ln>
                  <a:noFill/>
                </a:ln>
                <a:solidFill>
                  <a:schemeClr val="tx1"/>
                </a:solidFill>
                <a:effectLst/>
              </a:rPr>
              <a:t>.</a:t>
            </a:r>
            <a:endParaRPr kumimoji="0" lang="ru-RU" sz="1800" b="0" i="0" u="none" strike="noStrike" cap="none" normalizeH="0" baseline="0" dirty="0" smtClean="0">
              <a:ln>
                <a:noFill/>
              </a:ln>
              <a:solidFill>
                <a:schemeClr val="tx1"/>
              </a:solidFill>
              <a:effectLst/>
            </a:endParaRPr>
          </a:p>
        </p:txBody>
      </p:sp>
      <p:pic>
        <p:nvPicPr>
          <p:cNvPr id="6" name="Рисунок 5" descr="ShakespeareMonument_cropped.jpg"/>
          <p:cNvPicPr>
            <a:picLocks noChangeAspect="1"/>
          </p:cNvPicPr>
          <p:nvPr/>
        </p:nvPicPr>
        <p:blipFill>
          <a:blip r:embed="rId2"/>
          <a:stretch>
            <a:fillRect/>
          </a:stretch>
        </p:blipFill>
        <p:spPr>
          <a:xfrm>
            <a:off x="9523436" y="785794"/>
            <a:ext cx="2203065" cy="5370225"/>
          </a:xfrm>
          <a:prstGeom prst="rect">
            <a:avLst/>
          </a:prstGeom>
        </p:spPr>
      </p:pic>
      <p:pic>
        <p:nvPicPr>
          <p:cNvPr id="7" name="Рисунок 6" descr="800px-Shakespeare_grave_-Stratford-upon-Avon_-3June2007.jpg"/>
          <p:cNvPicPr>
            <a:picLocks noChangeAspect="1"/>
          </p:cNvPicPr>
          <p:nvPr/>
        </p:nvPicPr>
        <p:blipFill>
          <a:blip r:embed="rId3"/>
          <a:stretch>
            <a:fillRect/>
          </a:stretch>
        </p:blipFill>
        <p:spPr>
          <a:xfrm>
            <a:off x="5094280" y="2928934"/>
            <a:ext cx="4295747" cy="322181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380" y="428604"/>
            <a:ext cx="9751060" cy="2097070"/>
          </a:xfrm>
        </p:spPr>
        <p:txBody>
          <a:bodyPr>
            <a:normAutofit fontScale="90000"/>
          </a:bodyPr>
          <a:lstStyle/>
          <a:p>
            <a:pPr algn="ctr"/>
            <a:r>
              <a:rPr lang="en-US" sz="4900" b="1" dirty="0" smtClean="0"/>
              <a:t>Did Shakespeare write the 37 plays and 154 sonnets credited to him?</a:t>
            </a:r>
            <a:r>
              <a:rPr lang="en-US" dirty="0" smtClean="0"/>
              <a:t/>
            </a:r>
            <a:br>
              <a:rPr lang="en-US" dirty="0" smtClean="0"/>
            </a:br>
            <a:endParaRPr lang="ru-RU" dirty="0"/>
          </a:p>
        </p:txBody>
      </p:sp>
      <p:sp>
        <p:nvSpPr>
          <p:cNvPr id="3" name="Прямоугольник 2"/>
          <p:cNvSpPr/>
          <p:nvPr/>
        </p:nvSpPr>
        <p:spPr>
          <a:xfrm>
            <a:off x="950876" y="2928934"/>
            <a:ext cx="5572164" cy="2308324"/>
          </a:xfrm>
          <a:prstGeom prst="rect">
            <a:avLst/>
          </a:prstGeom>
        </p:spPr>
        <p:txBody>
          <a:bodyPr wrap="square">
            <a:spAutoFit/>
          </a:bodyPr>
          <a:lstStyle/>
          <a:p>
            <a:r>
              <a:rPr lang="en-US" dirty="0" smtClean="0"/>
              <a:t>The </a:t>
            </a:r>
            <a:r>
              <a:rPr lang="en-US" dirty="0" smtClean="0"/>
              <a:t>evidence above proves William existed but not that he was a playwright nor an actor nor a poet. In fact recently some academics who call themselves the Oxfords argue that Stratford's celebrated playwright did not write any of the plays attributed to him. They suggest that he was merely a businessman and propose several contenders for authorship, namely an Edward de </a:t>
            </a:r>
            <a:r>
              <a:rPr lang="en-US" dirty="0" err="1" smtClean="0"/>
              <a:t>Vere</a:t>
            </a:r>
            <a:r>
              <a:rPr lang="en-US" dirty="0" smtClean="0"/>
              <a:t>.</a:t>
            </a:r>
            <a:endParaRPr lang="en-US" dirty="0"/>
          </a:p>
        </p:txBody>
      </p:sp>
      <p:pic>
        <p:nvPicPr>
          <p:cNvPr id="4" name="Рисунок 3" descr="Globe_theatre_london.jpg"/>
          <p:cNvPicPr>
            <a:picLocks noChangeAspect="1"/>
          </p:cNvPicPr>
          <p:nvPr/>
        </p:nvPicPr>
        <p:blipFill>
          <a:blip r:embed="rId2"/>
          <a:stretch>
            <a:fillRect/>
          </a:stretch>
        </p:blipFill>
        <p:spPr>
          <a:xfrm>
            <a:off x="6808792" y="2143116"/>
            <a:ext cx="4667243" cy="3500432"/>
          </a:xfrm>
          <a:prstGeom prst="rect">
            <a:avLst/>
          </a:prstGeom>
        </p:spPr>
      </p:pic>
      <p:sp>
        <p:nvSpPr>
          <p:cNvPr id="5" name="Прямоугольник 4"/>
          <p:cNvSpPr/>
          <p:nvPr/>
        </p:nvSpPr>
        <p:spPr>
          <a:xfrm>
            <a:off x="6951668" y="5715016"/>
            <a:ext cx="4420826" cy="369332"/>
          </a:xfrm>
          <a:prstGeom prst="rect">
            <a:avLst/>
          </a:prstGeom>
        </p:spPr>
        <p:txBody>
          <a:bodyPr wrap="none">
            <a:spAutoFit/>
          </a:bodyPr>
          <a:lstStyle/>
          <a:p>
            <a:r>
              <a:rPr lang="en-US" dirty="0" smtClean="0"/>
              <a:t>The reconstructed </a:t>
            </a:r>
            <a:r>
              <a:rPr lang="en-US" dirty="0" smtClean="0">
                <a:hlinkClick r:id="rId3" tooltip="Globe Theatre"/>
              </a:rPr>
              <a:t>Globe Theatre</a:t>
            </a:r>
            <a:r>
              <a:rPr lang="en-US" dirty="0" smtClean="0"/>
              <a:t>, London.</a:t>
            </a: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594346" y="428604"/>
            <a:ext cx="5429288" cy="1811342"/>
          </a:xfrm>
        </p:spPr>
        <p:txBody>
          <a:bodyPr/>
          <a:lstStyle/>
          <a:p>
            <a:r>
              <a:rPr lang="en-US" b="1" dirty="0" smtClean="0">
                <a:latin typeface="+mn-lt"/>
              </a:rPr>
              <a:t>"All the world's a </a:t>
            </a:r>
            <a:r>
              <a:rPr lang="en-US" b="1" dirty="0" smtClean="0">
                <a:latin typeface="+mn-lt"/>
              </a:rPr>
              <a:t>stage,</a:t>
            </a:r>
            <a:r>
              <a:rPr lang="en-US" b="1" i="1" dirty="0" smtClean="0">
                <a:latin typeface="+mn-lt"/>
              </a:rPr>
              <a:t> </a:t>
            </a:r>
            <a:r>
              <a:rPr lang="en-US" b="1" i="1" dirty="0" smtClean="0">
                <a:latin typeface="+mn-lt"/>
              </a:rPr>
              <a:t>and all the men and women merely players"</a:t>
            </a:r>
            <a:endParaRPr lang="ru-RU" b="1" dirty="0">
              <a:latin typeface="+mn-lt"/>
            </a:endParaRPr>
          </a:p>
        </p:txBody>
      </p:sp>
      <p:pic>
        <p:nvPicPr>
          <p:cNvPr id="6" name="Содержимое 5" descr="Shakespeare.jpg"/>
          <p:cNvPicPr>
            <a:picLocks noGrp="1" noChangeAspect="1"/>
          </p:cNvPicPr>
          <p:nvPr>
            <p:ph idx="1"/>
          </p:nvPr>
        </p:nvPicPr>
        <p:blipFill>
          <a:blip r:embed="rId2"/>
          <a:stretch>
            <a:fillRect/>
          </a:stretch>
        </p:blipFill>
        <p:spPr>
          <a:xfrm>
            <a:off x="236496" y="285728"/>
            <a:ext cx="4849779" cy="6286544"/>
          </a:xfrm>
        </p:spPr>
      </p:pic>
      <p:sp>
        <p:nvSpPr>
          <p:cNvPr id="7" name="Прямоугольник 6"/>
          <p:cNvSpPr/>
          <p:nvPr/>
        </p:nvSpPr>
        <p:spPr>
          <a:xfrm>
            <a:off x="7237420" y="2786058"/>
            <a:ext cx="4429156" cy="584775"/>
          </a:xfrm>
          <a:prstGeom prst="rect">
            <a:avLst/>
          </a:prstGeom>
        </p:spPr>
        <p:txBody>
          <a:bodyPr wrap="square">
            <a:spAutoFit/>
          </a:bodyPr>
          <a:lstStyle/>
          <a:p>
            <a:r>
              <a:rPr lang="en-US" sz="3200" b="1" dirty="0" smtClean="0"/>
              <a:t>"To be, or not to be"</a:t>
            </a:r>
            <a:endParaRPr lang="ru-RU" sz="3200" dirty="0"/>
          </a:p>
        </p:txBody>
      </p:sp>
      <p:sp>
        <p:nvSpPr>
          <p:cNvPr id="8" name="Прямоугольник 7"/>
          <p:cNvSpPr/>
          <p:nvPr/>
        </p:nvSpPr>
        <p:spPr>
          <a:xfrm>
            <a:off x="5522908" y="3643314"/>
            <a:ext cx="4103624" cy="584775"/>
          </a:xfrm>
          <a:prstGeom prst="rect">
            <a:avLst/>
          </a:prstGeom>
        </p:spPr>
        <p:txBody>
          <a:bodyPr wrap="none">
            <a:spAutoFit/>
          </a:bodyPr>
          <a:lstStyle/>
          <a:p>
            <a:r>
              <a:rPr lang="en-US" sz="3200" b="1" dirty="0" smtClean="0"/>
              <a:t>"Out, damned spot!"</a:t>
            </a:r>
            <a:endParaRPr lang="ru-RU" sz="3200" dirty="0"/>
          </a:p>
        </p:txBody>
      </p:sp>
      <p:sp>
        <p:nvSpPr>
          <p:cNvPr id="9" name="Прямоугольник 8"/>
          <p:cNvSpPr/>
          <p:nvPr/>
        </p:nvSpPr>
        <p:spPr>
          <a:xfrm>
            <a:off x="5380032" y="4500570"/>
            <a:ext cx="6092825" cy="646331"/>
          </a:xfrm>
          <a:prstGeom prst="rect">
            <a:avLst/>
          </a:prstGeom>
        </p:spPr>
        <p:txBody>
          <a:bodyPr>
            <a:spAutoFit/>
          </a:bodyPr>
          <a:lstStyle/>
          <a:p>
            <a:r>
              <a:rPr lang="en-US" dirty="0" smtClean="0"/>
              <a:t/>
            </a:r>
            <a:br>
              <a:rPr lang="en-US" dirty="0" smtClean="0"/>
            </a:br>
            <a:endParaRPr lang="en-US" dirty="0"/>
          </a:p>
        </p:txBody>
      </p:sp>
      <p:sp>
        <p:nvSpPr>
          <p:cNvPr id="11" name="Прямоугольник 10"/>
          <p:cNvSpPr/>
          <p:nvPr/>
        </p:nvSpPr>
        <p:spPr>
          <a:xfrm>
            <a:off x="5737222" y="4500570"/>
            <a:ext cx="6092825" cy="1077218"/>
          </a:xfrm>
          <a:prstGeom prst="rect">
            <a:avLst/>
          </a:prstGeom>
        </p:spPr>
        <p:txBody>
          <a:bodyPr>
            <a:spAutoFit/>
          </a:bodyPr>
          <a:lstStyle/>
          <a:p>
            <a:r>
              <a:rPr lang="en-US" sz="3200" b="1" dirty="0" smtClean="0"/>
              <a:t/>
            </a:r>
            <a:br>
              <a:rPr lang="en-US" sz="3200" b="1" dirty="0" smtClean="0"/>
            </a:br>
            <a:endParaRPr lang="en-US" sz="3200" b="1" dirty="0"/>
          </a:p>
        </p:txBody>
      </p:sp>
      <p:sp>
        <p:nvSpPr>
          <p:cNvPr id="12" name="Прямоугольник 11"/>
          <p:cNvSpPr/>
          <p:nvPr/>
        </p:nvSpPr>
        <p:spPr>
          <a:xfrm>
            <a:off x="5594346" y="5000636"/>
            <a:ext cx="5572164" cy="1077218"/>
          </a:xfrm>
          <a:prstGeom prst="rect">
            <a:avLst/>
          </a:prstGeom>
        </p:spPr>
        <p:txBody>
          <a:bodyPr wrap="square">
            <a:spAutoFit/>
          </a:bodyPr>
          <a:lstStyle/>
          <a:p>
            <a:r>
              <a:rPr lang="en-US" sz="3200" b="1" dirty="0" smtClean="0"/>
              <a:t>"Romeo, Romeo! Wherefore art thou Romeo?"</a:t>
            </a:r>
            <a:endParaRPr lang="ru-RU" sz="3200" dirty="0"/>
          </a:p>
        </p:txBody>
      </p:sp>
    </p:spTree>
    <p:extLst>
      <p:ext uri="{BB962C8B-B14F-4D97-AF65-F5344CB8AC3E}">
        <p14:creationId xmlns:p14="http://schemas.microsoft.com/office/powerpoint/2010/main" xmlns="" val="1427034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236628" y="285728"/>
            <a:ext cx="9751060" cy="1168400"/>
          </a:xfrm>
        </p:spPr>
        <p:txBody>
          <a:bodyPr>
            <a:normAutofit/>
          </a:bodyPr>
          <a:lstStyle/>
          <a:p>
            <a:pPr algn="ctr"/>
            <a:r>
              <a:rPr lang="en-US" sz="4800" b="1" dirty="0" smtClean="0"/>
              <a:t>Shakespeare: </a:t>
            </a:r>
            <a:r>
              <a:rPr lang="en-US" sz="4800" b="1" dirty="0" smtClean="0"/>
              <a:t>Who was he?</a:t>
            </a:r>
            <a:endParaRPr lang="ru-RU" sz="4800" dirty="0"/>
          </a:p>
        </p:txBody>
      </p:sp>
      <p:sp>
        <p:nvSpPr>
          <p:cNvPr id="6" name="Прямоугольник 5"/>
          <p:cNvSpPr/>
          <p:nvPr/>
        </p:nvSpPr>
        <p:spPr>
          <a:xfrm>
            <a:off x="950876" y="1785926"/>
            <a:ext cx="4143404" cy="3785652"/>
          </a:xfrm>
          <a:prstGeom prst="rect">
            <a:avLst/>
          </a:prstGeom>
        </p:spPr>
        <p:txBody>
          <a:bodyPr wrap="square">
            <a:spAutoFit/>
          </a:bodyPr>
          <a:lstStyle/>
          <a:p>
            <a:r>
              <a:rPr lang="en-US" sz="2000" dirty="0" smtClean="0"/>
              <a:t>Though William Shakespeare is recognized as one of literature’s greatest influences, very little is actually known about him. What we do know about his life comes from registrar records, court records, wills, marriage certificates and his tombstone. Anecdotes and criticisms by his rivals also speak of the famous playwright and suggest that he was indeed a playwright, poet and an actor.</a:t>
            </a:r>
            <a:endParaRPr lang="ru-RU" sz="2000" dirty="0"/>
          </a:p>
        </p:txBody>
      </p:sp>
      <p:pic>
        <p:nvPicPr>
          <p:cNvPr id="7" name="Рисунок 6" descr="William_Shakespeares_birthplace,_Stratford-upon-Avon_26l2007.jpg"/>
          <p:cNvPicPr>
            <a:picLocks noChangeAspect="1"/>
          </p:cNvPicPr>
          <p:nvPr/>
        </p:nvPicPr>
        <p:blipFill>
          <a:blip r:embed="rId2"/>
          <a:stretch>
            <a:fillRect/>
          </a:stretch>
        </p:blipFill>
        <p:spPr>
          <a:xfrm>
            <a:off x="5594346" y="1785926"/>
            <a:ext cx="5786478" cy="3146397"/>
          </a:xfrm>
          <a:prstGeom prst="rect">
            <a:avLst/>
          </a:prstGeom>
        </p:spPr>
      </p:pic>
      <p:sp>
        <p:nvSpPr>
          <p:cNvPr id="8" name="Прямоугольник 7"/>
          <p:cNvSpPr/>
          <p:nvPr/>
        </p:nvSpPr>
        <p:spPr>
          <a:xfrm>
            <a:off x="5808660" y="5000636"/>
            <a:ext cx="6092825" cy="646331"/>
          </a:xfrm>
          <a:prstGeom prst="rect">
            <a:avLst/>
          </a:prstGeom>
        </p:spPr>
        <p:txBody>
          <a:bodyPr>
            <a:spAutoFit/>
          </a:bodyPr>
          <a:lstStyle/>
          <a:p>
            <a:r>
              <a:rPr lang="en-US" dirty="0" smtClean="0"/>
              <a:t>John Shakespeare's house, believed to be </a:t>
            </a:r>
            <a:r>
              <a:rPr lang="en-US" dirty="0" smtClean="0">
                <a:hlinkClick r:id="rId3" tooltip="Shakespeare's Birthplace"/>
              </a:rPr>
              <a:t>Shakespeare's birthplace</a:t>
            </a:r>
            <a:r>
              <a:rPr lang="en-US" dirty="0" smtClean="0"/>
              <a:t>, in </a:t>
            </a:r>
            <a:r>
              <a:rPr lang="en-US" dirty="0" smtClean="0">
                <a:hlinkClick r:id="rId4" tooltip="Stratford-upon-Avon"/>
              </a:rPr>
              <a:t>Stratford-upon-Avon</a:t>
            </a:r>
            <a:r>
              <a:rPr lang="en-US" dirty="0" smtClean="0"/>
              <a:t>.</a:t>
            </a:r>
            <a:endParaRPr lang="ru-RU" dirty="0"/>
          </a:p>
        </p:txBody>
      </p:sp>
    </p:spTree>
    <p:extLst>
      <p:ext uri="{BB962C8B-B14F-4D97-AF65-F5344CB8AC3E}">
        <p14:creationId xmlns:p14="http://schemas.microsoft.com/office/powerpoint/2010/main" xmlns="" val="42431238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5190" y="357166"/>
            <a:ext cx="9751060" cy="1168400"/>
          </a:xfrm>
        </p:spPr>
        <p:txBody>
          <a:bodyPr>
            <a:normAutofit/>
          </a:bodyPr>
          <a:lstStyle/>
          <a:p>
            <a:pPr algn="ctr"/>
            <a:r>
              <a:rPr lang="en-US" sz="4800" b="1" dirty="0" smtClean="0"/>
              <a:t>Date of Birth?</a:t>
            </a:r>
            <a:endParaRPr lang="ru-RU" sz="4800" dirty="0"/>
          </a:p>
        </p:txBody>
      </p:sp>
      <p:sp>
        <p:nvSpPr>
          <p:cNvPr id="3" name="Прямоугольник 2"/>
          <p:cNvSpPr/>
          <p:nvPr/>
        </p:nvSpPr>
        <p:spPr>
          <a:xfrm>
            <a:off x="736562" y="2000240"/>
            <a:ext cx="6786610" cy="2246769"/>
          </a:xfrm>
          <a:prstGeom prst="rect">
            <a:avLst/>
          </a:prstGeom>
        </p:spPr>
        <p:txBody>
          <a:bodyPr wrap="square">
            <a:spAutoFit/>
          </a:bodyPr>
          <a:lstStyle/>
          <a:p>
            <a:r>
              <a:rPr lang="en-US" sz="2000" dirty="0" smtClean="0"/>
              <a:t>William was born in 1564. We know this from the earliest record we have of his life; his baptism which happened on Wednesday, April the 26th, 1564. We don’t actually know his birthday but from this record we assume he was born in 1564. Similarly by knowing the famous Bard's baptism date, we can guess that he was born three days earlier on St. George’s day, though we have no conclusive proof of this.</a:t>
            </a:r>
            <a:endParaRPr lang="ru-RU" sz="2000" dirty="0"/>
          </a:p>
        </p:txBody>
      </p:sp>
      <p:pic>
        <p:nvPicPr>
          <p:cNvPr id="4" name="Рисунок 3" descr="images.jpeg"/>
          <p:cNvPicPr>
            <a:picLocks noChangeAspect="1"/>
          </p:cNvPicPr>
          <p:nvPr/>
        </p:nvPicPr>
        <p:blipFill>
          <a:blip r:embed="rId2"/>
          <a:stretch>
            <a:fillRect/>
          </a:stretch>
        </p:blipFill>
        <p:spPr>
          <a:xfrm>
            <a:off x="8023238" y="1714488"/>
            <a:ext cx="3671906" cy="4567048"/>
          </a:xfrm>
          <a:prstGeom prst="rect">
            <a:avLst/>
          </a:prstGeom>
        </p:spPr>
      </p:pic>
      <p:sp>
        <p:nvSpPr>
          <p:cNvPr id="6" name="Прямоугольник 5"/>
          <p:cNvSpPr/>
          <p:nvPr/>
        </p:nvSpPr>
        <p:spPr>
          <a:xfrm>
            <a:off x="4665652" y="4714884"/>
            <a:ext cx="3022579" cy="1754326"/>
          </a:xfrm>
          <a:prstGeom prst="rect">
            <a:avLst/>
          </a:prstGeom>
        </p:spPr>
        <p:txBody>
          <a:bodyPr wrap="square">
            <a:spAutoFit/>
          </a:bodyPr>
          <a:lstStyle/>
          <a:p>
            <a:r>
              <a:rPr lang="en-US" b="1" dirty="0" smtClean="0"/>
              <a:t>“Some </a:t>
            </a:r>
            <a:r>
              <a:rPr lang="en-US" b="1" dirty="0" smtClean="0"/>
              <a:t>are born great, some achieve greatness, and some have greatness thrust upon </a:t>
            </a:r>
            <a:r>
              <a:rPr lang="en-US" b="1" dirty="0" smtClean="0"/>
              <a:t>them”.</a:t>
            </a:r>
            <a:r>
              <a:rPr lang="en-US" dirty="0" smtClean="0"/>
              <a:t/>
            </a:r>
            <a:br>
              <a:rPr lang="en-US" dirty="0" smtClean="0"/>
            </a:b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800" b="1" dirty="0" smtClean="0"/>
              <a:t>Brothers and Sisters</a:t>
            </a:r>
            <a:endParaRPr lang="ru-RU" sz="4800" dirty="0"/>
          </a:p>
        </p:txBody>
      </p:sp>
      <p:sp>
        <p:nvSpPr>
          <p:cNvPr id="3" name="Прямоугольник 2"/>
          <p:cNvSpPr/>
          <p:nvPr/>
        </p:nvSpPr>
        <p:spPr>
          <a:xfrm>
            <a:off x="879438" y="2143116"/>
            <a:ext cx="4500594" cy="3785652"/>
          </a:xfrm>
          <a:prstGeom prst="rect">
            <a:avLst/>
          </a:prstGeom>
        </p:spPr>
        <p:txBody>
          <a:bodyPr wrap="square">
            <a:spAutoFit/>
          </a:bodyPr>
          <a:lstStyle/>
          <a:p>
            <a:r>
              <a:rPr lang="en-US" sz="2000" dirty="0" smtClean="0"/>
              <a:t>William was the third child of John and Mary Shakespeare. The first two were daughters and William was himself followed by Gilbert who died in 1612 and Richard who died in 1613. Edmund (1580-1607), sixth in the line was baptized on May the third, 1580 and William's oldest living sister was Joan who outlived her famous playwright brother. Of William’s seven siblings, only Judith and four of his brothers survived to adulthood.</a:t>
            </a:r>
            <a:endParaRPr lang="ru-RU" sz="2000" dirty="0"/>
          </a:p>
        </p:txBody>
      </p:sp>
      <p:pic>
        <p:nvPicPr>
          <p:cNvPr id="4" name="Рисунок 3" descr="shakespeare1.jpg"/>
          <p:cNvPicPr>
            <a:picLocks noChangeAspect="1"/>
          </p:cNvPicPr>
          <p:nvPr/>
        </p:nvPicPr>
        <p:blipFill>
          <a:blip r:embed="rId2"/>
          <a:stretch>
            <a:fillRect/>
          </a:stretch>
        </p:blipFill>
        <p:spPr>
          <a:xfrm>
            <a:off x="8308990" y="1857364"/>
            <a:ext cx="3227939" cy="4357718"/>
          </a:xfrm>
          <a:prstGeom prst="rect">
            <a:avLst/>
          </a:prstGeom>
        </p:spPr>
      </p:pic>
      <p:sp>
        <p:nvSpPr>
          <p:cNvPr id="5" name="Прямоугольник 4"/>
          <p:cNvSpPr/>
          <p:nvPr/>
        </p:nvSpPr>
        <p:spPr>
          <a:xfrm>
            <a:off x="5522908" y="2643182"/>
            <a:ext cx="2571768" cy="923330"/>
          </a:xfrm>
          <a:prstGeom prst="rect">
            <a:avLst/>
          </a:prstGeom>
        </p:spPr>
        <p:txBody>
          <a:bodyPr wrap="square">
            <a:spAutoFit/>
          </a:bodyPr>
          <a:lstStyle/>
          <a:p>
            <a:r>
              <a:rPr lang="en-US" b="1" dirty="0" smtClean="0"/>
              <a:t>“If </a:t>
            </a:r>
            <a:r>
              <a:rPr lang="en-US" b="1" dirty="0" smtClean="0"/>
              <a:t>music be the food of love, play </a:t>
            </a:r>
            <a:r>
              <a:rPr lang="en-US" b="1" dirty="0" smtClean="0"/>
              <a:t>on”.</a:t>
            </a:r>
            <a:r>
              <a:rPr lang="en-US" dirty="0" smtClean="0"/>
              <a:t/>
            </a:r>
            <a:br>
              <a:rPr lang="en-US" dirty="0" smtClean="0"/>
            </a:br>
            <a:endParaRPr lang="en-US" dirty="0"/>
          </a:p>
        </p:txBody>
      </p:sp>
      <p:sp>
        <p:nvSpPr>
          <p:cNvPr id="6" name="Прямоугольник 5"/>
          <p:cNvSpPr/>
          <p:nvPr/>
        </p:nvSpPr>
        <p:spPr>
          <a:xfrm>
            <a:off x="5451470" y="4643446"/>
            <a:ext cx="2857520" cy="923330"/>
          </a:xfrm>
          <a:prstGeom prst="rect">
            <a:avLst/>
          </a:prstGeom>
        </p:spPr>
        <p:txBody>
          <a:bodyPr wrap="square">
            <a:spAutoFit/>
          </a:bodyPr>
          <a:lstStyle/>
          <a:p>
            <a:r>
              <a:rPr lang="en-US" b="1" dirty="0" smtClean="0"/>
              <a:t>“Love </a:t>
            </a:r>
            <a:r>
              <a:rPr lang="en-US" b="1" dirty="0" smtClean="0"/>
              <a:t>all, trust a few, do wrong to </a:t>
            </a:r>
            <a:r>
              <a:rPr lang="en-US" b="1" dirty="0" smtClean="0"/>
              <a:t>none”.</a:t>
            </a:r>
            <a:r>
              <a:rPr lang="en-US" dirty="0" smtClean="0"/>
              <a:t/>
            </a:r>
            <a:br>
              <a:rPr lang="en-US" dirty="0" smtClean="0"/>
            </a:br>
            <a:endParaRPr lang="en-US" dirty="0"/>
          </a:p>
        </p:txBody>
      </p:sp>
      <p:sp>
        <p:nvSpPr>
          <p:cNvPr id="8" name="Прямоугольник 7"/>
          <p:cNvSpPr/>
          <p:nvPr/>
        </p:nvSpPr>
        <p:spPr>
          <a:xfrm>
            <a:off x="5451470" y="3643314"/>
            <a:ext cx="2806677" cy="923330"/>
          </a:xfrm>
          <a:prstGeom prst="rect">
            <a:avLst/>
          </a:prstGeom>
        </p:spPr>
        <p:txBody>
          <a:bodyPr wrap="square">
            <a:spAutoFit/>
          </a:bodyPr>
          <a:lstStyle/>
          <a:p>
            <a:r>
              <a:rPr lang="en-US" b="1" dirty="0" smtClean="0"/>
              <a:t>“Hell </a:t>
            </a:r>
            <a:r>
              <a:rPr lang="en-US" b="1" dirty="0" smtClean="0"/>
              <a:t>is empty and all the devils are </a:t>
            </a:r>
            <a:r>
              <a:rPr lang="en-US" b="1" dirty="0" smtClean="0"/>
              <a:t>here”.</a:t>
            </a:r>
            <a:r>
              <a:rPr lang="en-US" dirty="0" smtClean="0"/>
              <a:t/>
            </a:r>
            <a:br>
              <a:rPr lang="en-US" dirty="0" smtClean="0"/>
            </a:b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6628" y="285728"/>
            <a:ext cx="9751060" cy="1168400"/>
          </a:xfrm>
        </p:spPr>
        <p:txBody>
          <a:bodyPr>
            <a:normAutofit/>
          </a:bodyPr>
          <a:lstStyle/>
          <a:p>
            <a:pPr algn="ctr"/>
            <a:r>
              <a:rPr lang="en-US" sz="4800" b="1" dirty="0" smtClean="0"/>
              <a:t>William's </a:t>
            </a:r>
            <a:r>
              <a:rPr lang="en-US" sz="4800" b="1" dirty="0" smtClean="0"/>
              <a:t>Father</a:t>
            </a:r>
            <a:endParaRPr lang="ru-RU" sz="4800" dirty="0"/>
          </a:p>
        </p:txBody>
      </p:sp>
      <p:sp>
        <p:nvSpPr>
          <p:cNvPr id="3" name="Прямоугольник 2"/>
          <p:cNvSpPr/>
          <p:nvPr/>
        </p:nvSpPr>
        <p:spPr>
          <a:xfrm>
            <a:off x="879438" y="1571612"/>
            <a:ext cx="5715039" cy="4401205"/>
          </a:xfrm>
          <a:prstGeom prst="rect">
            <a:avLst/>
          </a:prstGeom>
        </p:spPr>
        <p:txBody>
          <a:bodyPr wrap="square">
            <a:spAutoFit/>
          </a:bodyPr>
          <a:lstStyle/>
          <a:p>
            <a:r>
              <a:rPr lang="en-US" sz="2000" dirty="0" smtClean="0"/>
              <a:t>From baptism records, we know William's father was a John Shakespeare, said to be a town official of Stratford and a local businessman who dabbled in tanning, leatherwork and </a:t>
            </a:r>
            <a:r>
              <a:rPr lang="en-US" sz="2000" dirty="0" err="1" smtClean="0"/>
              <a:t>whittawering</a:t>
            </a:r>
            <a:r>
              <a:rPr lang="en-US" sz="2000" dirty="0" smtClean="0"/>
              <a:t> which is working with white leather to make items like purses and gloves. John also dealt in grain and sometimes was described as a glover by trade. </a:t>
            </a:r>
          </a:p>
          <a:p>
            <a:r>
              <a:rPr lang="en-US" sz="2000" dirty="0" smtClean="0"/>
              <a:t>John was also a prominent man in Stratford. By 1560, he was one of fourteen burgesses which formed the town council. Interestingly, William himself is often described as a keen businessman so we can assume he got his business acumen from his father. In the Bard's case, the apple didn’t fall far from the tree at all...</a:t>
            </a:r>
            <a:endParaRPr lang="en-US" sz="2000" dirty="0"/>
          </a:p>
        </p:txBody>
      </p:sp>
      <p:pic>
        <p:nvPicPr>
          <p:cNvPr id="4" name="Рисунок 3" descr="shakespearpe1.jpg"/>
          <p:cNvPicPr>
            <a:picLocks noChangeAspect="1"/>
          </p:cNvPicPr>
          <p:nvPr/>
        </p:nvPicPr>
        <p:blipFill>
          <a:blip r:embed="rId2"/>
          <a:stretch>
            <a:fillRect/>
          </a:stretch>
        </p:blipFill>
        <p:spPr>
          <a:xfrm>
            <a:off x="7451734" y="1643050"/>
            <a:ext cx="3240234" cy="431668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36562" y="571480"/>
            <a:ext cx="6715172" cy="1754326"/>
          </a:xfrm>
          <a:prstGeom prst="rect">
            <a:avLst/>
          </a:prstGeom>
        </p:spPr>
        <p:txBody>
          <a:bodyPr wrap="square">
            <a:spAutoFit/>
          </a:bodyPr>
          <a:lstStyle/>
          <a:p>
            <a:pPr algn="ctr"/>
            <a:r>
              <a:rPr lang="en-US" sz="2400" b="1" dirty="0" smtClean="0"/>
              <a:t>William's mother: Mary </a:t>
            </a:r>
            <a:r>
              <a:rPr lang="en-US" sz="2400" b="1" dirty="0" smtClean="0"/>
              <a:t>Arden</a:t>
            </a:r>
            <a:endParaRPr lang="en-US" sz="2400" dirty="0" smtClean="0"/>
          </a:p>
          <a:p>
            <a:r>
              <a:rPr lang="en-US" sz="2000" dirty="0" smtClean="0"/>
              <a:t>William's mother was Mary Arden who married John Shakespeare in 1557. The youngest daughter in her family, she inherited much of her father’s landowning and farming estate when he died</a:t>
            </a:r>
            <a:r>
              <a:rPr lang="en-US" sz="2000" dirty="0" smtClean="0"/>
              <a:t>.</a:t>
            </a:r>
          </a:p>
        </p:txBody>
      </p:sp>
      <p:sp>
        <p:nvSpPr>
          <p:cNvPr id="4" name="Прямоугольник 3"/>
          <p:cNvSpPr/>
          <p:nvPr/>
        </p:nvSpPr>
        <p:spPr>
          <a:xfrm>
            <a:off x="736562" y="4429132"/>
            <a:ext cx="6092825" cy="2031325"/>
          </a:xfrm>
          <a:prstGeom prst="rect">
            <a:avLst/>
          </a:prstGeom>
        </p:spPr>
        <p:txBody>
          <a:bodyPr>
            <a:spAutoFit/>
          </a:bodyPr>
          <a:lstStyle/>
          <a:p>
            <a:endParaRPr lang="en-US" dirty="0" smtClean="0"/>
          </a:p>
          <a:p>
            <a:pPr algn="ctr"/>
            <a:r>
              <a:rPr lang="en-US" sz="2400" b="1" dirty="0" smtClean="0"/>
              <a:t>Early Days on Henley </a:t>
            </a:r>
            <a:r>
              <a:rPr lang="en-US" sz="2400" b="1" dirty="0" smtClean="0"/>
              <a:t>Street</a:t>
            </a:r>
            <a:endParaRPr lang="en-US" sz="2400" dirty="0" smtClean="0"/>
          </a:p>
          <a:p>
            <a:r>
              <a:rPr lang="en-US" sz="2000" dirty="0" smtClean="0"/>
              <a:t>Since we know Stratford's famous Bard lived with his father, John Shakespeare, we can presume that he grew up in Henley Street, some one hundred miles northwest of London</a:t>
            </a:r>
            <a:r>
              <a:rPr lang="en-US" sz="2000" dirty="0" smtClean="0"/>
              <a:t>.</a:t>
            </a:r>
            <a:endParaRPr lang="en-US" sz="2000" dirty="0" smtClean="0"/>
          </a:p>
        </p:txBody>
      </p:sp>
      <p:sp>
        <p:nvSpPr>
          <p:cNvPr id="5" name="Прямоугольник 4"/>
          <p:cNvSpPr/>
          <p:nvPr/>
        </p:nvSpPr>
        <p:spPr>
          <a:xfrm>
            <a:off x="950876" y="2000240"/>
            <a:ext cx="6092825" cy="2677656"/>
          </a:xfrm>
          <a:prstGeom prst="rect">
            <a:avLst/>
          </a:prstGeom>
        </p:spPr>
        <p:txBody>
          <a:bodyPr>
            <a:spAutoFit/>
          </a:bodyPr>
          <a:lstStyle/>
          <a:p>
            <a:endParaRPr lang="en-US" dirty="0" smtClean="0"/>
          </a:p>
          <a:p>
            <a:pPr algn="ctr"/>
            <a:r>
              <a:rPr lang="en-US" sz="2400" b="1" dirty="0" smtClean="0"/>
              <a:t>The </a:t>
            </a:r>
            <a:r>
              <a:rPr lang="en-US" sz="2400" b="1" dirty="0" smtClean="0"/>
              <a:t>Bard's </a:t>
            </a:r>
            <a:r>
              <a:rPr lang="en-US" sz="2400" b="1" dirty="0" smtClean="0"/>
              <a:t>Education</a:t>
            </a:r>
            <a:endParaRPr lang="en-US" sz="2400" dirty="0" smtClean="0"/>
          </a:p>
          <a:p>
            <a:r>
              <a:rPr lang="en-US" dirty="0" smtClean="0"/>
              <a:t>Very little is known about literature’s most famous playwright. We know that the King’s New Grammar School taught boys basic reading and writing. We assume William attended this school since it existed to educate the sons of Stratford but we have no definite proof. Likewise a lack of evidence suggests that William, whose works are studied universally at Universities, never attended one himself!</a:t>
            </a:r>
            <a:endParaRPr lang="en-US" dirty="0"/>
          </a:p>
        </p:txBody>
      </p:sp>
      <p:sp>
        <p:nvSpPr>
          <p:cNvPr id="6" name="Прямоугольник 5"/>
          <p:cNvSpPr/>
          <p:nvPr/>
        </p:nvSpPr>
        <p:spPr>
          <a:xfrm>
            <a:off x="7808924" y="5357826"/>
            <a:ext cx="3357585" cy="923330"/>
          </a:xfrm>
          <a:prstGeom prst="rect">
            <a:avLst/>
          </a:prstGeom>
        </p:spPr>
        <p:txBody>
          <a:bodyPr wrap="square">
            <a:spAutoFit/>
          </a:bodyPr>
          <a:lstStyle/>
          <a:p>
            <a:r>
              <a:rPr lang="en-US" b="1" dirty="0" smtClean="0"/>
              <a:t>“It </a:t>
            </a:r>
            <a:r>
              <a:rPr lang="en-US" b="1" dirty="0" smtClean="0"/>
              <a:t>is not in the stars to hold our destiny but in </a:t>
            </a:r>
            <a:r>
              <a:rPr lang="en-US" b="1" dirty="0" smtClean="0"/>
              <a:t>ourselves”.</a:t>
            </a:r>
            <a:r>
              <a:rPr lang="en-US" dirty="0" smtClean="0"/>
              <a:t/>
            </a:r>
            <a:br>
              <a:rPr lang="en-US" dirty="0" smtClean="0"/>
            </a:br>
            <a:endParaRPr lang="en-US" dirty="0"/>
          </a:p>
        </p:txBody>
      </p:sp>
      <p:sp>
        <p:nvSpPr>
          <p:cNvPr id="7" name="Прямоугольник 6"/>
          <p:cNvSpPr/>
          <p:nvPr/>
        </p:nvSpPr>
        <p:spPr>
          <a:xfrm>
            <a:off x="7594610" y="785794"/>
            <a:ext cx="4000528" cy="923330"/>
          </a:xfrm>
          <a:prstGeom prst="rect">
            <a:avLst/>
          </a:prstGeom>
        </p:spPr>
        <p:txBody>
          <a:bodyPr wrap="square">
            <a:spAutoFit/>
          </a:bodyPr>
          <a:lstStyle/>
          <a:p>
            <a:r>
              <a:rPr lang="en-US" b="1" dirty="0" smtClean="0"/>
              <a:t>“God </a:t>
            </a:r>
            <a:r>
              <a:rPr lang="en-US" b="1" dirty="0" smtClean="0"/>
              <a:t>has given you one face, and you make yourself </a:t>
            </a:r>
            <a:r>
              <a:rPr lang="en-US" b="1" dirty="0" smtClean="0"/>
              <a:t>another”.</a:t>
            </a:r>
            <a:r>
              <a:rPr lang="en-US" dirty="0" smtClean="0"/>
              <a:t/>
            </a:r>
            <a:br>
              <a:rPr lang="en-US" dirty="0" smtClean="0"/>
            </a:br>
            <a:endParaRPr lang="en-US" dirty="0"/>
          </a:p>
        </p:txBody>
      </p:sp>
      <p:pic>
        <p:nvPicPr>
          <p:cNvPr id="8" name="Рисунок 7" descr="Shakespeare1COA.png"/>
          <p:cNvPicPr>
            <a:picLocks noChangeAspect="1"/>
          </p:cNvPicPr>
          <p:nvPr/>
        </p:nvPicPr>
        <p:blipFill>
          <a:blip r:embed="rId2"/>
          <a:stretch>
            <a:fillRect/>
          </a:stretch>
        </p:blipFill>
        <p:spPr>
          <a:xfrm>
            <a:off x="7808924" y="1285860"/>
            <a:ext cx="3214710" cy="400001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6562" y="857232"/>
            <a:ext cx="5072098" cy="5143536"/>
          </a:xfrm>
        </p:spPr>
        <p:txBody>
          <a:bodyPr>
            <a:noAutofit/>
          </a:bodyPr>
          <a:lstStyle/>
          <a:p>
            <a:r>
              <a:rPr lang="en-US" sz="1800" b="1" dirty="0" smtClean="0"/>
              <a:t> William </a:t>
            </a:r>
            <a:r>
              <a:rPr lang="en-US" sz="1800" b="1" dirty="0" smtClean="0"/>
              <a:t>marries an older woman. (1582)</a:t>
            </a:r>
            <a:r>
              <a:rPr lang="en-US" sz="1600" dirty="0" smtClean="0"/>
              <a:t/>
            </a:r>
            <a:br>
              <a:rPr lang="en-US" sz="1600" dirty="0" smtClean="0"/>
            </a:br>
            <a:r>
              <a:rPr lang="en-US" sz="1600" dirty="0" smtClean="0"/>
              <a:t>A bond certificate dated November the 28th, 1582, reveals that an eighteen year old William married the twenty-six and pregnant Anne Hathaway. Barely seven months later, they had his first daughter, Susanna. Anne never left Stratford, living there her entire life.</a:t>
            </a:r>
            <a:br>
              <a:rPr lang="en-US" sz="1600" dirty="0" smtClean="0"/>
            </a:br>
            <a:r>
              <a:rPr lang="en-US" sz="1800" b="1" dirty="0" smtClean="0"/>
              <a:t>The Bard's children. (1583 &amp; 1592)</a:t>
            </a:r>
            <a:r>
              <a:rPr lang="en-US" sz="1600" dirty="0" smtClean="0"/>
              <a:t/>
            </a:r>
            <a:br>
              <a:rPr lang="en-US" sz="1600" dirty="0" smtClean="0"/>
            </a:br>
            <a:r>
              <a:rPr lang="en-US" sz="1600" dirty="0" smtClean="0"/>
              <a:t>Baptism records show that William’s first child, Susanna was baptized in Stratford sometime in May, 1583. Baptism records again reveal that twins </a:t>
            </a:r>
            <a:r>
              <a:rPr lang="en-US" sz="1600" dirty="0" err="1" smtClean="0"/>
              <a:t>Hamnet</a:t>
            </a:r>
            <a:r>
              <a:rPr lang="en-US" sz="1600" dirty="0" smtClean="0"/>
              <a:t> and Judith were born in February 1592. </a:t>
            </a:r>
            <a:r>
              <a:rPr lang="en-US" sz="1600" dirty="0" err="1" smtClean="0"/>
              <a:t>Hamnet</a:t>
            </a:r>
            <a:r>
              <a:rPr lang="en-US" sz="1600" dirty="0" smtClean="0"/>
              <a:t>, William's only son died in 1596, just eleven years old. </a:t>
            </a:r>
            <a:r>
              <a:rPr lang="en-US" sz="1600" dirty="0" err="1" smtClean="0"/>
              <a:t>Hamnet</a:t>
            </a:r>
            <a:r>
              <a:rPr lang="en-US" sz="1600" dirty="0" smtClean="0"/>
              <a:t> and Judith were named after William’s close friends, Judith and </a:t>
            </a:r>
            <a:r>
              <a:rPr lang="en-US" sz="1600" dirty="0" err="1" smtClean="0"/>
              <a:t>Hamnet</a:t>
            </a:r>
            <a:r>
              <a:rPr lang="en-US" sz="1600" dirty="0" smtClean="0"/>
              <a:t> Sadler. William's family was unusually small in a time when families had many children to ensure parents were cared for in later years despite the very high mortality rates of children and also their life expectancy in the 1500s.</a:t>
            </a:r>
            <a:br>
              <a:rPr lang="en-US" sz="1600" dirty="0" smtClean="0"/>
            </a:br>
            <a:endParaRPr lang="ru-RU" sz="1600" dirty="0"/>
          </a:p>
        </p:txBody>
      </p:sp>
      <p:pic>
        <p:nvPicPr>
          <p:cNvPr id="3" name="Рисунок 2" descr="william-shakespeare_5029159247682_w1500.jpg"/>
          <p:cNvPicPr>
            <a:picLocks noChangeAspect="1"/>
          </p:cNvPicPr>
          <p:nvPr/>
        </p:nvPicPr>
        <p:blipFill>
          <a:blip r:embed="rId2"/>
          <a:stretch>
            <a:fillRect/>
          </a:stretch>
        </p:blipFill>
        <p:spPr>
          <a:xfrm>
            <a:off x="5951536" y="571480"/>
            <a:ext cx="5628124" cy="542926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79438" y="1500174"/>
            <a:ext cx="6000792" cy="4031873"/>
          </a:xfrm>
          <a:prstGeom prst="rect">
            <a:avLst/>
          </a:prstGeom>
        </p:spPr>
        <p:txBody>
          <a:bodyPr wrap="square">
            <a:spAutoFit/>
          </a:bodyPr>
          <a:lstStyle/>
          <a:p>
            <a:pPr algn="ctr"/>
            <a:r>
              <a:rPr lang="en-US" sz="2000" b="1" dirty="0" smtClean="0"/>
              <a:t>The Bard as a </a:t>
            </a:r>
            <a:r>
              <a:rPr lang="en-US" sz="2000" b="1" dirty="0" smtClean="0"/>
              <a:t>poet</a:t>
            </a:r>
            <a:endParaRPr lang="en-US" sz="2000" dirty="0" smtClean="0"/>
          </a:p>
          <a:p>
            <a:r>
              <a:rPr lang="en-US" dirty="0" smtClean="0"/>
              <a:t>Evidence that the great Bard was also a poet comes from his entering his first poem </a:t>
            </a:r>
            <a:r>
              <a:rPr lang="en-US" i="1" dirty="0" smtClean="0"/>
              <a:t>Venus and Adonis</a:t>
            </a:r>
            <a:r>
              <a:rPr lang="en-US" dirty="0" smtClean="0"/>
              <a:t> in the Stationers’ Registrar on the 18th of April, 1593. The playwright registered his second poem </a:t>
            </a:r>
            <a:r>
              <a:rPr lang="en-US" i="1" dirty="0" smtClean="0"/>
              <a:t>The Rape of </a:t>
            </a:r>
            <a:r>
              <a:rPr lang="en-US" i="1" dirty="0" err="1" smtClean="0"/>
              <a:t>Lucrece</a:t>
            </a:r>
            <a:r>
              <a:rPr lang="en-US" dirty="0" smtClean="0"/>
              <a:t> by name on the 9th of May, 1594.</a:t>
            </a:r>
          </a:p>
          <a:p>
            <a:pPr algn="ctr"/>
            <a:r>
              <a:rPr lang="en-US" sz="2000" b="1" dirty="0" smtClean="0"/>
              <a:t>The Bard suffers breech of copyright. (1609)</a:t>
            </a:r>
          </a:p>
          <a:p>
            <a:r>
              <a:rPr lang="en-US" dirty="0" smtClean="0"/>
              <a:t>In 1609, the Bard's sonnets were published without the Bard’s permission. It is considered unlikely that William wanted many of his deeply personal poems to be revealed to the outside world. It was not however the first time; in 1599, in a collection entitled</a:t>
            </a:r>
            <a:r>
              <a:rPr lang="en-US" i="1" dirty="0" smtClean="0"/>
              <a:t> "The Passionate Pilgrim"</a:t>
            </a:r>
            <a:r>
              <a:rPr lang="en-US" dirty="0" smtClean="0"/>
              <a:t> , two of his poems had been printed without William’s permission.</a:t>
            </a:r>
            <a:endParaRPr lang="en-US" dirty="0"/>
          </a:p>
        </p:txBody>
      </p:sp>
      <p:pic>
        <p:nvPicPr>
          <p:cNvPr id="4" name="Рисунок 3" descr="First_Folio.jpg"/>
          <p:cNvPicPr>
            <a:picLocks noChangeAspect="1"/>
          </p:cNvPicPr>
          <p:nvPr/>
        </p:nvPicPr>
        <p:blipFill>
          <a:blip r:embed="rId2"/>
          <a:stretch>
            <a:fillRect/>
          </a:stretch>
        </p:blipFill>
        <p:spPr>
          <a:xfrm>
            <a:off x="7308858" y="714356"/>
            <a:ext cx="3985747" cy="550072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80105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BooksClassic_16x9">
      <a:majorFont>
        <a:latin typeface="Constantia"/>
        <a:ea typeface=""/>
        <a:cs typeface=""/>
      </a:majorFont>
      <a:minorFont>
        <a:latin typeface="Constantia"/>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8575"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BooksClassic_16x9">
      <a:majorFont>
        <a:latin typeface="Constantia"/>
        <a:ea typeface=""/>
        <a:cs typeface=""/>
      </a:majorFont>
      <a:minorFont>
        <a:latin typeface="Constantia"/>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8575"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BooksClassic_16x9">
      <a:majorFont>
        <a:latin typeface="Constantia"/>
        <a:ea typeface=""/>
        <a:cs typeface=""/>
      </a:majorFont>
      <a:minorFont>
        <a:latin typeface="Constantia"/>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8575"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00BD583-8582-40F2-8ECD-AF68BCC0CE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TS102801059</Template>
  <TotalTime>0</TotalTime>
  <Words>1118</Words>
  <Application>Microsoft Office PowerPoint</Application>
  <PresentationFormat>Произвольный</PresentationFormat>
  <Paragraphs>55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TS102801059</vt:lpstr>
      <vt:lpstr>William Shakespeare</vt:lpstr>
      <vt:lpstr>"All the world's a stage, and all the men and women merely players"</vt:lpstr>
      <vt:lpstr>Shakespeare: Who was he?</vt:lpstr>
      <vt:lpstr>Date of Birth?</vt:lpstr>
      <vt:lpstr>Brothers and Sisters</vt:lpstr>
      <vt:lpstr>William's Father</vt:lpstr>
      <vt:lpstr>Слайд 7</vt:lpstr>
      <vt:lpstr> William marries an older woman. (1582) A bond certificate dated November the 28th, 1582, reveals that an eighteen year old William married the twenty-six and pregnant Anne Hathaway. Barely seven months later, they had his first daughter, Susanna. Anne never left Stratford, living there her entire life. The Bard's children. (1583 &amp; 1592) Baptism records show that William’s first child, Susanna was baptized in Stratford sometime in May, 1583. Baptism records again reveal that twins Hamnet and Judith were born in February 1592. Hamnet, William's only son died in 1596, just eleven years old. Hamnet and Judith were named after William’s close friends, Judith and Hamnet Sadler. William's family was unusually small in a time when families had many children to ensure parents were cared for in later years despite the very high mortality rates of children and also their life expectancy in the 1500s. </vt:lpstr>
      <vt:lpstr>Слайд 9</vt:lpstr>
      <vt:lpstr>The Bard's will and death</vt:lpstr>
      <vt:lpstr>The Bard's last words...</vt:lpstr>
      <vt:lpstr>Did Shakespeare write the 37 plays and 154 sonnets credited to him? </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2014-04-08T17:24:31Z</dcterms:created>
  <dcterms:modified xsi:type="dcterms:W3CDTF">2014-04-08T18:59:44Z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TC028010599991</vt:lpwstr>
  </property>
</Properties>
</file>