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12A8F-E025-4F5F-AF79-F0A15FE7EFA9}" type="datetimeFigureOut">
              <a:rPr lang="ru-RU" smtClean="0"/>
              <a:t>01.05.2014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4C49D-43D6-443B-9854-E1FF1976CD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/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Рани. </a:t>
            </a:r>
            <a:r>
              <a:rPr lang="uk-UA" sz="5400" b="1" dirty="0" smtClean="0">
                <a:solidFill>
                  <a:schemeClr val="accent1">
                    <a:lumMod val="75000"/>
                  </a:schemeClr>
                </a:solidFill>
              </a:rPr>
              <a:t>Їх класифікація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929330"/>
            <a:ext cx="6400800" cy="92867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dirty="0" smtClean="0">
                <a:solidFill>
                  <a:schemeClr val="tx1"/>
                </a:solidFill>
              </a:rPr>
              <a:t>Ярової М.</a:t>
            </a:r>
          </a:p>
          <a:p>
            <a:pPr algn="r"/>
            <a:r>
              <a:rPr lang="uk-UA" dirty="0" err="1" smtClean="0">
                <a:solidFill>
                  <a:schemeClr val="tx1"/>
                </a:solidFill>
              </a:rPr>
              <a:t>Авак’ян</a:t>
            </a:r>
            <a:r>
              <a:rPr lang="uk-UA" dirty="0" smtClean="0">
                <a:solidFill>
                  <a:schemeClr val="tx1"/>
                </a:solidFill>
              </a:rPr>
              <a:t> О.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04900"/>
            <a:ext cx="6000760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357166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 smtClean="0">
                <a:solidFill>
                  <a:schemeClr val="accent1">
                    <a:lumMod val="75000"/>
                  </a:schemeClr>
                </a:solidFill>
              </a:rPr>
              <a:t>Ра́на</a:t>
            </a:r>
            <a:r>
              <a:rPr lang="el-G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— </a:t>
            </a:r>
            <a:r>
              <a:rPr lang="vi-VN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це наслідок травми з порушенням цілісності покривів з або без пошкодження прилягаючих тканин.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285992"/>
            <a:ext cx="6072230" cy="404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000364" y="2143116"/>
            <a:ext cx="3214710" cy="18573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286116" y="2285992"/>
            <a:ext cx="2428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bg1"/>
                </a:solidFill>
              </a:rPr>
              <a:t>Класифікація ран за механізмом утворення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3571876"/>
            <a:ext cx="2071702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рубані</a:t>
            </a:r>
            <a:endParaRPr lang="ru-RU" sz="32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5357826"/>
            <a:ext cx="2071702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укушені</a:t>
            </a:r>
            <a:endParaRPr lang="ru-RU" sz="3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388" y="5286388"/>
            <a:ext cx="2071702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рвані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72298" y="3429000"/>
            <a:ext cx="2071702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отруєні</a:t>
            </a:r>
            <a:endParaRPr lang="ru-RU" sz="32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72298" y="1785926"/>
            <a:ext cx="2071702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колоті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72198" y="214290"/>
            <a:ext cx="2071702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/>
              <a:t>р</a:t>
            </a:r>
            <a:r>
              <a:rPr lang="ru-RU" sz="3200" b="1" dirty="0" err="1" smtClean="0"/>
              <a:t>іза</a:t>
            </a:r>
            <a:r>
              <a:rPr lang="ru-RU" sz="3600" b="1" dirty="0" err="1" smtClean="0"/>
              <a:t>ні</a:t>
            </a:r>
            <a:endParaRPr lang="ru-RU" sz="36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0" y="1928802"/>
            <a:ext cx="2357422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розтрощені</a:t>
            </a:r>
            <a:endParaRPr lang="ru-RU" sz="3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285728"/>
            <a:ext cx="2071702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забиті</a:t>
            </a:r>
            <a:endParaRPr lang="ru-RU" sz="32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57554" y="214290"/>
            <a:ext cx="2286016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скальпо</a:t>
            </a:r>
            <a:r>
              <a:rPr lang="ru-RU" sz="3200" b="1" dirty="0" err="1" smtClean="0"/>
              <a:t>ва</a:t>
            </a:r>
            <a:r>
              <a:rPr lang="ru-RU" sz="2800" b="1" dirty="0" err="1" smtClean="0"/>
              <a:t>ні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71868" y="5357826"/>
            <a:ext cx="2143140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оп</a:t>
            </a:r>
            <a:r>
              <a:rPr lang="ru-RU" sz="3200" b="1" dirty="0" err="1" smtClean="0"/>
              <a:t>ера</a:t>
            </a:r>
            <a:r>
              <a:rPr lang="ru-RU" sz="2800" b="1" dirty="0" err="1" smtClean="0"/>
              <a:t>ційні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або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хірургічні</a:t>
            </a:r>
            <a:endParaRPr lang="ru-RU" sz="28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4215604" y="1713694"/>
            <a:ext cx="57150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107389" y="4036223"/>
            <a:ext cx="1428760" cy="92869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6215074" y="2428868"/>
            <a:ext cx="695332" cy="28575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4037009" y="4678371"/>
            <a:ext cx="1071570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215074" y="3571876"/>
            <a:ext cx="714380" cy="4286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5643570" y="1500174"/>
            <a:ext cx="785818" cy="64294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V="1">
            <a:off x="2464579" y="1607331"/>
            <a:ext cx="857256" cy="78581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2214546" y="3500438"/>
            <a:ext cx="714380" cy="28575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5679289" y="4036223"/>
            <a:ext cx="1071570" cy="100013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2428860" y="2571744"/>
            <a:ext cx="571504" cy="14287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43932" cy="857232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ru-RU" sz="5400" b="1" dirty="0" err="1" smtClean="0">
                <a:ln w="28575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Класифікація</a:t>
            </a:r>
            <a:endParaRPr lang="ru-RU" sz="5400" b="1" dirty="0">
              <a:ln w="28575"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5723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За </a:t>
            </a:r>
            <a:r>
              <a:rPr lang="ru-RU" sz="2400" dirty="0" err="1" smtClean="0"/>
              <a:t>механізмом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утворення</a:t>
            </a:r>
            <a:r>
              <a:rPr lang="ru-RU" sz="2400" dirty="0"/>
              <a:t>: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різані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400" dirty="0" smtClean="0"/>
              <a:t>—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/>
              <a:t>нанесені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ковзаючим</a:t>
            </a:r>
            <a:r>
              <a:rPr lang="ru-RU" sz="2400" dirty="0" smtClean="0"/>
              <a:t> </a:t>
            </a:r>
            <a:r>
              <a:rPr lang="ru-RU" sz="2400" dirty="0" err="1" smtClean="0"/>
              <a:t>рухом</a:t>
            </a:r>
            <a:r>
              <a:rPr lang="ru-RU" sz="2400" dirty="0" smtClean="0"/>
              <a:t> тонкого </a:t>
            </a:r>
            <a:r>
              <a:rPr lang="ru-RU" sz="2400" dirty="0" err="1" smtClean="0"/>
              <a:t>гострого</a:t>
            </a:r>
            <a:r>
              <a:rPr lang="ru-RU" sz="2400" dirty="0" smtClean="0"/>
              <a:t> предмета;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колоті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400" dirty="0" smtClean="0"/>
              <a:t>—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/>
              <a:t>нанесені</a:t>
            </a:r>
            <a:r>
              <a:rPr lang="ru-RU" sz="2400" dirty="0" smtClean="0"/>
              <a:t> предметом </a:t>
            </a:r>
            <a:r>
              <a:rPr lang="ru-RU" sz="2400" dirty="0" err="1" smtClean="0"/>
              <a:t>з</a:t>
            </a:r>
            <a:r>
              <a:rPr lang="ru-RU" sz="2400" dirty="0" smtClean="0"/>
              <a:t> невеликим </a:t>
            </a:r>
            <a:r>
              <a:rPr lang="ru-RU" sz="2400" dirty="0" err="1" smtClean="0"/>
              <a:t>поперечним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перерізом</a:t>
            </a:r>
            <a:r>
              <a:rPr lang="ru-RU" sz="24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колото-різані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/>
              <a:t>—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/>
              <a:t>нанесені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гострим</a:t>
            </a:r>
            <a:r>
              <a:rPr lang="ru-RU" sz="2400" dirty="0" smtClean="0"/>
              <a:t> предметом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ріжучими</a:t>
            </a:r>
            <a:r>
              <a:rPr lang="ru-RU" sz="2400" dirty="0" smtClean="0"/>
              <a:t> краями;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рвані</a:t>
            </a:r>
            <a:r>
              <a:rPr lang="ru-RU" sz="2400" dirty="0" smtClean="0"/>
              <a:t> </a:t>
            </a:r>
            <a:r>
              <a:rPr lang="de-DE" sz="2400" dirty="0" smtClean="0"/>
              <a:t>— </a:t>
            </a:r>
            <a:r>
              <a:rPr lang="ru-RU" sz="2400" dirty="0" err="1" smtClean="0"/>
              <a:t>унаслідок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перерозтягнення</a:t>
            </a:r>
            <a:r>
              <a:rPr lang="ru-RU" sz="2400" dirty="0" smtClean="0"/>
              <a:t> тканин;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укушені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400" dirty="0" smtClean="0"/>
              <a:t>—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/>
              <a:t>нанесені</a:t>
            </a:r>
            <a:r>
              <a:rPr lang="ru-RU" sz="2400" dirty="0" smtClean="0"/>
              <a:t> зубами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рубані</a:t>
            </a:r>
            <a:r>
              <a:rPr lang="ru-RU" sz="2400" b="1" dirty="0" smtClean="0"/>
              <a:t> </a:t>
            </a:r>
            <a:r>
              <a:rPr lang="de-DE" sz="2400" dirty="0" smtClean="0"/>
              <a:t>— </a:t>
            </a:r>
            <a:r>
              <a:rPr lang="ru-RU" sz="2400" dirty="0" err="1" smtClean="0"/>
              <a:t>нанесення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гострим</a:t>
            </a:r>
            <a:r>
              <a:rPr lang="ru-RU" sz="2400" dirty="0" smtClean="0"/>
              <a:t> предметом;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Розтрощені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400" dirty="0" smtClean="0"/>
              <a:t>—</a:t>
            </a:r>
            <a:r>
              <a:rPr lang="de-DE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/>
              <a:t>характеризуються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роздавлюванням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розривом</a:t>
            </a:r>
            <a:r>
              <a:rPr lang="ru-RU" sz="2400" dirty="0" smtClean="0"/>
              <a:t> тканин;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забиті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2400" dirty="0" smtClean="0"/>
              <a:t>—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удару тупим предметом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одночасним</a:t>
            </a:r>
            <a:r>
              <a:rPr lang="ru-RU" sz="2400" dirty="0" smtClean="0"/>
              <a:t> ударом </a:t>
            </a:r>
            <a:r>
              <a:rPr lang="ru-RU" sz="2400" dirty="0" err="1" smtClean="0"/>
              <a:t>навколишніх</a:t>
            </a:r>
            <a:r>
              <a:rPr lang="ru-RU" sz="2400" dirty="0" smtClean="0"/>
              <a:t> тканин;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скальповані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/>
              <a:t>—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відокремлеленням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клаптя</a:t>
            </a:r>
            <a:r>
              <a:rPr lang="ru-RU" sz="2400" dirty="0" smtClean="0"/>
              <a:t> </a:t>
            </a:r>
            <a:r>
              <a:rPr lang="ru-RU" sz="2400" dirty="0" err="1" smtClean="0"/>
              <a:t>шкіри</a:t>
            </a:r>
            <a:r>
              <a:rPr lang="ru-RU" sz="2400" dirty="0"/>
              <a:t>;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операційні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або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хірургічні</a:t>
            </a:r>
            <a:r>
              <a:rPr lang="de-DE" sz="2400" dirty="0" smtClean="0"/>
              <a:t>— </a:t>
            </a:r>
            <a:r>
              <a:rPr lang="ru-RU" sz="2400" dirty="0" err="1" smtClean="0"/>
              <a:t>утворені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хірургічної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операції</a:t>
            </a:r>
            <a:r>
              <a:rPr lang="ru-RU" sz="2400" dirty="0"/>
              <a:t>;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отруєні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/>
              <a:t>— </a:t>
            </a:r>
            <a:r>
              <a:rPr lang="ru-RU" sz="2400" dirty="0" err="1" smtClean="0"/>
              <a:t>містить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отруту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потрапила</a:t>
            </a:r>
            <a:r>
              <a:rPr lang="ru-RU" sz="2400" dirty="0" smtClean="0"/>
              <a:t> в рану як результат укусу </a:t>
            </a:r>
            <a:r>
              <a:rPr lang="ru-RU" sz="2400" dirty="0" err="1" smtClean="0"/>
              <a:t>тварин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людської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488" y="2285992"/>
            <a:ext cx="3571900" cy="17145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14678" y="271462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Вогнепальні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285728"/>
            <a:ext cx="2286016" cy="14287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кулями </a:t>
            </a:r>
            <a:r>
              <a:rPr lang="ru-RU" sz="2400" b="1" dirty="0" err="1" smtClean="0"/>
              <a:t>великої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швидкості</a:t>
            </a:r>
            <a:r>
              <a:rPr lang="ru-RU" sz="2400" b="1" dirty="0" smtClean="0"/>
              <a:t> </a:t>
            </a:r>
          </a:p>
          <a:p>
            <a:pPr algn="ctr"/>
            <a:r>
              <a:rPr lang="ru-RU" sz="2400" b="1" dirty="0" smtClean="0"/>
              <a:t>(&gt;700 </a:t>
            </a:r>
            <a:r>
              <a:rPr lang="ru-RU" sz="2400" b="1" dirty="0" err="1" smtClean="0"/>
              <a:t>м\с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28992" y="0"/>
            <a:ext cx="2286016" cy="12858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кульові</a:t>
            </a:r>
            <a:endParaRPr lang="ru-RU" sz="3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2643182"/>
            <a:ext cx="2143108" cy="12858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кульками</a:t>
            </a:r>
            <a:endParaRPr lang="ru-RU" sz="32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4786322"/>
            <a:ext cx="2286016" cy="17145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вторинними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відламками</a:t>
            </a:r>
            <a:endParaRPr lang="ru-RU" sz="2800" b="1" dirty="0"/>
          </a:p>
          <a:p>
            <a:pPr algn="ctr"/>
            <a:r>
              <a:rPr lang="ru-RU" sz="2000" b="1" dirty="0" smtClean="0"/>
              <a:t>(при </a:t>
            </a:r>
            <a:r>
              <a:rPr lang="ru-RU" sz="2000" b="1" dirty="0" err="1" smtClean="0"/>
              <a:t>попаданні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кулі</a:t>
            </a:r>
            <a:r>
              <a:rPr lang="ru-RU" sz="2000" b="1" dirty="0" smtClean="0"/>
              <a:t> в </a:t>
            </a:r>
            <a:r>
              <a:rPr lang="ru-RU" sz="2000" b="1" dirty="0" err="1" smtClean="0"/>
              <a:t>кістки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00430" y="5286388"/>
            <a:ext cx="2286016" cy="12858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мінно-вибуховими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пристроями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72264" y="5000636"/>
            <a:ext cx="2286016" cy="12858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відламкові</a:t>
            </a:r>
            <a:r>
              <a:rPr lang="ru-RU" sz="2800" b="1" dirty="0" smtClean="0"/>
              <a:t> (</a:t>
            </a:r>
            <a:r>
              <a:rPr lang="ru-RU" sz="2800" b="1" dirty="0" err="1" smtClean="0"/>
              <a:t>осколочні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43768" y="2500306"/>
            <a:ext cx="2000232" cy="14287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/>
              <a:t>стрілоподібними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елементами</a:t>
            </a:r>
            <a:endParaRPr lang="ru-RU" sz="2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500826" y="214290"/>
            <a:ext cx="2286016" cy="14287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кулями </a:t>
            </a:r>
            <a:r>
              <a:rPr lang="ru-RU" sz="2400" b="1" dirty="0" err="1" smtClean="0"/>
              <a:t>невеликої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швидкості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 (&lt;700 </a:t>
            </a:r>
            <a:r>
              <a:rPr lang="ru-RU" sz="2400" b="1" dirty="0" err="1" smtClean="0"/>
              <a:t>м\с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4179091" y="4607727"/>
            <a:ext cx="928694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2357422" y="3857628"/>
            <a:ext cx="787406" cy="71438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6001554" y="3929860"/>
            <a:ext cx="928694" cy="78423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5822165" y="1750207"/>
            <a:ext cx="714380" cy="500066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 flipV="1">
            <a:off x="4251323" y="1820851"/>
            <a:ext cx="642942" cy="158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2786050" y="1785926"/>
            <a:ext cx="653260" cy="581822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6500826" y="3071810"/>
            <a:ext cx="561186" cy="1031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>
            <a:off x="2214546" y="3143248"/>
            <a:ext cx="510384" cy="10318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285728"/>
            <a:ext cx="2286016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чисті</a:t>
            </a:r>
            <a:endParaRPr lang="ru-RU" sz="32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1472" y="4929198"/>
            <a:ext cx="2286016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інфіковані</a:t>
            </a:r>
            <a:endParaRPr lang="ru-RU" sz="32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357950" y="4786322"/>
            <a:ext cx="2286016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умовно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інфіковані</a:t>
            </a:r>
            <a:endParaRPr lang="ru-RU" sz="32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72198" y="357166"/>
            <a:ext cx="2286016" cy="1285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умовно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чисті</a:t>
            </a:r>
            <a:endParaRPr lang="ru-RU" sz="3200" b="1" dirty="0"/>
          </a:p>
        </p:txBody>
      </p:sp>
      <p:sp>
        <p:nvSpPr>
          <p:cNvPr id="6" name="Овал 5"/>
          <p:cNvSpPr/>
          <p:nvPr/>
        </p:nvSpPr>
        <p:spPr>
          <a:xfrm>
            <a:off x="2500298" y="2285992"/>
            <a:ext cx="3714776" cy="171451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За </a:t>
            </a:r>
            <a:r>
              <a:rPr lang="ru-RU" sz="2800" b="1" dirty="0" err="1" smtClean="0">
                <a:solidFill>
                  <a:schemeClr val="bg1"/>
                </a:solidFill>
              </a:rPr>
              <a:t>забрудненістю</a:t>
            </a:r>
            <a:endParaRPr lang="ru-RU" sz="2800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V="1">
            <a:off x="1678761" y="1821645"/>
            <a:ext cx="928694" cy="714380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000760" y="3786190"/>
            <a:ext cx="1071570" cy="785818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1821637" y="3821909"/>
            <a:ext cx="1000132" cy="785818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5822165" y="1821645"/>
            <a:ext cx="857256" cy="642942"/>
          </a:xfrm>
          <a:prstGeom prst="straightConnector1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02797"/>
            <a:ext cx="721523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Ускладнення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ран : </a:t>
            </a:r>
          </a:p>
          <a:p>
            <a:r>
              <a:rPr lang="ru-RU" sz="2800" dirty="0" smtClean="0"/>
              <a:t>а) </a:t>
            </a:r>
            <a:r>
              <a:rPr lang="ru-RU" sz="2800" dirty="0" err="1" smtClean="0"/>
              <a:t>кровотеча</a:t>
            </a:r>
            <a:r>
              <a:rPr lang="ru-RU" sz="2800" dirty="0"/>
              <a:t>;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б) шок ; </a:t>
            </a:r>
          </a:p>
          <a:p>
            <a:r>
              <a:rPr lang="ru-RU" sz="2800" dirty="0" smtClean="0"/>
              <a:t>в) </a:t>
            </a:r>
            <a:r>
              <a:rPr lang="ru-RU" sz="2800" dirty="0" err="1" smtClean="0"/>
              <a:t>гнійна</a:t>
            </a:r>
            <a:r>
              <a:rPr lang="ru-RU" sz="2800" dirty="0" smtClean="0"/>
              <a:t> , </a:t>
            </a:r>
            <a:r>
              <a:rPr lang="ru-RU" sz="2800" dirty="0" err="1" smtClean="0"/>
              <a:t>гнильна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анаеробна</a:t>
            </a:r>
            <a:r>
              <a:rPr lang="ru-RU" sz="2800" dirty="0" smtClean="0"/>
              <a:t> </a:t>
            </a:r>
            <a:r>
              <a:rPr lang="ru-RU" sz="2800" dirty="0" err="1" smtClean="0"/>
              <a:t>інфекція</a:t>
            </a:r>
            <a:r>
              <a:rPr lang="ru-RU" sz="2800" dirty="0" smtClean="0"/>
              <a:t> ;</a:t>
            </a:r>
          </a:p>
          <a:p>
            <a:r>
              <a:rPr lang="ru-RU" sz="2800" dirty="0" smtClean="0"/>
              <a:t> г ) </a:t>
            </a:r>
            <a:r>
              <a:rPr lang="ru-RU" sz="2800" dirty="0" err="1" smtClean="0"/>
              <a:t>пошкодження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внутрішніх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органів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Клінічний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перебіг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/>
              <a:t>ранового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процесу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залежить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</a:t>
            </a:r>
            <a:r>
              <a:rPr lang="ru-RU" sz="2800" dirty="0" err="1" smtClean="0"/>
              <a:t>локалізації</a:t>
            </a:r>
            <a:r>
              <a:rPr lang="ru-RU" sz="2800" dirty="0" smtClean="0"/>
              <a:t> , характеру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ступеня</a:t>
            </a:r>
            <a:r>
              <a:rPr lang="ru-RU" sz="2800" dirty="0" smtClean="0"/>
              <a:t> </a:t>
            </a:r>
            <a:r>
              <a:rPr lang="ru-RU" sz="2800" dirty="0" err="1" smtClean="0"/>
              <a:t>тяжкості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ушкодження</a:t>
            </a:r>
            <a:r>
              <a:rPr lang="ru-RU" sz="2800" dirty="0" smtClean="0"/>
              <a:t> , </a:t>
            </a:r>
            <a:r>
              <a:rPr lang="ru-RU" sz="2800" dirty="0" err="1" smtClean="0"/>
              <a:t>масивності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інфікування</a:t>
            </a:r>
            <a:r>
              <a:rPr lang="ru-RU" sz="2800" dirty="0" smtClean="0"/>
              <a:t> та виду </a:t>
            </a:r>
            <a:r>
              <a:rPr lang="ru-RU" sz="2800" dirty="0" err="1" smtClean="0"/>
              <a:t>мікрофлори</a:t>
            </a:r>
            <a:r>
              <a:rPr lang="ru-RU" sz="2800" dirty="0" smtClean="0"/>
              <a:t> , стану </a:t>
            </a:r>
            <a:r>
              <a:rPr lang="ru-RU" sz="2800" dirty="0" err="1" smtClean="0"/>
              <a:t>імунобіологічної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реактивності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організму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4296" y="0"/>
            <a:ext cx="4799704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248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Рани. Їх класифікація.</vt:lpstr>
      <vt:lpstr>Слайд 2</vt:lpstr>
      <vt:lpstr>Слайд 3</vt:lpstr>
      <vt:lpstr>Класифікація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Рани. Їх класифікація.</dc:title>
  <dc:creator>home</dc:creator>
  <cp:lastModifiedBy>home</cp:lastModifiedBy>
  <cp:revision>11</cp:revision>
  <dcterms:created xsi:type="dcterms:W3CDTF">2014-05-01T06:10:22Z</dcterms:created>
  <dcterms:modified xsi:type="dcterms:W3CDTF">2014-05-01T07:51:57Z</dcterms:modified>
</cp:coreProperties>
</file>