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90442-6B87-466C-8252-3896C95081D7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7E8ED-51D5-4CE4-B760-58A7300F74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7E8ED-51D5-4CE4-B760-58A7300F7478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B3E436-0BEC-42D3-8DC4-7DBAC759A045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9B605E-33AF-487D-BA5F-4E0396CC912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genex.ua/site/page.php?lang=UA&amp;id_part=200&amp;id_word=56&amp;bp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Спадкові хвороби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генних мутацій: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dirty="0" smtClean="0"/>
              <a:t>Заміни;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Вставки;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Випадання;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Подвоєння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Втрати</a:t>
            </a:r>
          </a:p>
          <a:p>
            <a:pPr>
              <a:buNone/>
            </a:pPr>
            <a:r>
              <a:rPr lang="uk-UA" i="1" dirty="0" smtClean="0"/>
              <a:t>Пар </a:t>
            </a:r>
            <a:r>
              <a:rPr lang="uk-UA" i="1" dirty="0" err="1" smtClean="0"/>
              <a:t>нуклеотидів</a:t>
            </a:r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Альбінізм</a:t>
            </a:r>
            <a:endParaRPr lang="ru-RU" dirty="0"/>
          </a:p>
        </p:txBody>
      </p:sp>
      <p:pic>
        <p:nvPicPr>
          <p:cNvPr id="4" name="Содержимое 3" descr="albiniz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000240"/>
            <a:ext cx="3406437" cy="4389437"/>
          </a:xfrm>
        </p:spPr>
      </p:pic>
      <p:pic>
        <p:nvPicPr>
          <p:cNvPr id="5" name="Рисунок 4" descr="a22f3084b27368ce28fed3578341f4b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1857364"/>
            <a:ext cx="4385394" cy="27606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9125" y="5000636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Причина: відсутність ферменту </a:t>
            </a:r>
            <a:r>
              <a:rPr lang="uk-UA" dirty="0" err="1" smtClean="0"/>
              <a:t>тирозинази</a:t>
            </a:r>
            <a:r>
              <a:rPr lang="uk-UA" dirty="0" smtClean="0"/>
              <a:t>, який необхідний для синтезу меланіну з </a:t>
            </a:r>
            <a:r>
              <a:rPr lang="uk-UA" dirty="0" err="1" smtClean="0"/>
              <a:t>гідроксифенілаланіну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Галактоземія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935480"/>
            <a:ext cx="5043494" cy="4389120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Причина</a:t>
            </a:r>
            <a:r>
              <a:rPr lang="ru-RU" dirty="0" smtClean="0"/>
              <a:t> –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галактози</a:t>
            </a:r>
            <a:r>
              <a:rPr lang="ru-RU" dirty="0" smtClean="0"/>
              <a:t>. </a:t>
            </a:r>
          </a:p>
          <a:p>
            <a:r>
              <a:rPr lang="ru-RU" i="1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проявляються</a:t>
            </a:r>
            <a:r>
              <a:rPr lang="ru-RU" dirty="0" smtClean="0"/>
              <a:t> в </a:t>
            </a:r>
            <a:r>
              <a:rPr lang="ru-RU" dirty="0" err="1" smtClean="0"/>
              <a:t>новонароджених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прийому</a:t>
            </a:r>
            <a:r>
              <a:rPr lang="ru-RU" dirty="0" smtClean="0"/>
              <a:t> молока.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печінки</a:t>
            </a:r>
            <a:r>
              <a:rPr lang="ru-RU" dirty="0" smtClean="0"/>
              <a:t>, </a:t>
            </a:r>
            <a:r>
              <a:rPr lang="ru-RU" dirty="0" err="1" smtClean="0"/>
              <a:t>блювотами</a:t>
            </a:r>
            <a:r>
              <a:rPr lang="ru-RU" dirty="0" smtClean="0"/>
              <a:t>, проносами, </a:t>
            </a:r>
            <a:r>
              <a:rPr lang="ru-RU" dirty="0" err="1" smtClean="0"/>
              <a:t>жовтяницею</a:t>
            </a:r>
            <a:r>
              <a:rPr lang="ru-RU" dirty="0" smtClean="0"/>
              <a:t>, катарактою (</a:t>
            </a:r>
            <a:r>
              <a:rPr lang="ru-RU" dirty="0" err="1" smtClean="0"/>
              <a:t>помутніння</a:t>
            </a:r>
            <a:r>
              <a:rPr lang="ru-RU" dirty="0" smtClean="0"/>
              <a:t> </a:t>
            </a:r>
            <a:r>
              <a:rPr lang="ru-RU" dirty="0" err="1" smtClean="0"/>
              <a:t>кришталика</a:t>
            </a:r>
            <a:r>
              <a:rPr lang="ru-RU" dirty="0" smtClean="0"/>
              <a:t>), </a:t>
            </a:r>
            <a:r>
              <a:rPr lang="ru-RU" dirty="0" err="1" smtClean="0"/>
              <a:t>зниженням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розумовою</a:t>
            </a:r>
            <a:r>
              <a:rPr lang="ru-RU" dirty="0" smtClean="0"/>
              <a:t> </a:t>
            </a:r>
            <a:r>
              <a:rPr lang="ru-RU" dirty="0" err="1" smtClean="0"/>
              <a:t>відсталістю</a:t>
            </a:r>
            <a:r>
              <a:rPr lang="ru-RU" dirty="0" smtClean="0"/>
              <a:t>. </a:t>
            </a:r>
          </a:p>
          <a:p>
            <a:r>
              <a:rPr lang="ru-RU" i="1" dirty="0" err="1" smtClean="0"/>
              <a:t>Діагностується</a:t>
            </a:r>
            <a:r>
              <a:rPr lang="ru-RU" dirty="0" smtClean="0"/>
              <a:t> </a:t>
            </a:r>
            <a:r>
              <a:rPr lang="ru-RU" dirty="0" err="1" smtClean="0"/>
              <a:t>біохімічним</a:t>
            </a:r>
            <a:r>
              <a:rPr lang="ru-RU" dirty="0" smtClean="0"/>
              <a:t> методом (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галактозою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глюкози</a:t>
            </a:r>
            <a:r>
              <a:rPr lang="ru-RU" dirty="0" smtClean="0"/>
              <a:t> в </a:t>
            </a:r>
            <a:r>
              <a:rPr lang="ru-RU" dirty="0" err="1" smtClean="0"/>
              <a:t>крові</a:t>
            </a:r>
            <a:r>
              <a:rPr lang="ru-RU" dirty="0" smtClean="0"/>
              <a:t> не </a:t>
            </a:r>
            <a:r>
              <a:rPr lang="ru-RU" dirty="0" err="1" smtClean="0"/>
              <a:t>збільшується</a:t>
            </a:r>
            <a:r>
              <a:rPr lang="ru-RU" dirty="0" smtClean="0"/>
              <a:t>). </a:t>
            </a:r>
          </a:p>
          <a:p>
            <a:r>
              <a:rPr lang="ru-RU" i="1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галактози</a:t>
            </a:r>
            <a:r>
              <a:rPr lang="ru-RU" dirty="0" smtClean="0"/>
              <a:t> (</a:t>
            </a:r>
            <a:r>
              <a:rPr lang="ru-RU" dirty="0" err="1" smtClean="0"/>
              <a:t>молочної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раціону</a:t>
            </a:r>
            <a:endParaRPr lang="ru-RU" dirty="0"/>
          </a:p>
        </p:txBody>
      </p:sp>
      <p:pic>
        <p:nvPicPr>
          <p:cNvPr id="4" name="Рисунок 3" descr="2933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928934"/>
            <a:ext cx="2286000" cy="18859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Гідроцефалія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935480"/>
            <a:ext cx="4686304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1)Частота - 1 : 2000 </a:t>
            </a:r>
            <a:r>
              <a:rPr lang="ru-RU" dirty="0" err="1" smtClean="0"/>
              <a:t>новонароджених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2) Причина –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відтоку</a:t>
            </a:r>
            <a:r>
              <a:rPr lang="ru-RU" dirty="0" smtClean="0"/>
              <a:t> </a:t>
            </a:r>
            <a:r>
              <a:rPr lang="ru-RU" dirty="0" err="1" smtClean="0"/>
              <a:t>спинномозкової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об’єму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</a:t>
            </a:r>
            <a:r>
              <a:rPr lang="ru-RU" dirty="0" err="1" smtClean="0"/>
              <a:t>підвищенням</a:t>
            </a:r>
            <a:r>
              <a:rPr lang="ru-RU" dirty="0" smtClean="0"/>
              <a:t> </a:t>
            </a:r>
            <a:r>
              <a:rPr lang="ru-RU" dirty="0" err="1" smtClean="0"/>
              <a:t>внутрішньочерепного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розумовою</a:t>
            </a:r>
            <a:r>
              <a:rPr lang="ru-RU" dirty="0" smtClean="0"/>
              <a:t> </a:t>
            </a:r>
            <a:r>
              <a:rPr lang="ru-RU" dirty="0" err="1" smtClean="0"/>
              <a:t>відсталістю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501a65f5046bb_gidrocefaliy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357430"/>
            <a:ext cx="3619500" cy="27146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Спадкові хвороби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Спадкові хвороби – це хвороби, які зумовлені </a:t>
            </a:r>
            <a:r>
              <a:rPr lang="uk-UA" dirty="0" err="1" smtClean="0"/>
              <a:t>геномними</a:t>
            </a:r>
            <a:r>
              <a:rPr lang="uk-UA" dirty="0" smtClean="0"/>
              <a:t>, хромосомними чи генними мутаціями.</a:t>
            </a:r>
          </a:p>
          <a:p>
            <a:endParaRPr lang="uk-UA" dirty="0" smtClean="0"/>
          </a:p>
          <a:p>
            <a:pPr algn="ctr">
              <a:buNone/>
            </a:pPr>
            <a:r>
              <a:rPr lang="uk-UA" dirty="0" smtClean="0"/>
              <a:t>Класифікація спадкових хвороб: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Хромосомні хвороби;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Генні хвороби;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Хвороби із спадковою схильністю.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38912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uk-UA" dirty="0" err="1" smtClean="0"/>
              <a:t>Геномні</a:t>
            </a:r>
            <a:r>
              <a:rPr lang="uk-UA" dirty="0" smtClean="0"/>
              <a:t> мутації – зміна кількості хромосом в каріотипі;</a:t>
            </a:r>
          </a:p>
          <a:p>
            <a:endParaRPr lang="uk-UA" dirty="0" smtClean="0"/>
          </a:p>
          <a:p>
            <a:r>
              <a:rPr lang="uk-UA" dirty="0" smtClean="0"/>
              <a:t>Хромосомні мутації – зміна структур хромосом, кількість хромосом в каріотипі при цьому не змінюється.</a:t>
            </a:r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Синдром </a:t>
            </a:r>
            <a:r>
              <a:rPr lang="uk-UA" dirty="0" err="1" smtClean="0"/>
              <a:t>Дауна</a:t>
            </a:r>
            <a:endParaRPr lang="ru-RU" dirty="0"/>
          </a:p>
        </p:txBody>
      </p:sp>
      <p:pic>
        <p:nvPicPr>
          <p:cNvPr id="4" name="Содержимое 3" descr="down_syndrome_27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571744"/>
            <a:ext cx="2772687" cy="3286148"/>
          </a:xfrm>
        </p:spPr>
      </p:pic>
      <p:sp>
        <p:nvSpPr>
          <p:cNvPr id="5" name="TextBox 4"/>
          <p:cNvSpPr txBox="1"/>
          <p:nvPr/>
        </p:nvSpPr>
        <p:spPr>
          <a:xfrm>
            <a:off x="3857620" y="2643182"/>
            <a:ext cx="47149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uk-UA" dirty="0" smtClean="0"/>
              <a:t>Частота 1/700 новонароджених;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 smtClean="0"/>
              <a:t>Малий череп, коротка шия, широке кругле обличчя, приплюснуте перенісся, складка верхньої повіки біля внутрішнього кута ока;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 smtClean="0"/>
              <a:t>Короткі фаланги пальців;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 smtClean="0"/>
              <a:t>Вади серця;</a:t>
            </a:r>
          </a:p>
          <a:p>
            <a:pPr marL="342900" indent="-342900">
              <a:buFont typeface="+mj-lt"/>
              <a:buAutoNum type="arabicParenR"/>
            </a:pPr>
            <a:r>
              <a:rPr lang="uk-UA" dirty="0" smtClean="0"/>
              <a:t>Життєздатність в середньому 15 років, рідко здатні мати нащадків.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au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714488"/>
            <a:ext cx="2918509" cy="4389437"/>
          </a:xfrm>
        </p:spPr>
      </p:pic>
      <p:sp>
        <p:nvSpPr>
          <p:cNvPr id="5" name="TextBox 4"/>
          <p:cNvSpPr txBox="1"/>
          <p:nvPr/>
        </p:nvSpPr>
        <p:spPr>
          <a:xfrm>
            <a:off x="3857620" y="2643182"/>
            <a:ext cx="45720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Великий язик порушує вимову;</a:t>
            </a:r>
          </a:p>
          <a:p>
            <a:pPr marL="342900" indent="-342900">
              <a:buFont typeface="+mj-lt"/>
              <a:buAutoNum type="arabicPeriod"/>
            </a:pP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Розумова відсталість;</a:t>
            </a:r>
            <a:endParaRPr lang="uk-UA" dirty="0"/>
          </a:p>
          <a:p>
            <a:pPr marL="342900" indent="-342900">
              <a:buFont typeface="+mj-lt"/>
              <a:buAutoNum type="arabicPeriod"/>
            </a:pP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В осіб після 35 часто супроводжуються хворобою </a:t>
            </a:r>
            <a:r>
              <a:rPr lang="uk-UA" dirty="0" err="1" smtClean="0"/>
              <a:t>Альцгеймера-</a:t>
            </a:r>
            <a:r>
              <a:rPr lang="uk-UA" dirty="0" smtClean="0"/>
              <a:t> прогресуюче порушення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ru-RU" dirty="0" err="1" smtClean="0"/>
              <a:t>ят</a:t>
            </a:r>
            <a:r>
              <a:rPr lang="uk-UA" dirty="0" smtClean="0"/>
              <a:t>і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Синдром </a:t>
            </a:r>
            <a:r>
              <a:rPr lang="uk-UA" dirty="0" err="1" smtClean="0"/>
              <a:t>Едвардса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Частота: 1/5000 новонароджених;</a:t>
            </a:r>
          </a:p>
          <a:p>
            <a:r>
              <a:rPr lang="uk-UA" dirty="0" smtClean="0"/>
              <a:t>Довгий вузький череп;</a:t>
            </a:r>
          </a:p>
          <a:p>
            <a:r>
              <a:rPr lang="uk-UA" dirty="0" smtClean="0"/>
              <a:t>Мале підборіддя;</a:t>
            </a:r>
          </a:p>
          <a:p>
            <a:r>
              <a:rPr lang="uk-UA" dirty="0" smtClean="0"/>
              <a:t>Низько розташовані, деформовані вуха;</a:t>
            </a:r>
          </a:p>
          <a:p>
            <a:r>
              <a:rPr lang="uk-UA" dirty="0" smtClean="0"/>
              <a:t>Короткі пальці;</a:t>
            </a:r>
          </a:p>
          <a:p>
            <a:r>
              <a:rPr lang="uk-UA" dirty="0" smtClean="0"/>
              <a:t>Вади серця, аномалії внутрішніх органів, статевої системи;</a:t>
            </a:r>
          </a:p>
          <a:p>
            <a:r>
              <a:rPr lang="uk-UA" dirty="0" smtClean="0"/>
              <a:t>Життєздатність: &lt; 1 року</a:t>
            </a:r>
          </a:p>
          <a:p>
            <a:r>
              <a:rPr lang="uk-UA" dirty="0" smtClean="0"/>
              <a:t>10% хворих доживає до 12 років.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индром-Эдвардс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562" y="285728"/>
            <a:ext cx="4473576" cy="2851159"/>
          </a:xfrm>
        </p:spPr>
      </p:pic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643182"/>
            <a:ext cx="2786082" cy="36862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Синдром </a:t>
            </a:r>
            <a:r>
              <a:rPr lang="uk-UA" dirty="0" err="1" smtClean="0"/>
              <a:t>“котячого</a:t>
            </a:r>
            <a:r>
              <a:rPr lang="uk-UA" dirty="0" smtClean="0"/>
              <a:t> </a:t>
            </a:r>
            <a:r>
              <a:rPr lang="uk-UA" dirty="0" err="1" smtClean="0"/>
              <a:t>крику”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257808" cy="43891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Плач нагадує крик кішки;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Низько розташовані, деформовані вуха;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Місяцеподібне обличчя;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Розумова відсталість;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Життєздатність &lt; 10 років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Частота 1/45000</a:t>
            </a:r>
            <a:endParaRPr lang="ru-RU" dirty="0"/>
          </a:p>
        </p:txBody>
      </p:sp>
      <p:pic>
        <p:nvPicPr>
          <p:cNvPr id="4" name="Рисунок 3" descr="image1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285992"/>
            <a:ext cx="2979420" cy="36347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Генні хвороби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Генні </a:t>
            </a:r>
            <a:r>
              <a:rPr lang="uk-UA" dirty="0" err="1" smtClean="0"/>
              <a:t>мутації-</a:t>
            </a:r>
            <a:r>
              <a:rPr lang="ru-RU" dirty="0" smtClean="0"/>
              <a:t> </a:t>
            </a:r>
            <a:r>
              <a:rPr lang="ru-RU" dirty="0" err="1" smtClean="0"/>
              <a:t>з`являються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нуклеотидних</a:t>
            </a:r>
            <a:r>
              <a:rPr lang="ru-RU" dirty="0" smtClean="0"/>
              <a:t> </a:t>
            </a:r>
            <a:r>
              <a:rPr lang="ru-RU" dirty="0" err="1" smtClean="0"/>
              <a:t>залишків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ланцюзі</a:t>
            </a:r>
            <a:r>
              <a:rPr lang="ru-RU" dirty="0" smtClean="0"/>
              <a:t> </a:t>
            </a:r>
            <a:r>
              <a:rPr lang="ru-RU" dirty="0" smtClean="0">
                <a:hlinkClick r:id="rId2"/>
              </a:rPr>
              <a:t>ДНК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гена. </a:t>
            </a:r>
            <a:r>
              <a:rPr lang="ru-RU" dirty="0" err="1" smtClean="0"/>
              <a:t>Мутації</a:t>
            </a:r>
            <a:r>
              <a:rPr lang="ru-RU" dirty="0" smtClean="0"/>
              <a:t>, </a:t>
            </a:r>
            <a:r>
              <a:rPr lang="ru-RU" dirty="0" err="1" smtClean="0"/>
              <a:t>пов`язані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заміною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пари </a:t>
            </a:r>
            <a:r>
              <a:rPr lang="ru-RU" dirty="0" err="1" smtClean="0"/>
              <a:t>нуклеотидних</a:t>
            </a:r>
            <a:r>
              <a:rPr lang="ru-RU" dirty="0" smtClean="0"/>
              <a:t> </a:t>
            </a:r>
            <a:r>
              <a:rPr lang="ru-RU" dirty="0" err="1" smtClean="0"/>
              <a:t>залишків</a:t>
            </a:r>
            <a:r>
              <a:rPr lang="ru-RU" dirty="0" smtClean="0"/>
              <a:t> в ДНК,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точковими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 err="1" smtClean="0"/>
              <a:t>заміни</a:t>
            </a:r>
            <a:r>
              <a:rPr lang="ru-RU" dirty="0" smtClean="0"/>
              <a:t> (</a:t>
            </a:r>
            <a:r>
              <a:rPr lang="ru-RU" dirty="0" err="1" smtClean="0"/>
              <a:t>транзиціїі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трансверсії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делеції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вставки одного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нуклеотидних</a:t>
            </a:r>
            <a:r>
              <a:rPr lang="ru-RU" dirty="0" smtClean="0"/>
              <a:t> </a:t>
            </a:r>
            <a:r>
              <a:rPr lang="ru-RU" dirty="0" err="1" smtClean="0"/>
              <a:t>залишків</a:t>
            </a:r>
            <a:r>
              <a:rPr lang="ru-RU" dirty="0" smtClean="0"/>
              <a:t> (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зсувом</a:t>
            </a:r>
            <a:r>
              <a:rPr lang="ru-RU" dirty="0" smtClean="0"/>
              <a:t> рамки </a:t>
            </a:r>
            <a:r>
              <a:rPr lang="ru-RU" dirty="0" err="1" smtClean="0"/>
              <a:t>зчитування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351</Words>
  <Application>Microsoft Office PowerPoint</Application>
  <PresentationFormat>Экран (4:3)</PresentationFormat>
  <Paragraphs>74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Спадкові хвороби</vt:lpstr>
      <vt:lpstr>Спадкові хвороби</vt:lpstr>
      <vt:lpstr>Презентация PowerPoint</vt:lpstr>
      <vt:lpstr>Синдром Дауна</vt:lpstr>
      <vt:lpstr>Презентация PowerPoint</vt:lpstr>
      <vt:lpstr>Синдром Едвардса</vt:lpstr>
      <vt:lpstr>Презентация PowerPoint</vt:lpstr>
      <vt:lpstr>Синдром “котячого крику”</vt:lpstr>
      <vt:lpstr>Генні хвороби</vt:lpstr>
      <vt:lpstr>Види генних мутацій:</vt:lpstr>
      <vt:lpstr>Альбінізм</vt:lpstr>
      <vt:lpstr>Галактоземія</vt:lpstr>
      <vt:lpstr>Гідроцефалія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Спадкові хвороби</dc:title>
  <dc:creator>Admin</dc:creator>
  <cp:lastModifiedBy>User</cp:lastModifiedBy>
  <cp:revision>7</cp:revision>
  <dcterms:created xsi:type="dcterms:W3CDTF">2013-12-12T21:26:50Z</dcterms:created>
  <dcterms:modified xsi:type="dcterms:W3CDTF">2014-06-06T18:39:30Z</dcterms:modified>
</cp:coreProperties>
</file>