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87" r:id="rId2"/>
    <p:sldId id="288" r:id="rId3"/>
    <p:sldId id="295" r:id="rId4"/>
    <p:sldId id="296" r:id="rId5"/>
    <p:sldId id="289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90" r:id="rId21"/>
    <p:sldId id="291" r:id="rId22"/>
    <p:sldId id="311" r:id="rId23"/>
    <p:sldId id="312" r:id="rId24"/>
    <p:sldId id="313" r:id="rId25"/>
    <p:sldId id="292" r:id="rId26"/>
    <p:sldId id="314" r:id="rId27"/>
    <p:sldId id="293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294" r:id="rId37"/>
    <p:sldId id="258" r:id="rId38"/>
    <p:sldId id="278" r:id="rId39"/>
    <p:sldId id="279" r:id="rId40"/>
    <p:sldId id="280" r:id="rId41"/>
    <p:sldId id="281" r:id="rId42"/>
    <p:sldId id="282" r:id="rId43"/>
    <p:sldId id="284" r:id="rId44"/>
    <p:sldId id="285" r:id="rId45"/>
    <p:sldId id="286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59" r:id="rId56"/>
    <p:sldId id="264" r:id="rId57"/>
    <p:sldId id="260" r:id="rId58"/>
    <p:sldId id="267" r:id="rId59"/>
    <p:sldId id="261" r:id="rId60"/>
    <p:sldId id="265" r:id="rId61"/>
    <p:sldId id="262" r:id="rId62"/>
    <p:sldId id="263" r:id="rId63"/>
    <p:sldId id="266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5" autoAdjust="0"/>
    <p:restoredTop sz="93537" autoAdjust="0"/>
  </p:normalViewPr>
  <p:slideViewPr>
    <p:cSldViewPr snapToGrid="0">
      <p:cViewPr varScale="1">
        <p:scale>
          <a:sx n="70" d="100"/>
          <a:sy n="70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C8426-DD0E-45C9-A662-C2356E1FFC85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4B600-28E7-4BEA-B76D-26827C645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7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88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56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151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76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5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91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39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34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77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76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28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02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24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072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5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09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70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31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792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51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859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9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7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56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14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28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182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45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4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70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238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0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4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52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5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8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4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B600-28E7-4BEA-B76D-26827C6452C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76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5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4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7092C-6D45-4B73-8781-95628024ADFC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809A9-1F57-4AFC-96CA-FACD7E09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36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slide" Target="slide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11" Type="http://schemas.openxmlformats.org/officeDocument/2006/relationships/slide" Target="slide25.xml"/><Relationship Id="rId5" Type="http://schemas.openxmlformats.org/officeDocument/2006/relationships/image" Target="../media/image1.gif"/><Relationship Id="rId10" Type="http://schemas.openxmlformats.org/officeDocument/2006/relationships/slide" Target="slide21.xml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6.xml"/><Relationship Id="rId5" Type="http://schemas.openxmlformats.org/officeDocument/2006/relationships/slide" Target="slide55.xml"/><Relationship Id="rId4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7.xml"/><Relationship Id="rId12" Type="http://schemas.openxmlformats.org/officeDocument/2006/relationships/slide" Target="slide52.xml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slide" Target="slide46.xml"/><Relationship Id="rId11" Type="http://schemas.openxmlformats.org/officeDocument/2006/relationships/slide" Target="slide51.xml"/><Relationship Id="rId5" Type="http://schemas.openxmlformats.org/officeDocument/2006/relationships/image" Target="../media/image16.jpeg"/><Relationship Id="rId15" Type="http://schemas.openxmlformats.org/officeDocument/2006/relationships/slide" Target="slide37.xml"/><Relationship Id="rId10" Type="http://schemas.openxmlformats.org/officeDocument/2006/relationships/slide" Target="slide50.xml"/><Relationship Id="rId4" Type="http://schemas.openxmlformats.org/officeDocument/2006/relationships/notesSlide" Target="../notesSlides/notesSlide37.xml"/><Relationship Id="rId9" Type="http://schemas.openxmlformats.org/officeDocument/2006/relationships/slide" Target="slide49.xml"/><Relationship Id="rId14" Type="http://schemas.openxmlformats.org/officeDocument/2006/relationships/slide" Target="slide5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7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7.xml"/><Relationship Id="rId12" Type="http://schemas.openxmlformats.org/officeDocument/2006/relationships/slide" Target="slide52.xml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slide" Target="slide46.xml"/><Relationship Id="rId11" Type="http://schemas.openxmlformats.org/officeDocument/2006/relationships/slide" Target="slide51.xml"/><Relationship Id="rId5" Type="http://schemas.openxmlformats.org/officeDocument/2006/relationships/image" Target="../media/image16.jpeg"/><Relationship Id="rId15" Type="http://schemas.openxmlformats.org/officeDocument/2006/relationships/slide" Target="slide37.xml"/><Relationship Id="rId10" Type="http://schemas.openxmlformats.org/officeDocument/2006/relationships/slide" Target="slide50.xml"/><Relationship Id="rId4" Type="http://schemas.openxmlformats.org/officeDocument/2006/relationships/notesSlide" Target="../notesSlides/notesSlide38.xml"/><Relationship Id="rId9" Type="http://schemas.openxmlformats.org/officeDocument/2006/relationships/slide" Target="slide49.xml"/><Relationship Id="rId1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image" Target="../media/image2.png"/><Relationship Id="rId10" Type="http://schemas.openxmlformats.org/officeDocument/2006/relationships/slide" Target="slide51.xml"/><Relationship Id="rId4" Type="http://schemas.openxmlformats.org/officeDocument/2006/relationships/image" Target="../media/image16.jpeg"/><Relationship Id="rId9" Type="http://schemas.openxmlformats.org/officeDocument/2006/relationships/slide" Target="slide50.xml"/><Relationship Id="rId14" Type="http://schemas.openxmlformats.org/officeDocument/2006/relationships/slide" Target="slide3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6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7.xml"/><Relationship Id="rId12" Type="http://schemas.openxmlformats.org/officeDocument/2006/relationships/slide" Target="slide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6.xml"/><Relationship Id="rId11" Type="http://schemas.openxmlformats.org/officeDocument/2006/relationships/slide" Target="slide61.xml"/><Relationship Id="rId5" Type="http://schemas.openxmlformats.org/officeDocument/2006/relationships/slide" Target="slide5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image" Target="../media/image17.jpeg"/><Relationship Id="rId9" Type="http://schemas.openxmlformats.org/officeDocument/2006/relationships/slide" Target="slide59.xml"/><Relationship Id="rId14" Type="http://schemas.openxmlformats.org/officeDocument/2006/relationships/slide" Target="slide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7%D0%B0%D0%BA%D0%BE%D0%BD_%D0%93%D0%B0%D0%B1%D0%B1%D0%BB%D0%B0" TargetMode="External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" y="3613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2" y="1454018"/>
            <a:ext cx="5377224" cy="5150290"/>
            <a:chOff x="-2" y="1554483"/>
            <a:chExt cx="5377224" cy="5150290"/>
          </a:xfrm>
        </p:grpSpPr>
        <p:sp>
          <p:nvSpPr>
            <p:cNvPr id="12" name="Прямоугольник 11">
              <a:hlinkClick r:id="rId7" action="ppaction://hlinksldjump"/>
            </p:cNvPr>
            <p:cNvSpPr/>
            <p:nvPr/>
          </p:nvSpPr>
          <p:spPr>
            <a:xfrm>
              <a:off x="0" y="2295993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Прямоугольник 12">
              <a:hlinkClick r:id="rId8" action="ppaction://hlinksldjump"/>
            </p:cNvPr>
            <p:cNvSpPr/>
            <p:nvPr/>
          </p:nvSpPr>
          <p:spPr>
            <a:xfrm>
              <a:off x="0" y="3053764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>
              <a:hlinkClick r:id="rId9" action="ppaction://hlinksldjump"/>
            </p:cNvPr>
            <p:cNvSpPr/>
            <p:nvPr/>
          </p:nvSpPr>
          <p:spPr>
            <a:xfrm>
              <a:off x="-2" y="1554483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>
              <a:hlinkClick r:id="rId10" action="ppaction://hlinksldjump"/>
            </p:cNvPr>
            <p:cNvSpPr/>
            <p:nvPr/>
          </p:nvSpPr>
          <p:spPr>
            <a:xfrm>
              <a:off x="2" y="3798332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>
              <a:hlinkClick r:id="rId11" action="ppaction://hlinksldjump"/>
            </p:cNvPr>
            <p:cNvSpPr/>
            <p:nvPr/>
          </p:nvSpPr>
          <p:spPr>
            <a:xfrm>
              <a:off x="2" y="4553045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>
              <a:hlinkClick r:id="rId12" action="ppaction://hlinksldjump"/>
            </p:cNvPr>
            <p:cNvSpPr/>
            <p:nvPr/>
          </p:nvSpPr>
          <p:spPr>
            <a:xfrm>
              <a:off x="0" y="5303729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>
              <a:hlinkClick r:id="rId13" action="ppaction://hlinksldjump"/>
            </p:cNvPr>
            <p:cNvSpPr/>
            <p:nvPr/>
          </p:nvSpPr>
          <p:spPr>
            <a:xfrm>
              <a:off x="2" y="6058442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pic>
        <p:nvPicPr>
          <p:cNvPr id="7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66850" y="955665"/>
            <a:ext cx="9026842" cy="2277547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i="1" dirty="0" smtClean="0">
                <a:ln/>
                <a:solidFill>
                  <a:srgbClr val="002060"/>
                </a:solidFill>
              </a:rPr>
              <a:t>Автор:</a:t>
            </a:r>
            <a:endParaRPr lang="uk-UA" sz="5400" b="1" i="1" dirty="0" smtClean="0">
              <a:ln/>
              <a:solidFill>
                <a:srgbClr val="002060"/>
              </a:solidFill>
            </a:endParaRPr>
          </a:p>
          <a:p>
            <a:pPr algn="ctr"/>
            <a:r>
              <a:rPr lang="uk-UA" sz="4400" b="1" smtClean="0">
                <a:ln/>
                <a:solidFill>
                  <a:srgbClr val="002060"/>
                </a:solidFill>
              </a:rPr>
              <a:t>кадет </a:t>
            </a:r>
            <a:r>
              <a:rPr lang="uk-UA" sz="4400" b="1" dirty="0" smtClean="0">
                <a:ln/>
                <a:solidFill>
                  <a:srgbClr val="002060"/>
                </a:solidFill>
              </a:rPr>
              <a:t>35 взводу</a:t>
            </a:r>
          </a:p>
          <a:p>
            <a:pPr algn="ctr"/>
            <a:r>
              <a:rPr lang="uk-UA" sz="4400" b="1" cap="none" spc="0" dirty="0" err="1" smtClean="0">
                <a:ln/>
                <a:solidFill>
                  <a:srgbClr val="002060"/>
                </a:solidFill>
                <a:effectLst/>
              </a:rPr>
              <a:t>Завражний</a:t>
            </a:r>
            <a:r>
              <a:rPr lang="uk-UA" sz="4400" b="1" cap="none" spc="0" dirty="0" smtClean="0">
                <a:ln/>
                <a:solidFill>
                  <a:srgbClr val="002060"/>
                </a:solidFill>
                <a:effectLst/>
              </a:rPr>
              <a:t> Дмитро </a:t>
            </a:r>
            <a:r>
              <a:rPr lang="uk-UA" sz="4400" b="1" cap="none" spc="0" dirty="0" smtClean="0">
                <a:ln/>
                <a:solidFill>
                  <a:srgbClr val="002060"/>
                </a:solidFill>
                <a:effectLst/>
              </a:rPr>
              <a:t>Костянтинович</a:t>
            </a:r>
            <a:endParaRPr lang="uk-UA" sz="4400" b="1" cap="none" spc="0" dirty="0" smtClean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83353" y="3057293"/>
            <a:ext cx="3147934" cy="23016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-459326" y="2523965"/>
            <a:ext cx="3147934" cy="23016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64526" y="3010236"/>
            <a:ext cx="3147934" cy="43684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5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50677 -0.4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9" y="-24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77 -0.4919 L 2.08333E-6 -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99" y="246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5152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10491" y="1196870"/>
            <a:ext cx="6814206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/>
              <a:t>Швидкість обертання галактик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98802" y="2155900"/>
            <a:ext cx="10037584" cy="3477875"/>
            <a:chOff x="1098802" y="2155900"/>
            <a:chExt cx="10037584" cy="3477875"/>
          </a:xfrm>
        </p:grpSpPr>
        <p:sp>
          <p:nvSpPr>
            <p:cNvPr id="21" name="Прямоугольник 20">
              <a:hlinkClick r:id="rId7" action="ppaction://hlinksldjump"/>
            </p:cNvPr>
            <p:cNvSpPr/>
            <p:nvPr/>
          </p:nvSpPr>
          <p:spPr>
            <a:xfrm>
              <a:off x="1098802" y="2155900"/>
              <a:ext cx="10037584" cy="3477875"/>
            </a:xfrm>
            <a:prstGeom prst="rect">
              <a:avLst/>
            </a:prstGeom>
            <a:solidFill>
              <a:srgbClr val="FFFF00">
                <a:alpha val="74000"/>
              </a:srgb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ru-RU" sz="2000" i="1" dirty="0" smtClean="0">
                  <a:cs typeface="MV Boli" panose="02000500030200090000" pitchFamily="2" charset="0"/>
                </a:rPr>
                <a:t>	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Під</a:t>
              </a:r>
              <a:r>
                <a:rPr lang="ru-RU" sz="2000" i="1" dirty="0" smtClean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швидкістю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обертання</a:t>
              </a:r>
              <a:r>
                <a:rPr lang="ru-RU" sz="2000" i="1" dirty="0">
                  <a:cs typeface="MV Boli" panose="02000500030200090000" pitchFamily="2" charset="0"/>
                </a:rPr>
                <a:t> галактики </a:t>
              </a:r>
              <a:r>
                <a:rPr lang="ru-RU" sz="2000" i="1" dirty="0" err="1">
                  <a:cs typeface="MV Boli" panose="02000500030200090000" pitchFamily="2" charset="0"/>
                </a:rPr>
                <a:t>мається</a:t>
              </a:r>
              <a:r>
                <a:rPr lang="ru-RU" sz="2000" i="1" dirty="0">
                  <a:cs typeface="MV Boli" panose="02000500030200090000" pitchFamily="2" charset="0"/>
                </a:rPr>
                <a:t> на </a:t>
              </a:r>
              <a:r>
                <a:rPr lang="ru-RU" sz="2000" i="1" dirty="0" err="1">
                  <a:cs typeface="MV Boli" panose="02000500030200090000" pitchFamily="2" charset="0"/>
                </a:rPr>
                <a:t>увазі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швидкість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обертання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різних</a:t>
              </a:r>
              <a:r>
                <a:rPr lang="ru-RU" sz="2000" i="1" dirty="0">
                  <a:cs typeface="MV Boli" panose="02000500030200090000" pitchFamily="2" charset="0"/>
                </a:rPr>
                <a:t> компонент галактики </a:t>
              </a:r>
              <a:r>
                <a:rPr lang="ru-RU" sz="2000" i="1" dirty="0" err="1">
                  <a:cs typeface="MV Boli" panose="02000500030200090000" pitchFamily="2" charset="0"/>
                </a:rPr>
                <a:t>навколо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її</a:t>
              </a:r>
              <a:r>
                <a:rPr lang="ru-RU" sz="2000" i="1" dirty="0">
                  <a:cs typeface="MV Boli" panose="02000500030200090000" pitchFamily="2" charset="0"/>
                </a:rPr>
                <a:t> центру. Дана </a:t>
              </a:r>
              <a:r>
                <a:rPr lang="ru-RU" sz="2000" i="1" dirty="0" err="1">
                  <a:cs typeface="MV Boli" panose="02000500030200090000" pitchFamily="2" charset="0"/>
                </a:rPr>
                <a:t>швидкість</a:t>
              </a:r>
              <a:r>
                <a:rPr lang="ru-RU" sz="2000" i="1" dirty="0">
                  <a:cs typeface="MV Boli" panose="02000500030200090000" pitchFamily="2" charset="0"/>
                </a:rPr>
                <a:t> — </a:t>
              </a:r>
              <a:r>
                <a:rPr lang="ru-RU" sz="2000" i="1" dirty="0" err="1">
                  <a:cs typeface="MV Boli" panose="02000500030200090000" pitchFamily="2" charset="0"/>
                </a:rPr>
                <a:t>це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сумарна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швидкість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отримана</a:t>
              </a:r>
              <a:r>
                <a:rPr lang="ru-RU" sz="2000" i="1" dirty="0">
                  <a:cs typeface="MV Boli" panose="02000500030200090000" pitchFamily="2" charset="0"/>
                </a:rPr>
                <a:t> в </a:t>
              </a:r>
              <a:r>
                <a:rPr lang="ru-RU" sz="2000" i="1" dirty="0" err="1">
                  <a:cs typeface="MV Boli" panose="02000500030200090000" pitchFamily="2" charset="0"/>
                </a:rPr>
                <a:t>ході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різних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процесів</a:t>
              </a:r>
              <a:r>
                <a:rPr lang="ru-RU" sz="2000" i="1" dirty="0">
                  <a:cs typeface="MV Boli" panose="02000500030200090000" pitchFamily="2" charset="0"/>
                </a:rPr>
                <a:t>. </a:t>
              </a:r>
              <a:r>
                <a:rPr lang="ru-RU" sz="2000" i="1" dirty="0" err="1">
                  <a:cs typeface="MV Boli" panose="02000500030200090000" pitchFamily="2" charset="0"/>
                </a:rPr>
                <a:t>Швидкість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обертання</a:t>
              </a:r>
              <a:r>
                <a:rPr lang="ru-RU" sz="2000" i="1" dirty="0">
                  <a:cs typeface="MV Boli" panose="02000500030200090000" pitchFamily="2" charset="0"/>
                </a:rPr>
                <a:t> галактики </a:t>
              </a:r>
              <a:r>
                <a:rPr lang="ru-RU" sz="2000" i="1" dirty="0" err="1">
                  <a:cs typeface="MV Boli" panose="02000500030200090000" pitchFamily="2" charset="0"/>
                </a:rPr>
                <a:t>слід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відрізняти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від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кругової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швидкості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en-US" sz="2000" i="1" dirty="0" err="1">
                  <a:cs typeface="MV Boli" panose="02000500030200090000" pitchFamily="2" charset="0"/>
                </a:rPr>
                <a:t>Vc</a:t>
              </a:r>
              <a:r>
                <a:rPr lang="en-US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>
                  <a:cs typeface="MV Boli" panose="02000500030200090000" pitchFamily="2" charset="0"/>
                </a:rPr>
                <a:t>яка </a:t>
              </a:r>
              <a:r>
                <a:rPr lang="ru-RU" sz="2000" i="1" dirty="0" err="1">
                  <a:cs typeface="MV Boli" panose="02000500030200090000" pitchFamily="2" charset="0"/>
                </a:rPr>
                <a:t>обумовлена</a:t>
              </a:r>
              <a:r>
                <a:rPr lang="ru-RU" sz="2000" i="1" dirty="0">
                  <a:cs typeface="MV Boli" panose="02000500030200090000" pitchFamily="2" charset="0"/>
                </a:rPr>
                <a:t> ​​</a:t>
              </a:r>
              <a:r>
                <a:rPr lang="ru-RU" sz="2000" i="1" dirty="0" err="1">
                  <a:cs typeface="MV Boli" panose="02000500030200090000" pitchFamily="2" charset="0"/>
                </a:rPr>
                <a:t>тільки</a:t>
              </a:r>
              <a:r>
                <a:rPr lang="ru-RU" sz="2000" i="1" dirty="0">
                  <a:cs typeface="MV Boli" panose="02000500030200090000" pitchFamily="2" charset="0"/>
                </a:rPr>
                <a:t> силою </a:t>
              </a:r>
              <a:r>
                <a:rPr lang="ru-RU" sz="2000" i="1" dirty="0" err="1">
                  <a:cs typeface="MV Boli" panose="02000500030200090000" pitchFamily="2" charset="0"/>
                </a:rPr>
                <a:t>гравітації</a:t>
              </a:r>
              <a:r>
                <a:rPr lang="ru-RU" sz="2000" i="1" dirty="0">
                  <a:cs typeface="MV Boli" panose="02000500030200090000" pitchFamily="2" charset="0"/>
                </a:rPr>
                <a:t> і </a:t>
              </a:r>
              <a:r>
                <a:rPr lang="ru-RU" sz="2000" i="1" dirty="0" err="1">
                  <a:cs typeface="MV Boli" panose="02000500030200090000" pitchFamily="2" charset="0"/>
                </a:rPr>
                <a:t>дорівнює</a:t>
              </a:r>
              <a:r>
                <a:rPr lang="ru-RU" sz="2000" i="1" dirty="0">
                  <a:cs typeface="MV Boli" panose="02000500030200090000" pitchFamily="2" charset="0"/>
                </a:rPr>
                <a:t> за </a:t>
              </a:r>
              <a:r>
                <a:rPr lang="ru-RU" sz="2000" i="1" dirty="0" err="1">
                  <a:cs typeface="MV Boli" panose="02000500030200090000" pitchFamily="2" charset="0"/>
                </a:rPr>
                <a:t>визначенням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необхідній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швидкості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тіла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що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рухається</a:t>
              </a:r>
              <a:r>
                <a:rPr lang="ru-RU" sz="2000" i="1" dirty="0">
                  <a:cs typeface="MV Boli" panose="02000500030200090000" pitchFamily="2" charset="0"/>
                </a:rPr>
                <a:t> по колу </a:t>
              </a:r>
              <a:r>
                <a:rPr lang="ru-RU" sz="2000" i="1" dirty="0" err="1">
                  <a:cs typeface="MV Boli" panose="02000500030200090000" pitchFamily="2" charset="0"/>
                </a:rPr>
                <a:t>під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дією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сили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тяжіння</a:t>
              </a:r>
              <a:r>
                <a:rPr lang="ru-RU" sz="2000" i="1" dirty="0">
                  <a:cs typeface="MV Boli" panose="02000500030200090000" pitchFamily="2" charset="0"/>
                </a:rPr>
                <a:t> до центра. </a:t>
              </a:r>
              <a:r>
                <a:rPr lang="ru-RU" sz="2000" i="1" dirty="0" err="1">
                  <a:cs typeface="MV Boli" panose="02000500030200090000" pitchFamily="2" charset="0"/>
                </a:rPr>
                <a:t>Швидкість</a:t>
              </a:r>
              <a:r>
                <a:rPr lang="ru-RU" sz="2000" i="1" dirty="0">
                  <a:cs typeface="MV Boli" panose="02000500030200090000" pitchFamily="2" charset="0"/>
                </a:rPr>
                <a:t> же </a:t>
              </a:r>
              <a:r>
                <a:rPr lang="ru-RU" sz="2000" i="1" dirty="0" err="1">
                  <a:cs typeface="MV Boli" panose="02000500030200090000" pitchFamily="2" charset="0"/>
                </a:rPr>
                <a:t>обертання</a:t>
              </a:r>
              <a:r>
                <a:rPr lang="ru-RU" sz="2000" i="1" dirty="0">
                  <a:cs typeface="MV Boli" panose="02000500030200090000" pitchFamily="2" charset="0"/>
                </a:rPr>
                <a:t> в </a:t>
              </a:r>
              <a:r>
                <a:rPr lang="ru-RU" sz="2000" i="1" dirty="0" err="1">
                  <a:cs typeface="MV Boli" panose="02000500030200090000" pitchFamily="2" charset="0"/>
                </a:rPr>
                <a:t>загальному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випадку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обумовлена</a:t>
              </a:r>
              <a:r>
                <a:rPr lang="ru-RU" sz="2000" i="1" dirty="0">
                  <a:cs typeface="MV Boli" panose="02000500030200090000" pitchFamily="2" charset="0"/>
                </a:rPr>
                <a:t> ​​</a:t>
              </a:r>
              <a:r>
                <a:rPr lang="ru-RU" sz="2000" i="1" dirty="0" err="1">
                  <a:cs typeface="MV Boli" panose="02000500030200090000" pitchFamily="2" charset="0"/>
                </a:rPr>
                <a:t>також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радіальним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градієнтом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тиску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en-US" sz="2000" i="1" dirty="0">
                  <a:cs typeface="MV Boli" panose="02000500030200090000" pitchFamily="2" charset="0"/>
                </a:rPr>
                <a:t>P </a:t>
              </a:r>
              <a:r>
                <a:rPr lang="ru-RU" sz="2000" i="1" dirty="0" err="1">
                  <a:cs typeface="MV Boli" panose="02000500030200090000" pitchFamily="2" charset="0"/>
                </a:rPr>
                <a:t>міжзоряного</a:t>
              </a:r>
              <a:r>
                <a:rPr lang="ru-RU" sz="2000" i="1" dirty="0">
                  <a:cs typeface="MV Boli" panose="02000500030200090000" pitchFamily="2" charset="0"/>
                </a:rPr>
                <a:t> газу</a:t>
              </a:r>
              <a:r>
                <a:rPr lang="ru-RU" sz="2000" i="1" dirty="0" smtClean="0">
                  <a:cs typeface="MV Boli" panose="02000500030200090000" pitchFamily="2" charset="0"/>
                </a:rPr>
                <a:t>.</a:t>
              </a:r>
            </a:p>
            <a:p>
              <a:pPr algn="just"/>
              <a:endParaRPr lang="uk-UA" sz="2000" i="1" dirty="0">
                <a:cs typeface="MV Boli" panose="02000500030200090000" pitchFamily="2" charset="0"/>
              </a:endParaRPr>
            </a:p>
            <a:p>
              <a:pPr algn="just"/>
              <a:endParaRPr lang="uk-UA" sz="2000" i="1" dirty="0" smtClean="0">
                <a:cs typeface="MV Boli" panose="02000500030200090000" pitchFamily="2" charset="0"/>
              </a:endParaRPr>
            </a:p>
            <a:p>
              <a:pPr algn="just"/>
              <a:endParaRPr lang="ru-RU" sz="2000" i="1" dirty="0" smtClean="0">
                <a:cs typeface="MV Boli" panose="02000500030200090000" pitchFamily="2" charset="0"/>
              </a:endParaRPr>
            </a:p>
            <a:p>
              <a:pPr algn="just"/>
              <a:r>
                <a:rPr lang="ru-RU" sz="2000" i="1" dirty="0">
                  <a:cs typeface="MV Boli" panose="02000500030200090000" pitchFamily="2" charset="0"/>
                </a:rPr>
                <a:t>Тут Φ — </a:t>
              </a:r>
              <a:r>
                <a:rPr lang="ru-RU" sz="2000" i="1" dirty="0" err="1">
                  <a:cs typeface="MV Boli" panose="02000500030200090000" pitchFamily="2" charset="0"/>
                </a:rPr>
                <a:t>гравітаційний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потенціал</a:t>
              </a:r>
              <a:r>
                <a:rPr lang="ru-RU" sz="2000" i="1" dirty="0">
                  <a:cs typeface="MV Boli" panose="02000500030200090000" pitchFamily="2" charset="0"/>
                </a:rPr>
                <a:t>, а </a:t>
              </a:r>
              <a:r>
                <a:rPr lang="ru-RU" sz="2000" i="1" dirty="0" err="1">
                  <a:cs typeface="MV Boli" panose="02000500030200090000" pitchFamily="2" charset="0"/>
                </a:rPr>
                <a:t>ρg</a:t>
              </a:r>
              <a:r>
                <a:rPr lang="ru-RU" sz="2000" i="1" dirty="0">
                  <a:cs typeface="MV Boli" panose="02000500030200090000" pitchFamily="2" charset="0"/>
                </a:rPr>
                <a:t> — </a:t>
              </a:r>
              <a:r>
                <a:rPr lang="ru-RU" sz="2000" i="1" dirty="0" err="1">
                  <a:cs typeface="MV Boli" panose="02000500030200090000" pitchFamily="2" charset="0"/>
                </a:rPr>
                <a:t>густина</a:t>
              </a:r>
              <a:r>
                <a:rPr lang="ru-RU" sz="2000" i="1" dirty="0">
                  <a:cs typeface="MV Boli" panose="02000500030200090000" pitchFamily="2" charset="0"/>
                </a:rPr>
                <a:t> газу.</a:t>
              </a:r>
            </a:p>
          </p:txBody>
        </p:sp>
        <p:pic>
          <p:nvPicPr>
            <p:cNvPr id="5123" name="Picture 3" descr="V^2=R\left(\frac{\partial\Phi}{\partial R} + \frac{\nabla P}{\rho_g}\right)=V_c^2 +R\frac{\nabla P}{\rho_g}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166" y="4428187"/>
              <a:ext cx="4168284" cy="694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10491" y="1196870"/>
            <a:ext cx="6814206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/>
              <a:t>Швидкість обертання галактик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2862322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Для </a:t>
            </a:r>
            <a:r>
              <a:rPr lang="ru-RU" sz="2000" i="1" dirty="0" err="1">
                <a:cs typeface="MV Boli" panose="02000500030200090000" pitchFamily="2" charset="0"/>
              </a:rPr>
              <a:t>різних</a:t>
            </a:r>
            <a:r>
              <a:rPr lang="ru-RU" sz="2000" i="1" dirty="0">
                <a:cs typeface="MV Boli" panose="02000500030200090000" pitchFamily="2" charset="0"/>
              </a:rPr>
              <a:t> компонент галактики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оцінюється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по-різному</a:t>
            </a:r>
            <a:r>
              <a:rPr lang="ru-RU" sz="2000" i="1" dirty="0">
                <a:cs typeface="MV Boli" panose="02000500030200090000" pitchFamily="2" charset="0"/>
              </a:rPr>
              <a:t>. Для газу — за </a:t>
            </a:r>
            <a:r>
              <a:rPr lang="ru-RU" sz="2000" i="1" dirty="0" err="1">
                <a:cs typeface="MV Boli" panose="02000500030200090000" pitchFamily="2" charset="0"/>
              </a:rPr>
              <a:t>доплерівським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зміщенням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емісійних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ліній</a:t>
            </a:r>
            <a:r>
              <a:rPr lang="ru-RU" sz="2000" i="1" dirty="0">
                <a:cs typeface="MV Boli" panose="02000500030200090000" pitchFamily="2" charset="0"/>
              </a:rPr>
              <a:t>. Для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— за </a:t>
            </a:r>
            <a:r>
              <a:rPr lang="ru-RU" sz="2000" i="1" dirty="0" err="1">
                <a:cs typeface="MV Boli" panose="02000500030200090000" pitchFamily="2" charset="0"/>
              </a:rPr>
              <a:t>доплерівським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зміщенням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абсорбційних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ліній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. Схема </a:t>
            </a:r>
            <a:r>
              <a:rPr lang="ru-RU" sz="2000" i="1" dirty="0" err="1">
                <a:cs typeface="MV Boli" panose="02000500030200090000" pitchFamily="2" charset="0"/>
              </a:rPr>
              <a:t>отримання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наступна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Безпосередньо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одержувана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спостережень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сума </a:t>
            </a:r>
            <a:r>
              <a:rPr lang="ru-RU" sz="2000" i="1" dirty="0" err="1">
                <a:cs typeface="MV Boli" panose="02000500030200090000" pitchFamily="2" charset="0"/>
              </a:rPr>
              <a:t>швидкості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руху</a:t>
            </a:r>
            <a:r>
              <a:rPr lang="ru-RU" sz="2000" i="1" dirty="0">
                <a:cs typeface="MV Boli" panose="02000500030200090000" pitchFamily="2" charset="0"/>
              </a:rPr>
              <a:t> галактики як </a:t>
            </a:r>
            <a:r>
              <a:rPr lang="ru-RU" sz="2000" i="1" dirty="0" err="1">
                <a:cs typeface="MV Boli" panose="02000500030200090000" pitchFamily="2" charset="0"/>
              </a:rPr>
              <a:t>цілого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швидкості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внутрішнього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руху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Зазвичай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галактики в </a:t>
            </a:r>
            <a:r>
              <a:rPr lang="ru-RU" sz="2000" i="1" dirty="0" err="1">
                <a:cs typeface="MV Boli" panose="02000500030200090000" pitchFamily="2" charset="0"/>
              </a:rPr>
              <a:t>цілому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en-US" sz="2000" i="1" dirty="0">
                <a:cs typeface="MV Boli" panose="02000500030200090000" pitchFamily="2" charset="0"/>
              </a:rPr>
              <a:t>V0) </a:t>
            </a:r>
            <a:r>
              <a:rPr lang="ru-RU" sz="2000" i="1" dirty="0" err="1">
                <a:cs typeface="MV Boli" panose="02000500030200090000" pitchFamily="2" charset="0"/>
              </a:rPr>
              <a:t>ототожнюється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центральної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області</a:t>
            </a:r>
            <a:r>
              <a:rPr lang="ru-RU" sz="2000" i="1" dirty="0">
                <a:cs typeface="MV Boli" panose="02000500030200090000" pitchFamily="2" charset="0"/>
              </a:rPr>
              <a:t>. Для далеких галактик </a:t>
            </a:r>
            <a:r>
              <a:rPr lang="ru-RU" sz="2000" i="1" dirty="0" err="1">
                <a:cs typeface="MV Boli" panose="02000500030200090000" pitchFamily="2" charset="0"/>
              </a:rPr>
              <a:t>ця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обумовлена</a:t>
            </a:r>
            <a:r>
              <a:rPr lang="ru-RU" sz="2000" i="1" dirty="0">
                <a:cs typeface="MV Boli" panose="02000500030200090000" pitchFamily="2" charset="0"/>
              </a:rPr>
              <a:t> г​</a:t>
            </a:r>
            <a:r>
              <a:rPr lang="ru-RU" sz="2000" i="1" dirty="0" err="1">
                <a:cs typeface="MV Boli" panose="02000500030200090000" pitchFamily="2" charset="0"/>
              </a:rPr>
              <a:t>абблівським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розширенням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Всесвіту</a:t>
            </a:r>
            <a:r>
              <a:rPr lang="ru-RU" sz="2000" i="1" dirty="0">
                <a:cs typeface="MV Boli" panose="02000500030200090000" pitchFamily="2" charset="0"/>
              </a:rPr>
              <a:t>; </a:t>
            </a:r>
            <a:r>
              <a:rPr lang="ru-RU" sz="2000" i="1" dirty="0" err="1">
                <a:cs typeface="MV Boli" panose="02000500030200090000" pitchFamily="2" charset="0"/>
              </a:rPr>
              <a:t>власна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нехтовно</a:t>
            </a:r>
            <a:r>
              <a:rPr lang="ru-RU" sz="2000" i="1" dirty="0">
                <a:cs typeface="MV Boli" panose="02000500030200090000" pitchFamily="2" charset="0"/>
              </a:rPr>
              <a:t> мала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10491" y="1196870"/>
            <a:ext cx="6814206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/>
              <a:t>Швидкість обертання галактик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255454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отримана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після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врахування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руху</a:t>
            </a:r>
            <a:r>
              <a:rPr lang="ru-RU" sz="2000" i="1" dirty="0">
                <a:cs typeface="MV Boli" panose="02000500030200090000" pitchFamily="2" charset="0"/>
              </a:rPr>
              <a:t> галактики як </a:t>
            </a:r>
            <a:r>
              <a:rPr lang="ru-RU" sz="2000" i="1" dirty="0" err="1">
                <a:cs typeface="MV Boli" panose="02000500030200090000" pitchFamily="2" charset="0"/>
              </a:rPr>
              <a:t>цілого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променем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зору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en-US" sz="2000" i="1" dirty="0" err="1">
                <a:cs typeface="MV Boli" panose="02000500030200090000" pitchFamily="2" charset="0"/>
              </a:rPr>
              <a:t>Vr</a:t>
            </a:r>
            <a:r>
              <a:rPr lang="en-US" sz="2000" i="1" dirty="0">
                <a:cs typeface="MV Boli" panose="02000500030200090000" pitchFamily="2" charset="0"/>
              </a:rPr>
              <a:t>), </a:t>
            </a:r>
            <a:r>
              <a:rPr lang="ru-RU" sz="2000" i="1" dirty="0">
                <a:cs typeface="MV Boli" panose="02000500030200090000" pitchFamily="2" charset="0"/>
              </a:rPr>
              <a:t>і </a:t>
            </a:r>
            <a:r>
              <a:rPr lang="ru-RU" sz="2000" i="1" dirty="0" err="1">
                <a:cs typeface="MV Boli" panose="02000500030200090000" pitchFamily="2" charset="0"/>
              </a:rPr>
              <a:t>щоб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обчислити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галактики на </a:t>
            </a:r>
            <a:r>
              <a:rPr lang="ru-RU" sz="2000" i="1" dirty="0" err="1">
                <a:cs typeface="MV Boli" panose="02000500030200090000" pitchFamily="2" charset="0"/>
              </a:rPr>
              <a:t>данній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відстані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необхідно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врахувати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ефекти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проекції</a:t>
            </a:r>
            <a:r>
              <a:rPr lang="ru-RU" sz="2000" i="1" dirty="0">
                <a:cs typeface="MV Boli" panose="02000500030200090000" pitchFamily="2" charset="0"/>
              </a:rPr>
              <a:t>. Для </a:t>
            </a:r>
            <a:r>
              <a:rPr lang="ru-RU" sz="2000" i="1" dirty="0" err="1">
                <a:cs typeface="MV Boli" panose="02000500030200090000" pitchFamily="2" charset="0"/>
              </a:rPr>
              <a:t>цього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необхідно</a:t>
            </a:r>
            <a:r>
              <a:rPr lang="ru-RU" sz="2000" i="1" dirty="0">
                <a:cs typeface="MV Boli" panose="02000500030200090000" pitchFamily="2" charset="0"/>
              </a:rPr>
              <a:t> знати кут </a:t>
            </a:r>
            <a:r>
              <a:rPr lang="ru-RU" sz="2000" i="1" dirty="0" err="1">
                <a:cs typeface="MV Boli" panose="02000500030200090000" pitchFamily="2" charset="0"/>
              </a:rPr>
              <a:t>нахилу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осі</a:t>
            </a:r>
            <a:r>
              <a:rPr lang="ru-RU" sz="2000" i="1" dirty="0">
                <a:cs typeface="MV Boli" panose="02000500030200090000" pitchFamily="2" charset="0"/>
              </a:rPr>
              <a:t> галактики до </a:t>
            </a:r>
            <a:r>
              <a:rPr lang="ru-RU" sz="2000" i="1" dirty="0" err="1">
                <a:cs typeface="MV Boli" panose="02000500030200090000" pitchFamily="2" charset="0"/>
              </a:rPr>
              <a:t>променя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 err="1">
                <a:cs typeface="MV Boli" panose="02000500030200090000" pitchFamily="2" charset="0"/>
              </a:rPr>
              <a:t>i</a:t>
            </a:r>
            <a:r>
              <a:rPr lang="en-US" sz="2000" i="1" dirty="0">
                <a:cs typeface="MV Boli" panose="02000500030200090000" pitchFamily="2" charset="0"/>
              </a:rPr>
              <a:t>, </a:t>
            </a:r>
            <a:r>
              <a:rPr lang="ru-RU" sz="2000" i="1" dirty="0">
                <a:cs typeface="MV Boli" panose="02000500030200090000" pitchFamily="2" charset="0"/>
              </a:rPr>
              <a:t>а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кут </a:t>
            </a:r>
            <a:r>
              <a:rPr lang="el-GR" sz="2000" i="1" dirty="0">
                <a:cs typeface="MV Boli" panose="02000500030200090000" pitchFamily="2" charset="0"/>
              </a:rPr>
              <a:t>φ </a:t>
            </a:r>
            <a:r>
              <a:rPr lang="ru-RU" sz="2000" i="1" dirty="0" err="1">
                <a:cs typeface="MV Boli" panose="02000500030200090000" pitchFamily="2" charset="0"/>
              </a:rPr>
              <a:t>між</a:t>
            </a:r>
            <a:r>
              <a:rPr lang="ru-RU" sz="2000" i="1" dirty="0">
                <a:cs typeface="MV Boli" panose="02000500030200090000" pitchFamily="2" charset="0"/>
              </a:rPr>
              <a:t> великою </a:t>
            </a:r>
            <a:r>
              <a:rPr lang="ru-RU" sz="2000" i="1" dirty="0" err="1">
                <a:cs typeface="MV Boli" panose="02000500030200090000" pitchFamily="2" charset="0"/>
              </a:rPr>
              <a:t>віссю</a:t>
            </a:r>
            <a:r>
              <a:rPr lang="ru-RU" sz="2000" i="1" dirty="0">
                <a:cs typeface="MV Boli" panose="02000500030200090000" pitchFamily="2" charset="0"/>
              </a:rPr>
              <a:t> галактики і прямою,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проходить через центр галактики і точку </a:t>
            </a:r>
            <a:r>
              <a:rPr lang="ru-RU" sz="2000" i="1" dirty="0" err="1">
                <a:cs typeface="MV Boli" panose="02000500030200090000" pitchFamily="2" charset="0"/>
              </a:rPr>
              <a:t>спостереження</a:t>
            </a:r>
            <a:r>
              <a:rPr lang="ru-RU" sz="2000" i="1" dirty="0">
                <a:cs typeface="MV Boli" panose="02000500030200090000" pitchFamily="2" charset="0"/>
              </a:rPr>
              <a:t>. Таким чином, </a:t>
            </a:r>
            <a:r>
              <a:rPr lang="ru-RU" sz="2000" i="1" dirty="0" err="1">
                <a:cs typeface="MV Boli" panose="02000500030200090000" pitchFamily="2" charset="0"/>
              </a:rPr>
              <a:t>щоб</a:t>
            </a:r>
            <a:r>
              <a:rPr lang="ru-RU" sz="2000" i="1" dirty="0">
                <a:cs typeface="MV Boli" panose="02000500030200090000" pitchFamily="2" charset="0"/>
              </a:rPr>
              <a:t> перейти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 err="1">
                <a:cs typeface="MV Boli" panose="02000500030200090000" pitchFamily="2" charset="0"/>
              </a:rPr>
              <a:t>Vr</a:t>
            </a:r>
            <a:r>
              <a:rPr lang="en-US" sz="2000" i="1" dirty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до </a:t>
            </a:r>
            <a:r>
              <a:rPr lang="en-US" sz="2000" i="1" dirty="0">
                <a:cs typeface="MV Boli" panose="02000500030200090000" pitchFamily="2" charset="0"/>
              </a:rPr>
              <a:t>V</a:t>
            </a:r>
            <a:r>
              <a:rPr lang="el-GR" sz="2000" i="1" dirty="0">
                <a:cs typeface="MV Boli" panose="02000500030200090000" pitchFamily="2" charset="0"/>
              </a:rPr>
              <a:t>φ, </a:t>
            </a:r>
            <a:r>
              <a:rPr lang="ru-RU" sz="2000" i="1" dirty="0" err="1">
                <a:cs typeface="MV Boli" panose="02000500030200090000" pitchFamily="2" charset="0"/>
              </a:rPr>
              <a:t>необхідно</a:t>
            </a:r>
            <a:r>
              <a:rPr lang="ru-RU" sz="2000" i="1" dirty="0">
                <a:cs typeface="MV Boli" panose="02000500030200090000" pitchFamily="2" charset="0"/>
              </a:rPr>
              <a:t> знати </a:t>
            </a:r>
            <a:r>
              <a:rPr lang="ru-RU" sz="2000" i="1" dirty="0" err="1">
                <a:cs typeface="MV Boli" panose="02000500030200090000" pitchFamily="2" charset="0"/>
              </a:rPr>
              <a:t>п'ять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параметрів</a:t>
            </a:r>
            <a:r>
              <a:rPr lang="ru-RU" sz="2000" i="1" dirty="0">
                <a:cs typeface="MV Boli" panose="02000500030200090000" pitchFamily="2" charset="0"/>
              </a:rPr>
              <a:t>: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руху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en-US" sz="2000" i="1" dirty="0">
                <a:cs typeface="MV Boli" panose="02000500030200090000" pitchFamily="2" charset="0"/>
              </a:rPr>
              <a:t>V0, </a:t>
            </a:r>
            <a:r>
              <a:rPr lang="ru-RU" sz="2000" i="1" dirty="0">
                <a:cs typeface="MV Boli" panose="02000500030200090000" pitchFamily="2" charset="0"/>
              </a:rPr>
              <a:t>кути </a:t>
            </a:r>
            <a:r>
              <a:rPr lang="en-US" sz="2000" i="1" dirty="0" err="1">
                <a:cs typeface="MV Boli" panose="02000500030200090000" pitchFamily="2" charset="0"/>
              </a:rPr>
              <a:t>i</a:t>
            </a:r>
            <a:r>
              <a:rPr lang="en-US" sz="2000" i="1" dirty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та </a:t>
            </a:r>
            <a:r>
              <a:rPr lang="el-GR" sz="2000" i="1" dirty="0">
                <a:cs typeface="MV Boli" panose="02000500030200090000" pitchFamily="2" charset="0"/>
              </a:rPr>
              <a:t>φ, </a:t>
            </a:r>
            <a:r>
              <a:rPr lang="ru-RU" sz="2000" i="1" dirty="0" err="1">
                <a:cs typeface="MV Boli" panose="02000500030200090000" pitchFamily="2" charset="0"/>
              </a:rPr>
              <a:t>дві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координати</a:t>
            </a:r>
            <a:r>
              <a:rPr lang="ru-RU" sz="2000" i="1" dirty="0">
                <a:cs typeface="MV Boli" panose="02000500030200090000" pitchFamily="2" charset="0"/>
              </a:rPr>
              <a:t> центру галактики (</a:t>
            </a:r>
            <a:r>
              <a:rPr lang="ru-RU" sz="2000" i="1" dirty="0" err="1">
                <a:cs typeface="MV Boli" panose="02000500030200090000" pitchFamily="2" charset="0"/>
              </a:rPr>
              <a:t>щодо</a:t>
            </a:r>
            <a:r>
              <a:rPr lang="ru-RU" sz="2000" i="1" dirty="0">
                <a:cs typeface="MV Boli" panose="02000500030200090000" pitchFamily="2" charset="0"/>
              </a:rPr>
              <a:t> будь-</a:t>
            </a:r>
            <a:r>
              <a:rPr lang="ru-RU" sz="2000" i="1" dirty="0" err="1">
                <a:cs typeface="MV Boli" panose="02000500030200090000" pitchFamily="2" charset="0"/>
              </a:rPr>
              <a:t>якої</a:t>
            </a:r>
            <a:r>
              <a:rPr lang="ru-RU" sz="2000" i="1" dirty="0">
                <a:cs typeface="MV Boli" panose="02000500030200090000" pitchFamily="2" charset="0"/>
              </a:rPr>
              <a:t> точки </a:t>
            </a:r>
            <a:r>
              <a:rPr lang="ru-RU" sz="2000" i="1" dirty="0" err="1">
                <a:cs typeface="MV Boli" panose="02000500030200090000" pitchFamily="2" charset="0"/>
              </a:rPr>
              <a:t>зображення</a:t>
            </a:r>
            <a:r>
              <a:rPr lang="ru-RU" sz="2000" i="1" dirty="0" smtClean="0">
                <a:cs typeface="MV Boli" panose="02000500030200090000" pitchFamily="2" charset="0"/>
              </a:rPr>
              <a:t>).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10491" y="1196870"/>
            <a:ext cx="6814206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/>
              <a:t>Швидкість обертання галактик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98802" y="2155900"/>
            <a:ext cx="10037584" cy="3785652"/>
            <a:chOff x="1098802" y="2155900"/>
            <a:chExt cx="10037584" cy="3785652"/>
          </a:xfrm>
        </p:grpSpPr>
        <p:sp>
          <p:nvSpPr>
            <p:cNvPr id="21" name="Прямоугольник 20">
              <a:hlinkClick r:id="rId7" action="ppaction://hlinksldjump"/>
            </p:cNvPr>
            <p:cNvSpPr/>
            <p:nvPr/>
          </p:nvSpPr>
          <p:spPr>
            <a:xfrm>
              <a:off x="1098802" y="2155900"/>
              <a:ext cx="10037584" cy="3785652"/>
            </a:xfrm>
            <a:prstGeom prst="rect">
              <a:avLst/>
            </a:prstGeom>
            <a:solidFill>
              <a:srgbClr val="FFFF00">
                <a:alpha val="74000"/>
              </a:srgb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ru-RU" sz="2000" i="1" dirty="0" smtClean="0">
                  <a:cs typeface="MV Boli" panose="02000500030200090000" pitchFamily="2" charset="0"/>
                </a:rPr>
                <a:t>	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Якщо</a:t>
              </a:r>
              <a:r>
                <a:rPr lang="ru-RU" sz="2000" i="1" dirty="0" smtClean="0">
                  <a:cs typeface="MV Boli" panose="02000500030200090000" pitchFamily="2" charset="0"/>
                </a:rPr>
                <a:t> </a:t>
              </a:r>
              <a:r>
                <a:rPr lang="ru-RU" sz="2000" i="1" dirty="0">
                  <a:cs typeface="MV Boli" panose="02000500030200090000" pitchFamily="2" charset="0"/>
                </a:rPr>
                <a:t>галактика </a:t>
              </a:r>
              <a:r>
                <a:rPr lang="ru-RU" sz="2000" i="1" dirty="0" err="1">
                  <a:cs typeface="MV Boli" panose="02000500030200090000" pitchFamily="2" charset="0"/>
                </a:rPr>
                <a:t>виглядає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осесиметричною</a:t>
              </a:r>
              <a:r>
                <a:rPr lang="ru-RU" sz="2000" i="1" dirty="0">
                  <a:cs typeface="MV Boli" panose="02000500030200090000" pitchFamily="2" charset="0"/>
                </a:rPr>
                <a:t>, то задача </a:t>
              </a:r>
              <a:r>
                <a:rPr lang="ru-RU" sz="2000" i="1" dirty="0" err="1">
                  <a:cs typeface="MV Boli" panose="02000500030200090000" pitchFamily="2" charset="0"/>
                </a:rPr>
                <a:t>спрощується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оскільки</a:t>
              </a:r>
              <a:r>
                <a:rPr lang="ru-RU" sz="2000" i="1" dirty="0">
                  <a:cs typeface="MV Boli" panose="02000500030200090000" pitchFamily="2" charset="0"/>
                </a:rPr>
                <a:t> кути </a:t>
              </a:r>
              <a:r>
                <a:rPr lang="ru-RU" sz="2000" i="1" dirty="0" err="1">
                  <a:cs typeface="MV Boli" panose="02000500030200090000" pitchFamily="2" charset="0"/>
                </a:rPr>
                <a:t>орієнтації</a:t>
              </a:r>
              <a:r>
                <a:rPr lang="ru-RU" sz="2000" i="1" dirty="0">
                  <a:cs typeface="MV Boli" panose="02000500030200090000" pitchFamily="2" charset="0"/>
                </a:rPr>
                <a:t> і </a:t>
              </a:r>
              <a:r>
                <a:rPr lang="ru-RU" sz="2000" i="1" dirty="0" err="1">
                  <a:cs typeface="MV Boli" panose="02000500030200090000" pitchFamily="2" charset="0"/>
                </a:rPr>
                <a:t>положення</a:t>
              </a:r>
              <a:r>
                <a:rPr lang="ru-RU" sz="2000" i="1" dirty="0">
                  <a:cs typeface="MV Boli" panose="02000500030200090000" pitchFamily="2" charset="0"/>
                </a:rPr>
                <a:t> центру </a:t>
              </a:r>
              <a:r>
                <a:rPr lang="ru-RU" sz="2000" i="1" dirty="0" err="1">
                  <a:cs typeface="MV Boli" panose="02000500030200090000" pitchFamily="2" charset="0"/>
                </a:rPr>
                <a:t>можна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обчислити</a:t>
              </a:r>
              <a:r>
                <a:rPr lang="ru-RU" sz="2000" i="1" dirty="0">
                  <a:cs typeface="MV Boli" panose="02000500030200090000" pitchFamily="2" charset="0"/>
                </a:rPr>
                <a:t> за </a:t>
              </a:r>
              <a:r>
                <a:rPr lang="ru-RU" sz="2000" i="1" dirty="0" err="1">
                  <a:cs typeface="MV Boli" panose="02000500030200090000" pitchFamily="2" charset="0"/>
                </a:rPr>
                <a:t>розподілом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яскравості</a:t>
              </a:r>
              <a:r>
                <a:rPr lang="ru-RU" sz="2000" i="1" dirty="0">
                  <a:cs typeface="MV Boli" panose="02000500030200090000" pitchFamily="2" charset="0"/>
                </a:rPr>
                <a:t> диска. </a:t>
              </a:r>
              <a:r>
                <a:rPr lang="ru-RU" sz="2000" i="1" dirty="0" err="1">
                  <a:cs typeface="MV Boli" panose="02000500030200090000" pitchFamily="2" charset="0"/>
                </a:rPr>
                <a:t>Якщо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щілину</a:t>
              </a:r>
              <a:r>
                <a:rPr lang="ru-RU" sz="2000" i="1" dirty="0">
                  <a:cs typeface="MV Boli" panose="02000500030200090000" pitchFamily="2" charset="0"/>
                </a:rPr>
                <a:t> спектрографа </a:t>
              </a:r>
              <a:r>
                <a:rPr lang="ru-RU" sz="2000" i="1" dirty="0" err="1">
                  <a:cs typeface="MV Boli" panose="02000500030200090000" pitchFamily="2" charset="0"/>
                </a:rPr>
                <a:t>розташувати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уздовж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її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великої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осі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можна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отримати</a:t>
              </a:r>
              <a:r>
                <a:rPr lang="ru-RU" sz="2000" i="1" dirty="0" smtClean="0">
                  <a:cs typeface="MV Boli" panose="02000500030200090000" pitchFamily="2" charset="0"/>
                </a:rPr>
                <a:t>:</a:t>
              </a:r>
            </a:p>
            <a:p>
              <a:pPr algn="just"/>
              <a:endParaRPr lang="uk-UA" sz="2000" i="1" dirty="0">
                <a:cs typeface="MV Boli" panose="02000500030200090000" pitchFamily="2" charset="0"/>
              </a:endParaRPr>
            </a:p>
            <a:p>
              <a:pPr algn="just"/>
              <a:endParaRPr lang="uk-UA" sz="2000" i="1" dirty="0" smtClean="0">
                <a:cs typeface="MV Boli" panose="02000500030200090000" pitchFamily="2" charset="0"/>
              </a:endParaRPr>
            </a:p>
            <a:p>
              <a:pPr algn="just"/>
              <a:r>
                <a:rPr lang="ru-RU" sz="2000" i="1" dirty="0">
                  <a:cs typeface="MV Boli" panose="02000500030200090000" pitchFamily="2" charset="0"/>
                </a:rPr>
                <a:t>де </a:t>
              </a:r>
              <a:r>
                <a:rPr lang="en-US" sz="2000" i="1" dirty="0">
                  <a:cs typeface="MV Boli" panose="02000500030200090000" pitchFamily="2" charset="0"/>
                </a:rPr>
                <a:t>l — </a:t>
              </a:r>
              <a:r>
                <a:rPr lang="ru-RU" sz="2000" i="1" dirty="0" err="1">
                  <a:cs typeface="MV Boli" panose="02000500030200090000" pitchFamily="2" charset="0"/>
                </a:rPr>
                <a:t>відстань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від</a:t>
              </a:r>
              <a:r>
                <a:rPr lang="ru-RU" sz="2000" i="1" dirty="0">
                  <a:cs typeface="MV Boli" panose="02000500030200090000" pitchFamily="2" charset="0"/>
                </a:rPr>
                <a:t> центру галактики </a:t>
              </a:r>
              <a:r>
                <a:rPr lang="ru-RU" sz="2000" i="1" dirty="0" err="1">
                  <a:cs typeface="MV Boli" panose="02000500030200090000" pitchFamily="2" charset="0"/>
                </a:rPr>
                <a:t>уздовж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щілини</a:t>
              </a:r>
              <a:r>
                <a:rPr lang="ru-RU" sz="2000" i="1" dirty="0">
                  <a:cs typeface="MV Boli" panose="02000500030200090000" pitchFamily="2" charset="0"/>
                </a:rPr>
                <a:t>. </a:t>
              </a:r>
              <a:r>
                <a:rPr lang="ru-RU" sz="2000" i="1" dirty="0" err="1">
                  <a:cs typeface="MV Boli" panose="02000500030200090000" pitchFamily="2" charset="0"/>
                </a:rPr>
                <a:t>Однак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найповнішу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інформацію</a:t>
              </a:r>
              <a:r>
                <a:rPr lang="ru-RU" sz="2000" i="1" dirty="0">
                  <a:cs typeface="MV Boli" panose="02000500030200090000" pitchFamily="2" charset="0"/>
                </a:rPr>
                <a:t> про </a:t>
              </a:r>
              <a:r>
                <a:rPr lang="ru-RU" sz="2000" i="1" dirty="0" err="1">
                  <a:cs typeface="MV Boli" panose="02000500030200090000" pitchFamily="2" charset="0"/>
                </a:rPr>
                <a:t>рух</a:t>
              </a:r>
              <a:r>
                <a:rPr lang="ru-RU" sz="2000" i="1" dirty="0">
                  <a:cs typeface="MV Boli" panose="02000500030200090000" pitchFamily="2" charset="0"/>
                </a:rPr>
                <a:t> в </a:t>
              </a:r>
              <a:r>
                <a:rPr lang="ru-RU" sz="2000" i="1" dirty="0" err="1">
                  <a:cs typeface="MV Boli" panose="02000500030200090000" pitchFamily="2" charset="0"/>
                </a:rPr>
                <a:t>галактиці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дає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аналіз</a:t>
              </a:r>
              <a:r>
                <a:rPr lang="ru-RU" sz="2000" i="1" dirty="0">
                  <a:cs typeface="MV Boli" panose="02000500030200090000" pitchFamily="2" charset="0"/>
                </a:rPr>
                <a:t> поля </a:t>
              </a:r>
              <a:r>
                <a:rPr lang="ru-RU" sz="2000" i="1" dirty="0" err="1">
                  <a:cs typeface="MV Boli" panose="02000500030200090000" pitchFamily="2" charset="0"/>
                </a:rPr>
                <a:t>швидкостей</a:t>
              </a:r>
              <a:r>
                <a:rPr lang="ru-RU" sz="2000" i="1" dirty="0">
                  <a:cs typeface="MV Boli" panose="02000500030200090000" pitchFamily="2" charset="0"/>
                </a:rPr>
                <a:t> — </a:t>
              </a:r>
              <a:r>
                <a:rPr lang="ru-RU" sz="2000" i="1" dirty="0" err="1">
                  <a:cs typeface="MV Boli" panose="02000500030200090000" pitchFamily="2" charset="0"/>
                </a:rPr>
                <a:t>сукупності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вимірів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променевих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швидкостей</a:t>
              </a:r>
              <a:r>
                <a:rPr lang="ru-RU" sz="2000" i="1" dirty="0">
                  <a:cs typeface="MV Boli" panose="02000500030200090000" pitchFamily="2" charset="0"/>
                </a:rPr>
                <a:t> для великого числа </a:t>
              </a:r>
              <a:r>
                <a:rPr lang="ru-RU" sz="2000" i="1" dirty="0" err="1">
                  <a:cs typeface="MV Boli" panose="02000500030200090000" pitchFamily="2" charset="0"/>
                </a:rPr>
                <a:t>точок</a:t>
              </a:r>
              <a:r>
                <a:rPr lang="ru-RU" sz="2000" i="1" dirty="0">
                  <a:cs typeface="MV Boli" panose="02000500030200090000" pitchFamily="2" charset="0"/>
                </a:rPr>
                <a:t> по диску галактики. Для </a:t>
              </a:r>
              <a:r>
                <a:rPr lang="ru-RU" sz="2000" i="1" dirty="0" err="1">
                  <a:cs typeface="MV Boli" panose="02000500030200090000" pitchFamily="2" charset="0"/>
                </a:rPr>
                <a:t>отримання</a:t>
              </a:r>
              <a:r>
                <a:rPr lang="ru-RU" sz="2000" i="1" dirty="0">
                  <a:cs typeface="MV Boli" panose="02000500030200090000" pitchFamily="2" charset="0"/>
                </a:rPr>
                <a:t> поля </a:t>
              </a:r>
              <a:r>
                <a:rPr lang="ru-RU" sz="2000" i="1" dirty="0" err="1">
                  <a:cs typeface="MV Boli" panose="02000500030200090000" pitchFamily="2" charset="0"/>
                </a:rPr>
                <a:t>швидкостей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застосовують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двовимірну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спектроскопію</a:t>
              </a:r>
              <a:r>
                <a:rPr lang="ru-RU" sz="2000" i="1" dirty="0">
                  <a:cs typeface="MV Boli" panose="02000500030200090000" pitchFamily="2" charset="0"/>
                </a:rPr>
                <a:t>. </a:t>
              </a:r>
              <a:r>
                <a:rPr lang="ru-RU" sz="2000" i="1" dirty="0" err="1">
                  <a:cs typeface="MV Boli" panose="02000500030200090000" pitchFamily="2" charset="0"/>
                </a:rPr>
                <a:t>Зазвичай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застосовується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або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багатоканальний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приймач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або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інтерферометр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Фабрі</a:t>
              </a:r>
              <a:r>
                <a:rPr lang="ru-RU" sz="2000" i="1" dirty="0">
                  <a:cs typeface="MV Boli" panose="02000500030200090000" pitchFamily="2" charset="0"/>
                </a:rPr>
                <a:t> — Перо. </a:t>
              </a:r>
              <a:r>
                <a:rPr lang="ru-RU" sz="2000" i="1" dirty="0" err="1">
                  <a:cs typeface="MV Boli" panose="02000500030200090000" pitchFamily="2" charset="0"/>
                </a:rPr>
                <a:t>Радіоспостереження</a:t>
              </a:r>
              <a:r>
                <a:rPr lang="ru-RU" sz="2000" i="1" dirty="0">
                  <a:cs typeface="MV Boli" panose="02000500030200090000" pitchFamily="2" charset="0"/>
                </a:rPr>
                <a:t> газу в </a:t>
              </a:r>
              <a:r>
                <a:rPr lang="ru-RU" sz="2000" i="1" dirty="0" err="1">
                  <a:cs typeface="MV Boli" panose="02000500030200090000" pitchFamily="2" charset="0"/>
                </a:rPr>
                <a:t>лініях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en-US" sz="2000" i="1" dirty="0">
                  <a:cs typeface="MV Boli" panose="02000500030200090000" pitchFamily="2" charset="0"/>
                </a:rPr>
                <a:t>H I </a:t>
              </a:r>
              <a:r>
                <a:rPr lang="ru-RU" sz="2000" i="1" dirty="0" err="1">
                  <a:cs typeface="MV Boli" panose="02000500030200090000" pitchFamily="2" charset="0"/>
                </a:rPr>
                <a:t>також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дозволяють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отримати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двовимірну</a:t>
              </a:r>
              <a:r>
                <a:rPr lang="ru-RU" sz="2000" i="1" dirty="0">
                  <a:cs typeface="MV Boli" panose="02000500030200090000" pitchFamily="2" charset="0"/>
                </a:rPr>
                <a:t> картину </a:t>
              </a:r>
              <a:r>
                <a:rPr lang="ru-RU" sz="2000" i="1" dirty="0" err="1">
                  <a:cs typeface="MV Boli" panose="02000500030200090000" pitchFamily="2" charset="0"/>
                </a:rPr>
                <a:t>розподілу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швидкостей</a:t>
              </a:r>
              <a:r>
                <a:rPr lang="ru-RU" sz="2000" i="1" dirty="0">
                  <a:cs typeface="MV Boli" panose="02000500030200090000" pitchFamily="2" charset="0"/>
                </a:rPr>
                <a:t> в 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галактиці</a:t>
              </a:r>
              <a:r>
                <a:rPr lang="ru-RU" sz="2000" i="1" dirty="0" smtClean="0">
                  <a:cs typeface="MV Boli" panose="02000500030200090000" pitchFamily="2" charset="0"/>
                </a:rPr>
                <a:t>.</a:t>
              </a:r>
              <a:endParaRPr lang="ru-RU" sz="2000" i="1" dirty="0">
                <a:cs typeface="MV Boli" panose="02000500030200090000" pitchFamily="2" charset="0"/>
              </a:endParaRPr>
            </a:p>
          </p:txBody>
        </p:sp>
        <p:pic>
          <p:nvPicPr>
            <p:cNvPr id="7171" name="Picture 3" descr="~V_{\phi}(R)=\frac{|V_0 - V_r(l)|}{\sin{i}}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879" y="3114929"/>
              <a:ext cx="2565790" cy="64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14042" y="1196870"/>
            <a:ext cx="3407103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/>
              <a:t>Маса</a:t>
            </a:r>
            <a:r>
              <a:rPr lang="ru-RU" sz="3600" b="1" dirty="0"/>
              <a:t> і </a:t>
            </a:r>
            <a:r>
              <a:rPr lang="ru-RU" sz="3600" b="1" dirty="0" err="1" smtClean="0"/>
              <a:t>розмір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4093428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Галактики </a:t>
            </a:r>
            <a:r>
              <a:rPr lang="ru-RU" sz="2000" i="1" dirty="0">
                <a:cs typeface="MV Boli" panose="02000500030200090000" pitchFamily="2" charset="0"/>
              </a:rPr>
              <a:t>не </a:t>
            </a:r>
            <a:r>
              <a:rPr lang="ru-RU" sz="2000" i="1" dirty="0" err="1">
                <a:cs typeface="MV Boli" panose="02000500030200090000" pitchFamily="2" charset="0"/>
              </a:rPr>
              <a:t>мають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чітких</a:t>
            </a:r>
            <a:r>
              <a:rPr lang="ru-RU" sz="2000" i="1" dirty="0">
                <a:cs typeface="MV Boli" panose="02000500030200090000" pitchFamily="2" charset="0"/>
              </a:rPr>
              <a:t> меж. Не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точно </a:t>
            </a:r>
            <a:r>
              <a:rPr lang="ru-RU" sz="2000" i="1" dirty="0" err="1">
                <a:cs typeface="MV Boli" panose="02000500030200090000" pitchFamily="2" charset="0"/>
              </a:rPr>
              <a:t>сказати</a:t>
            </a:r>
            <a:r>
              <a:rPr lang="ru-RU" sz="2000" i="1" dirty="0">
                <a:cs typeface="MV Boli" panose="02000500030200090000" pitchFamily="2" charset="0"/>
              </a:rPr>
              <a:t>, де </a:t>
            </a:r>
            <a:r>
              <a:rPr lang="ru-RU" sz="2000" i="1" dirty="0" err="1">
                <a:cs typeface="MV Boli" panose="02000500030200090000" pitchFamily="2" charset="0"/>
              </a:rPr>
              <a:t>закінчується</a:t>
            </a:r>
            <a:r>
              <a:rPr lang="ru-RU" sz="2000" i="1" dirty="0">
                <a:cs typeface="MV Boli" panose="02000500030200090000" pitchFamily="2" charset="0"/>
              </a:rPr>
              <a:t> галактика і </a:t>
            </a:r>
            <a:r>
              <a:rPr lang="ru-RU" sz="2000" i="1" dirty="0" err="1">
                <a:cs typeface="MV Boli" panose="02000500030200090000" pitchFamily="2" charset="0"/>
              </a:rPr>
              <a:t>починається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міжгалактичний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простір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Приміром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оптичному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діапазоні</a:t>
            </a:r>
            <a:r>
              <a:rPr lang="ru-RU" sz="2000" i="1" dirty="0">
                <a:cs typeface="MV Boli" panose="02000500030200090000" pitchFamily="2" charset="0"/>
              </a:rPr>
              <a:t> галактика </a:t>
            </a:r>
            <a:r>
              <a:rPr lang="ru-RU" sz="2000" i="1" dirty="0" err="1">
                <a:cs typeface="MV Boli" panose="02000500030200090000" pitchFamily="2" charset="0"/>
              </a:rPr>
              <a:t>має</a:t>
            </a:r>
            <a:r>
              <a:rPr lang="ru-RU" sz="2000" i="1" dirty="0">
                <a:cs typeface="MV Boli" panose="02000500030200090000" pitchFamily="2" charset="0"/>
              </a:rPr>
              <a:t> один </a:t>
            </a:r>
            <a:r>
              <a:rPr lang="ru-RU" sz="2000" i="1" dirty="0" err="1">
                <a:cs typeface="MV Boli" panose="02000500030200090000" pitchFamily="2" charset="0"/>
              </a:rPr>
              <a:t>розмір</a:t>
            </a:r>
            <a:r>
              <a:rPr lang="ru-RU" sz="2000" i="1" dirty="0">
                <a:cs typeface="MV Boli" panose="02000500030200090000" pitchFamily="2" charset="0"/>
              </a:rPr>
              <a:t>, то </a:t>
            </a:r>
            <a:r>
              <a:rPr lang="ru-RU" sz="2000" i="1" dirty="0" err="1">
                <a:cs typeface="MV Boli" panose="02000500030200090000" pitchFamily="2" charset="0"/>
              </a:rPr>
              <a:t>визначений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радіоспостереженням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міжзоряного</a:t>
            </a:r>
            <a:r>
              <a:rPr lang="ru-RU" sz="2000" i="1" dirty="0">
                <a:cs typeface="MV Boli" panose="02000500030200090000" pitchFamily="2" charset="0"/>
              </a:rPr>
              <a:t> газу </a:t>
            </a:r>
            <a:r>
              <a:rPr lang="ru-RU" sz="2000" i="1" dirty="0" err="1">
                <a:cs typeface="MV Boli" panose="02000500030200090000" pitchFamily="2" charset="0"/>
              </a:rPr>
              <a:t>радіус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може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виявитися</a:t>
            </a:r>
            <a:r>
              <a:rPr lang="ru-RU" sz="2000" i="1" dirty="0">
                <a:cs typeface="MV Boli" panose="02000500030200090000" pitchFamily="2" charset="0"/>
              </a:rPr>
              <a:t> в десятки </a:t>
            </a:r>
            <a:r>
              <a:rPr lang="ru-RU" sz="2000" i="1" dirty="0" err="1">
                <a:cs typeface="MV Boli" panose="02000500030200090000" pitchFamily="2" charset="0"/>
              </a:rPr>
              <a:t>разів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більшим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розміру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залежить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вимірювана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галактики. </a:t>
            </a:r>
            <a:r>
              <a:rPr lang="ru-RU" sz="2000" i="1" dirty="0" err="1">
                <a:cs typeface="MV Boli" panose="02000500030200090000" pitchFamily="2" charset="0"/>
              </a:rPr>
              <a:t>Зазвичай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розміром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розуміють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фотометричний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розмір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ізофоти</a:t>
            </a:r>
            <a:r>
              <a:rPr lang="ru-RU" sz="2000" i="1" dirty="0">
                <a:cs typeface="MV Boli" panose="02000500030200090000" pitchFamily="2" charset="0"/>
              </a:rPr>
              <a:t> 25-ї </a:t>
            </a:r>
            <a:r>
              <a:rPr lang="ru-RU" sz="2000" i="1" dirty="0" err="1">
                <a:cs typeface="MV Boli" panose="02000500030200090000" pitchFamily="2" charset="0"/>
              </a:rPr>
              <a:t>зоряної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величини</a:t>
            </a:r>
            <a:r>
              <a:rPr lang="ru-RU" sz="2000" i="1" dirty="0">
                <a:cs typeface="MV Boli" panose="02000500030200090000" pitchFamily="2" charset="0"/>
              </a:rPr>
              <a:t> з квадратною </a:t>
            </a:r>
            <a:r>
              <a:rPr lang="ru-RU" sz="2000" i="1" dirty="0" err="1">
                <a:cs typeface="MV Boli" panose="02000500030200090000" pitchFamily="2" charset="0"/>
              </a:rPr>
              <a:t>кутовою</a:t>
            </a:r>
            <a:r>
              <a:rPr lang="ru-RU" sz="2000" i="1" dirty="0">
                <a:cs typeface="MV Boli" panose="02000500030200090000" pitchFamily="2" charset="0"/>
              </a:rPr>
              <a:t> секундою в </a:t>
            </a:r>
            <a:r>
              <a:rPr lang="ru-RU" sz="2000" i="1" dirty="0" err="1">
                <a:cs typeface="MV Boli" panose="02000500030200090000" pitchFamily="2" charset="0"/>
              </a:rPr>
              <a:t>фільтрі</a:t>
            </a:r>
            <a:r>
              <a:rPr lang="ru-RU" sz="2000" i="1" dirty="0">
                <a:cs typeface="MV Boli" panose="02000500030200090000" pitchFamily="2" charset="0"/>
              </a:rPr>
              <a:t> B. </a:t>
            </a:r>
            <a:r>
              <a:rPr lang="ru-RU" sz="2000" i="1" dirty="0" err="1">
                <a:cs typeface="MV Boli" panose="02000500030200090000" pitchFamily="2" charset="0"/>
              </a:rPr>
              <a:t>Стандартне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позначення</a:t>
            </a:r>
            <a:r>
              <a:rPr lang="ru-RU" sz="2000" i="1" dirty="0">
                <a:cs typeface="MV Boli" panose="02000500030200090000" pitchFamily="2" charset="0"/>
              </a:rPr>
              <a:t> такого </a:t>
            </a:r>
            <a:r>
              <a:rPr lang="ru-RU" sz="2000" i="1" dirty="0" err="1">
                <a:cs typeface="MV Boli" panose="02000500030200090000" pitchFamily="2" charset="0"/>
              </a:rPr>
              <a:t>розміру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smtClean="0">
                <a:cs typeface="MV Boli" panose="02000500030200090000" pitchFamily="2" charset="0"/>
              </a:rPr>
              <a:t>D25.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Маса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дискових</a:t>
            </a:r>
            <a:r>
              <a:rPr lang="ru-RU" sz="2000" i="1" dirty="0">
                <a:cs typeface="MV Boli" panose="02000500030200090000" pitchFamily="2" charset="0"/>
              </a:rPr>
              <a:t> галактик </a:t>
            </a:r>
            <a:r>
              <a:rPr lang="ru-RU" sz="2000" i="1" dirty="0" err="1">
                <a:cs typeface="MV Boli" panose="02000500030200090000" pitchFamily="2" charset="0"/>
              </a:rPr>
              <a:t>оцінюється</a:t>
            </a:r>
            <a:r>
              <a:rPr lang="ru-RU" sz="2000" i="1" dirty="0">
                <a:cs typeface="MV Boli" panose="02000500030200090000" pitchFamily="2" charset="0"/>
              </a:rPr>
              <a:t> за кривою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в рамках </a:t>
            </a:r>
            <a:r>
              <a:rPr lang="ru-RU" sz="2000" i="1" dirty="0" err="1">
                <a:cs typeface="MV Boli" panose="02000500030200090000" pitchFamily="2" charset="0"/>
              </a:rPr>
              <a:t>певної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моделі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Вибір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оптимальної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моделі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спирається</a:t>
            </a:r>
            <a:r>
              <a:rPr lang="ru-RU" sz="2000" i="1" dirty="0">
                <a:cs typeface="MV Boli" panose="02000500030200090000" pitchFamily="2" charset="0"/>
              </a:rPr>
              <a:t> як на форму </a:t>
            </a:r>
            <a:r>
              <a:rPr lang="ru-RU" sz="2000" i="1" dirty="0" err="1">
                <a:cs typeface="MV Boli" panose="02000500030200090000" pitchFamily="2" charset="0"/>
              </a:rPr>
              <a:t>кривої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, так і на </a:t>
            </a:r>
            <a:r>
              <a:rPr lang="ru-RU" sz="2000" i="1" dirty="0" err="1">
                <a:cs typeface="MV Boli" panose="02000500030200090000" pitchFamily="2" charset="0"/>
              </a:rPr>
              <a:t>загальні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уявлення</a:t>
            </a:r>
            <a:r>
              <a:rPr lang="ru-RU" sz="2000" i="1" dirty="0">
                <a:cs typeface="MV Boli" panose="02000500030200090000" pitchFamily="2" charset="0"/>
              </a:rPr>
              <a:t> про структуру галактики. Для </a:t>
            </a:r>
            <a:r>
              <a:rPr lang="ru-RU" sz="2000" i="1" dirty="0" err="1">
                <a:cs typeface="MV Boli" panose="02000500030200090000" pitchFamily="2" charset="0"/>
              </a:rPr>
              <a:t>грубих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оцінок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еліптичних</a:t>
            </a:r>
            <a:r>
              <a:rPr lang="ru-RU" sz="2000" i="1" dirty="0">
                <a:cs typeface="MV Boli" panose="02000500030200090000" pitchFamily="2" charset="0"/>
              </a:rPr>
              <a:t> галактик </a:t>
            </a:r>
            <a:r>
              <a:rPr lang="ru-RU" sz="2000" i="1" dirty="0" err="1">
                <a:cs typeface="MV Boli" panose="02000500030200090000" pitchFamily="2" charset="0"/>
              </a:rPr>
              <a:t>необхідно</a:t>
            </a:r>
            <a:r>
              <a:rPr lang="ru-RU" sz="2000" i="1" dirty="0">
                <a:cs typeface="MV Boli" panose="02000500030200090000" pitchFamily="2" charset="0"/>
              </a:rPr>
              <a:t> знати </a:t>
            </a:r>
            <a:r>
              <a:rPr lang="ru-RU" sz="2000" i="1" dirty="0" err="1">
                <a:cs typeface="MV Boli" panose="02000500030200090000" pitchFamily="2" charset="0"/>
              </a:rPr>
              <a:t>дисперсію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швидкостей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залежності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відстані</a:t>
            </a:r>
            <a:r>
              <a:rPr lang="ru-RU" sz="2000" i="1" dirty="0">
                <a:cs typeface="MV Boli" panose="02000500030200090000" pitchFamily="2" charset="0"/>
              </a:rPr>
              <a:t> до центру та </a:t>
            </a:r>
            <a:r>
              <a:rPr lang="ru-RU" sz="2000" i="1" dirty="0" err="1">
                <a:cs typeface="MV Boli" panose="02000500030200090000" pitchFamily="2" charset="0"/>
              </a:rPr>
              <a:t>радіальний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розподіл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густини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14042" y="1196870"/>
            <a:ext cx="3407103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/>
              <a:t>Маса</a:t>
            </a:r>
            <a:r>
              <a:rPr lang="ru-RU" sz="3600" b="1" dirty="0"/>
              <a:t> і </a:t>
            </a:r>
            <a:r>
              <a:rPr lang="ru-RU" sz="3600" b="1" dirty="0" err="1" smtClean="0"/>
              <a:t>розмір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440120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Маса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холодного газу в </a:t>
            </a:r>
            <a:r>
              <a:rPr lang="ru-RU" sz="2000" i="1" dirty="0" err="1">
                <a:cs typeface="MV Boli" panose="02000500030200090000" pitchFamily="2" charset="0"/>
              </a:rPr>
              <a:t>галактиці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визначається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інтенсивністю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лінії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H I. 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реєстрована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густина</a:t>
            </a:r>
            <a:r>
              <a:rPr lang="ru-RU" sz="2000" i="1" dirty="0">
                <a:cs typeface="MV Boli" panose="02000500030200090000" pitchFamily="2" charset="0"/>
              </a:rPr>
              <a:t> потоку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або</a:t>
            </a:r>
            <a:r>
              <a:rPr lang="ru-RU" sz="2000" i="1" dirty="0">
                <a:cs typeface="MV Boli" panose="02000500030200090000" pitchFamily="2" charset="0"/>
              </a:rPr>
              <a:t> будь-</a:t>
            </a:r>
            <a:r>
              <a:rPr lang="ru-RU" sz="2000" i="1" dirty="0" err="1">
                <a:cs typeface="MV Boli" panose="02000500030200090000" pitchFamily="2" charset="0"/>
              </a:rPr>
              <a:t>якої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частини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рівні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F</a:t>
            </a:r>
            <a:r>
              <a:rPr lang="el-GR" sz="2000" i="1" dirty="0">
                <a:cs typeface="MV Boli" panose="02000500030200090000" pitchFamily="2" charset="0"/>
              </a:rPr>
              <a:t>ν, </a:t>
            </a:r>
            <a:r>
              <a:rPr lang="ru-RU" sz="2000" i="1" dirty="0">
                <a:cs typeface="MV Boli" panose="02000500030200090000" pitchFamily="2" charset="0"/>
              </a:rPr>
              <a:t>то </a:t>
            </a:r>
            <a:r>
              <a:rPr lang="ru-RU" sz="2000" i="1" dirty="0" err="1">
                <a:cs typeface="MV Boli" panose="02000500030200090000" pitchFamily="2" charset="0"/>
              </a:rPr>
              <a:t>відповідна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дорівнює</a:t>
            </a:r>
            <a:r>
              <a:rPr lang="ru-RU" sz="2000" i="1" dirty="0" smtClean="0">
                <a:cs typeface="MV Boli" panose="02000500030200090000" pitchFamily="2" charset="0"/>
              </a:rPr>
              <a:t>:</a:t>
            </a:r>
          </a:p>
          <a:p>
            <a:pPr algn="just"/>
            <a:endParaRPr lang="uk-UA" sz="2000" i="1" dirty="0">
              <a:cs typeface="MV Boli" panose="02000500030200090000" pitchFamily="2" charset="0"/>
            </a:endParaRPr>
          </a:p>
          <a:p>
            <a:pPr algn="just"/>
            <a:endParaRPr lang="uk-UA" sz="2000" i="1" dirty="0" smtClean="0">
              <a:cs typeface="MV Boli" panose="02000500030200090000" pitchFamily="2" charset="0"/>
            </a:endParaRPr>
          </a:p>
          <a:p>
            <a:pPr algn="just"/>
            <a:r>
              <a:rPr lang="ru-RU" sz="2000" i="1" dirty="0">
                <a:cs typeface="MV Boli" panose="02000500030200090000" pitchFamily="2" charset="0"/>
              </a:rPr>
              <a:t>де </a:t>
            </a:r>
            <a:r>
              <a:rPr lang="en-US" sz="2000" i="1" dirty="0">
                <a:cs typeface="MV Boli" panose="02000500030200090000" pitchFamily="2" charset="0"/>
              </a:rPr>
              <a:t>D —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у мегапарсеках, </a:t>
            </a:r>
            <a:r>
              <a:rPr lang="ru-RU" sz="2000" i="1" dirty="0" err="1">
                <a:cs typeface="MV Boli" panose="02000500030200090000" pitchFamily="2" charset="0"/>
              </a:rPr>
              <a:t>потік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виражений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янських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Оцінка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</a:t>
            </a:r>
            <a:r>
              <a:rPr lang="ru-RU" sz="2000" i="1" dirty="0">
                <a:cs typeface="MV Boli" panose="02000500030200090000" pitchFamily="2" charset="0"/>
              </a:rPr>
              <a:t> молекулярного газу </a:t>
            </a:r>
            <a:r>
              <a:rPr lang="ru-RU" sz="2000" i="1" dirty="0" err="1">
                <a:cs typeface="MV Boli" panose="02000500030200090000" pitchFamily="2" charset="0"/>
              </a:rPr>
              <a:t>досить</a:t>
            </a:r>
            <a:r>
              <a:rPr lang="ru-RU" sz="2000" i="1" dirty="0">
                <a:cs typeface="MV Boli" panose="02000500030200090000" pitchFamily="2" charset="0"/>
              </a:rPr>
              <a:t> складна, </a:t>
            </a:r>
            <a:r>
              <a:rPr lang="ru-RU" sz="2000" i="1" dirty="0" err="1">
                <a:cs typeface="MV Boli" panose="02000500030200090000" pitchFamily="2" charset="0"/>
              </a:rPr>
              <a:t>оскільки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лінії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H2 </a:t>
            </a:r>
            <a:r>
              <a:rPr lang="ru-RU" sz="2000" i="1" dirty="0" err="1">
                <a:cs typeface="MV Boli" panose="02000500030200090000" pitchFamily="2" charset="0"/>
              </a:rPr>
              <a:t>відсутні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спектрі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холодного </a:t>
            </a:r>
            <a:r>
              <a:rPr lang="ru-RU" sz="2000" i="1" dirty="0">
                <a:cs typeface="MV Boli" panose="02000500030200090000" pitchFamily="2" charset="0"/>
              </a:rPr>
              <a:t>газу. Тому </a:t>
            </a:r>
            <a:r>
              <a:rPr lang="ru-RU" sz="2000" i="1" dirty="0" err="1">
                <a:cs typeface="MV Boli" panose="02000500030200090000" pitchFamily="2" charset="0"/>
              </a:rPr>
              <a:t>вихідними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даними</a:t>
            </a:r>
            <a:r>
              <a:rPr lang="ru-RU" sz="2000" i="1" dirty="0">
                <a:cs typeface="MV Boli" panose="02000500030200090000" pitchFamily="2" charset="0"/>
              </a:rPr>
              <a:t> є </a:t>
            </a:r>
            <a:r>
              <a:rPr lang="ru-RU" sz="2000" i="1" dirty="0" err="1">
                <a:cs typeface="MV Boli" panose="02000500030200090000" pitchFamily="2" charset="0"/>
              </a:rPr>
              <a:t>інтенсивності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спектральних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ліній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молекули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CO (ICO). </a:t>
            </a:r>
            <a:r>
              <a:rPr lang="ru-RU" sz="2000" i="1" dirty="0" err="1">
                <a:cs typeface="MV Boli" panose="02000500030200090000" pitchFamily="2" charset="0"/>
              </a:rPr>
              <a:t>Коефіцієнт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пропорційності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інтенсивністю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CO </a:t>
            </a:r>
            <a:r>
              <a:rPr lang="ru-RU" sz="2000" i="1" dirty="0">
                <a:cs typeface="MV Boli" panose="02000500030200090000" pitchFamily="2" charset="0"/>
              </a:rPr>
              <a:t>і </a:t>
            </a:r>
            <a:r>
              <a:rPr lang="ru-RU" sz="2000" i="1" dirty="0" err="1">
                <a:cs typeface="MV Boli" panose="02000500030200090000" pitchFamily="2" charset="0"/>
              </a:rPr>
              <a:t>його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залежить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металічності</a:t>
            </a:r>
            <a:r>
              <a:rPr lang="ru-RU" sz="2000" i="1" dirty="0">
                <a:cs typeface="MV Boli" panose="02000500030200090000" pitchFamily="2" charset="0"/>
              </a:rPr>
              <a:t> газу. Але </a:t>
            </a:r>
            <a:r>
              <a:rPr lang="ru-RU" sz="2000" i="1" dirty="0" err="1">
                <a:cs typeface="MV Boli" panose="02000500030200090000" pitchFamily="2" charset="0"/>
              </a:rPr>
              <a:t>найбільша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невизначеність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пов'язана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малопрозорістю</a:t>
            </a:r>
            <a:r>
              <a:rPr lang="ru-RU" sz="2000" i="1" dirty="0">
                <a:cs typeface="MV Boli" panose="02000500030200090000" pitchFamily="2" charset="0"/>
              </a:rPr>
              <a:t> хмари: через </a:t>
            </a:r>
            <a:r>
              <a:rPr lang="ru-RU" sz="2000" i="1" dirty="0" err="1">
                <a:cs typeface="MV Boli" panose="02000500030200090000" pitchFamily="2" charset="0"/>
              </a:rPr>
              <a:t>неї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основна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частина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світла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внутрішніми</a:t>
            </a:r>
            <a:r>
              <a:rPr lang="ru-RU" sz="2000" i="1" dirty="0">
                <a:cs typeface="MV Boli" panose="02000500030200090000" pitchFamily="2" charset="0"/>
              </a:rPr>
              <a:t> областями, </a:t>
            </a:r>
            <a:r>
              <a:rPr lang="ru-RU" sz="2000" i="1" dirty="0" err="1">
                <a:cs typeface="MV Boli" panose="02000500030200090000" pitchFamily="2" charset="0"/>
              </a:rPr>
              <a:t>поглинається</a:t>
            </a:r>
            <a:r>
              <a:rPr lang="ru-RU" sz="2000" i="1" dirty="0">
                <a:cs typeface="MV Boli" panose="02000500030200090000" pitchFamily="2" charset="0"/>
              </a:rPr>
              <a:t> самою </a:t>
            </a:r>
            <a:r>
              <a:rPr lang="ru-RU" sz="2000" i="1" dirty="0" err="1">
                <a:cs typeface="MV Boli" panose="02000500030200090000" pitchFamily="2" charset="0"/>
              </a:rPr>
              <a:t>хмарою</a:t>
            </a:r>
            <a:r>
              <a:rPr lang="ru-RU" sz="2000" i="1" dirty="0">
                <a:cs typeface="MV Boli" panose="02000500030200090000" pitchFamily="2" charset="0"/>
              </a:rPr>
              <a:t>, таким чином, до </a:t>
            </a:r>
            <a:r>
              <a:rPr lang="ru-RU" sz="2000" i="1" dirty="0" err="1">
                <a:cs typeface="MV Boli" panose="02000500030200090000" pitchFamily="2" charset="0"/>
              </a:rPr>
              <a:t>спостерігача</a:t>
            </a:r>
            <a:r>
              <a:rPr lang="ru-RU" sz="2000" i="1" dirty="0">
                <a:cs typeface="MV Boli" panose="02000500030200090000" pitchFamily="2" charset="0"/>
              </a:rPr>
              <a:t> доходить </a:t>
            </a:r>
            <a:r>
              <a:rPr lang="ru-RU" sz="2000" i="1" dirty="0" err="1">
                <a:cs typeface="MV Boli" panose="02000500030200090000" pitchFamily="2" charset="0"/>
              </a:rPr>
              <a:t>світло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лише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поверхні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хмар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10243" name="Picture 3" descr="M_{HI}\approx 2\cdot 10^5 M_{\bigodot}D^2\int_{\nu}F_{\nu}(\nu )d\n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90" y="3248024"/>
            <a:ext cx="3838917" cy="53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78054" y="1196870"/>
            <a:ext cx="3679080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 smtClean="0"/>
              <a:t>Спектр галактики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224676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>
                <a:cs typeface="MV Boli" panose="02000500030200090000" pitchFamily="2" charset="0"/>
              </a:rPr>
              <a:t>	Спектр галактик </a:t>
            </a:r>
            <a:r>
              <a:rPr lang="ru-RU" sz="2000" i="1" dirty="0" err="1">
                <a:cs typeface="MV Boli" panose="02000500030200090000" pitchFamily="2" charset="0"/>
              </a:rPr>
              <a:t>складається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всіх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об'єктів</a:t>
            </a:r>
            <a:r>
              <a:rPr lang="ru-RU" sz="2000" i="1" dirty="0">
                <a:cs typeface="MV Boli" panose="02000500030200090000" pitchFamily="2" charset="0"/>
              </a:rPr>
              <a:t>. Спектр </a:t>
            </a:r>
            <a:r>
              <a:rPr lang="ru-RU" sz="2000" i="1" dirty="0" err="1">
                <a:cs typeface="MV Boli" panose="02000500030200090000" pitchFamily="2" charset="0"/>
              </a:rPr>
              <a:t>середньостатистичної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має</a:t>
            </a:r>
            <a:r>
              <a:rPr lang="ru-RU" sz="2000" i="1" dirty="0">
                <a:cs typeface="MV Boli" panose="02000500030200090000" pitchFamily="2" charset="0"/>
              </a:rPr>
              <a:t> два </a:t>
            </a:r>
            <a:r>
              <a:rPr lang="ru-RU" sz="2000" i="1" dirty="0" err="1">
                <a:cs typeface="MV Boli" panose="02000500030200090000" pitchFamily="2" charset="0"/>
              </a:rPr>
              <a:t>локальних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максимуми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Основне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джерело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, максимум </a:t>
            </a:r>
            <a:r>
              <a:rPr lang="ru-RU" sz="2000" i="1" dirty="0" err="1">
                <a:cs typeface="MV Boli" panose="02000500030200090000" pitchFamily="2" charset="0"/>
              </a:rPr>
              <a:t>інтенсивності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більшості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знаходиться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оптичному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діапазоні</a:t>
            </a:r>
            <a:r>
              <a:rPr lang="ru-RU" sz="2000" i="1" dirty="0">
                <a:cs typeface="MV Boli" panose="02000500030200090000" pitchFamily="2" charset="0"/>
              </a:rPr>
              <a:t> (перший максимум). </a:t>
            </a:r>
            <a:r>
              <a:rPr lang="ru-RU" sz="2000" i="1" dirty="0" err="1">
                <a:cs typeface="MV Boli" panose="02000500030200090000" pitchFamily="2" charset="0"/>
              </a:rPr>
              <a:t>Зазвичай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галактиці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багато</a:t>
            </a:r>
            <a:r>
              <a:rPr lang="ru-RU" sz="2000" i="1" dirty="0">
                <a:cs typeface="MV Boli" panose="02000500030200090000" pitchFamily="2" charset="0"/>
              </a:rPr>
              <a:t> пилу, </a:t>
            </a:r>
            <a:r>
              <a:rPr lang="ru-RU" sz="2000" i="1" dirty="0" err="1">
                <a:cs typeface="MV Boli" panose="02000500030200090000" pitchFamily="2" charset="0"/>
              </a:rPr>
              <a:t>який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поглинає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оптичному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діапазоні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перевипромінює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його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інфрачервоному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діапазоні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Звідси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другий</a:t>
            </a:r>
            <a:r>
              <a:rPr lang="ru-RU" sz="2000" i="1" dirty="0">
                <a:cs typeface="MV Boli" panose="02000500030200090000" pitchFamily="2" charset="0"/>
              </a:rPr>
              <a:t> максимум в </a:t>
            </a:r>
            <a:r>
              <a:rPr lang="ru-RU" sz="2000" i="1" dirty="0" err="1">
                <a:cs typeface="MV Boli" panose="02000500030200090000" pitchFamily="2" charset="0"/>
              </a:rPr>
              <a:t>інфрачервоній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області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78054" y="1196870"/>
            <a:ext cx="3679080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 smtClean="0"/>
              <a:t>Спектр галактики</a:t>
            </a:r>
            <a:endParaRPr lang="ru-RU" sz="3600" b="1" dirty="0"/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85411"/>
              </p:ext>
            </p:extLst>
          </p:nvPr>
        </p:nvGraphicFramePr>
        <p:xfrm>
          <a:off x="405486" y="1843201"/>
          <a:ext cx="11250614" cy="4650872"/>
        </p:xfrm>
        <a:graphic>
          <a:graphicData uri="http://schemas.openxmlformats.org/drawingml/2006/table">
            <a:tbl>
              <a:tblPr/>
              <a:tblGrid>
                <a:gridCol w="1737639"/>
                <a:gridCol w="2071688"/>
                <a:gridCol w="7441287"/>
              </a:tblGrid>
              <a:tr h="507656">
                <a:tc gridSpan="3">
                  <a:txBody>
                    <a:bodyPr/>
                    <a:lstStyle/>
                    <a:p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Якщо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світність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оптичному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діапазоні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прийняти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одиницю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то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спостерігається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наступна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залежність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між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джерелами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типами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випромінювання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  <a:tr h="507656"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Діапазон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>
                          <a:solidFill>
                            <a:schemeClr val="tx1"/>
                          </a:solidFill>
                          <a:effectLst/>
                        </a:rPr>
                        <a:t>Відносна світність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>
                          <a:solidFill>
                            <a:schemeClr val="tx1"/>
                          </a:solidFill>
                          <a:effectLst/>
                        </a:rPr>
                        <a:t>Основні джерела випромінювання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  <a:tr h="725223">
                <a:tc>
                  <a:txBody>
                    <a:bodyPr/>
                    <a:lstStyle/>
                    <a:p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Гамма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&lt;10</a:t>
                      </a:r>
                      <a:r>
                        <a:rPr lang="ru-RU" sz="1800" i="1" baseline="30000" dirty="0">
                          <a:solidFill>
                            <a:schemeClr val="tx1"/>
                          </a:solidFill>
                          <a:effectLst/>
                        </a:rPr>
                        <a:t>−4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Активні</a:t>
                      </a:r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ядра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деяких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галактик;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джерела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що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дають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поодинокі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короткі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сплески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(гамма-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сплески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  <a:tr h="507656">
                <a:tc>
                  <a:txBody>
                    <a:bodyPr/>
                    <a:lstStyle/>
                    <a:p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Рентгенівський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ru-RU" sz="1800" i="1" baseline="30000" dirty="0">
                          <a:solidFill>
                            <a:schemeClr val="tx1"/>
                          </a:solidFill>
                          <a:effectLst/>
                        </a:rPr>
                        <a:t>−3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—10</a:t>
                      </a:r>
                      <a:r>
                        <a:rPr lang="ru-RU" sz="1800" i="1" baseline="30000" dirty="0">
                          <a:solidFill>
                            <a:schemeClr val="tx1"/>
                          </a:solidFill>
                          <a:effectLst/>
                        </a:rPr>
                        <a:t>−4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Акреційні</a:t>
                      </a:r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диски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тісних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подвійних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систем;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гарячий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газ;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активні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ядра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  <a:tr h="942790">
                <a:tc>
                  <a:txBody>
                    <a:bodyPr/>
                    <a:lstStyle/>
                    <a:p>
                      <a:r>
                        <a:rPr lang="ru-RU" sz="18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Оптичний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Зірки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різної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температури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навколозоряні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пилові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диски у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ближній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ІЧ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області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емісійне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випромінювання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газу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  <a:tr h="725223">
                <a:tc>
                  <a:txBody>
                    <a:bodyPr/>
                    <a:lstStyle/>
                    <a:p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Дальний ІЧ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0,5—2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Міжзоряний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пил,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нагрітий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світлом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зірок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; в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деяких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галактиках </a:t>
                      </a:r>
                      <a:r>
                        <a:rPr lang="ru-RU" sz="1800" i="1" dirty="0" err="1">
                          <a:solidFill>
                            <a:schemeClr val="tx1"/>
                          </a:solidFill>
                          <a:effectLst/>
                        </a:rPr>
                        <a:t>активні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 ядра і пил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Радіо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ru-RU" sz="1800" i="1" baseline="30000" dirty="0">
                          <a:solidFill>
                            <a:schemeClr val="tx1"/>
                          </a:solidFill>
                          <a:effectLst/>
                        </a:rPr>
                        <a:t>−2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—10</a:t>
                      </a:r>
                      <a:r>
                        <a:rPr lang="ru-RU" sz="1800" i="1" baseline="30000" dirty="0">
                          <a:solidFill>
                            <a:schemeClr val="tx1"/>
                          </a:solidFill>
                          <a:effectLst/>
                        </a:rPr>
                        <a:t>−4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Синхротронне </a:t>
                      </a:r>
                      <a:r>
                        <a:rPr lang="ru-RU" sz="18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випромінювання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; </a:t>
                      </a:r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теплове </a:t>
                      </a:r>
                      <a:r>
                        <a:rPr lang="ru-RU" sz="18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випромінювання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областей H II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, эмиссионные линии H I</a:t>
                      </a:r>
                    </a:p>
                  </a:txBody>
                  <a:tcPr marL="72522" marR="72522" marT="36261" marB="3626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7843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8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66257" y="1196870"/>
            <a:ext cx="5302674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/>
              <a:t>Проблема темного </a:t>
            </a:r>
            <a:r>
              <a:rPr lang="ru-RU" sz="3600" b="1" dirty="0" smtClean="0"/>
              <a:t>гало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317009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>
                <a:cs typeface="MV Boli" panose="02000500030200090000" pitchFamily="2" charset="0"/>
              </a:rPr>
              <a:t>	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вся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галактик </a:t>
            </a:r>
            <a:r>
              <a:rPr lang="ru-RU" sz="2000" i="1" dirty="0" err="1">
                <a:cs typeface="MV Boli" panose="02000500030200090000" pitchFamily="2" charset="0"/>
              </a:rPr>
              <a:t>міститься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зірках</a:t>
            </a:r>
            <a:r>
              <a:rPr lang="ru-RU" sz="2000" i="1" dirty="0">
                <a:cs typeface="MV Boli" panose="02000500030200090000" pitchFamily="2" charset="0"/>
              </a:rPr>
              <a:t>, то, </a:t>
            </a:r>
            <a:r>
              <a:rPr lang="ru-RU" sz="2000" i="1" dirty="0" err="1">
                <a:cs typeface="MV Boli" panose="02000500030200090000" pitchFamily="2" charset="0"/>
              </a:rPr>
              <a:t>знаючи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співвідношення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маса-світність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припускаючи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воно</a:t>
            </a:r>
            <a:r>
              <a:rPr lang="ru-RU" sz="2000" i="1" dirty="0">
                <a:cs typeface="MV Boli" panose="02000500030200090000" pitchFamily="2" charset="0"/>
              </a:rPr>
              <a:t> не сильно </a:t>
            </a:r>
            <a:r>
              <a:rPr lang="ru-RU" sz="2000" i="1" dirty="0" err="1">
                <a:cs typeface="MV Boli" panose="02000500030200090000" pitchFamily="2" charset="0"/>
              </a:rPr>
              <a:t>змінюється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радіусом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густину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речовини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галактиці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оцінити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яскравістю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населення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Ближче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свого</a:t>
            </a:r>
            <a:r>
              <a:rPr lang="ru-RU" sz="2000" i="1" dirty="0">
                <a:cs typeface="MV Boli" panose="02000500030200090000" pitchFamily="2" charset="0"/>
              </a:rPr>
              <a:t> краю галактика </a:t>
            </a:r>
            <a:r>
              <a:rPr lang="ru-RU" sz="2000" i="1" dirty="0" err="1">
                <a:cs typeface="MV Boli" panose="02000500030200090000" pitchFamily="2" charset="0"/>
              </a:rPr>
              <a:t>тьмяніє</a:t>
            </a:r>
            <a:r>
              <a:rPr lang="ru-RU" sz="2000" i="1" dirty="0">
                <a:cs typeface="MV Boli" panose="02000500030200090000" pitchFamily="2" charset="0"/>
              </a:rPr>
              <a:t>, значить, і </a:t>
            </a:r>
            <a:r>
              <a:rPr lang="ru-RU" sz="2000" i="1" dirty="0" err="1">
                <a:cs typeface="MV Boli" panose="02000500030200090000" pitchFamily="2" charset="0"/>
              </a:rPr>
              <a:t>середня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густина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падає</a:t>
            </a:r>
            <a:r>
              <a:rPr lang="ru-RU" sz="2000" i="1" dirty="0">
                <a:cs typeface="MV Boli" panose="02000500030200090000" pitchFamily="2" charset="0"/>
              </a:rPr>
              <a:t>, а тому </a:t>
            </a:r>
            <a:r>
              <a:rPr lang="ru-RU" sz="2000" i="1" dirty="0" err="1">
                <a:cs typeface="MV Boli" panose="02000500030200090000" pitchFamily="2" charset="0"/>
              </a:rPr>
              <a:t>зменшується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Однак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криві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галактик,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спостерігаються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свідчать</a:t>
            </a:r>
            <a:r>
              <a:rPr lang="ru-RU" sz="2000" i="1" dirty="0">
                <a:cs typeface="MV Boli" panose="02000500030200090000" pitchFamily="2" charset="0"/>
              </a:rPr>
              <a:t> про кардинально </a:t>
            </a:r>
            <a:r>
              <a:rPr lang="ru-RU" sz="2000" i="1" dirty="0" err="1">
                <a:cs typeface="MV Boli" panose="02000500030200090000" pitchFamily="2" charset="0"/>
              </a:rPr>
              <a:t>іншу</a:t>
            </a:r>
            <a:r>
              <a:rPr lang="ru-RU" sz="2000" i="1" dirty="0">
                <a:cs typeface="MV Boli" panose="02000500030200090000" pitchFamily="2" charset="0"/>
              </a:rPr>
              <a:t> картину: </a:t>
            </a:r>
            <a:r>
              <a:rPr lang="ru-RU" sz="2000" i="1" dirty="0" err="1">
                <a:cs typeface="MV Boli" panose="02000500030200090000" pitchFamily="2" charset="0"/>
              </a:rPr>
              <a:t>починаючи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якогось</a:t>
            </a:r>
            <a:r>
              <a:rPr lang="ru-RU" sz="2000" i="1" dirty="0">
                <a:cs typeface="MV Boli" panose="02000500030200090000" pitchFamily="2" charset="0"/>
              </a:rPr>
              <a:t> моменту </a:t>
            </a:r>
            <a:r>
              <a:rPr lang="ru-RU" sz="2000" i="1" dirty="0" err="1">
                <a:cs typeface="MV Boli" panose="02000500030200090000" pitchFamily="2" charset="0"/>
              </a:rPr>
              <a:t>швидкості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аномально </a:t>
            </a:r>
            <a:r>
              <a:rPr lang="ru-RU" sz="2000" i="1" dirty="0" err="1">
                <a:cs typeface="MV Boli" panose="02000500030200090000" pitchFamily="2" charset="0"/>
              </a:rPr>
              <a:t>високі</a:t>
            </a:r>
            <a:r>
              <a:rPr lang="ru-RU" sz="2000" i="1" dirty="0">
                <a:cs typeface="MV Boli" panose="02000500030200090000" pitchFamily="2" charset="0"/>
              </a:rPr>
              <a:t> для </a:t>
            </a:r>
            <a:r>
              <a:rPr lang="ru-RU" sz="2000" i="1" dirty="0" err="1">
                <a:cs typeface="MV Boli" panose="02000500030200090000" pitchFamily="2" charset="0"/>
              </a:rPr>
              <a:t>густини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отримується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із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залежності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маса-світність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Пояснити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високу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у краю диска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, припустивши,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на великих </a:t>
            </a:r>
            <a:r>
              <a:rPr lang="ru-RU" sz="2000" i="1" dirty="0" err="1">
                <a:cs typeface="MV Boli" panose="02000500030200090000" pitchFamily="2" charset="0"/>
              </a:rPr>
              <a:t>відстанях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центру галактики </a:t>
            </a:r>
            <a:r>
              <a:rPr lang="ru-RU" sz="2000" i="1" dirty="0" err="1">
                <a:cs typeface="MV Boli" panose="02000500030200090000" pitchFamily="2" charset="0"/>
              </a:rPr>
              <a:t>основну</a:t>
            </a:r>
            <a:r>
              <a:rPr lang="ru-RU" sz="2000" i="1" dirty="0">
                <a:cs typeface="MV Boli" panose="02000500030200090000" pitchFamily="2" charset="0"/>
              </a:rPr>
              <a:t> роль </a:t>
            </a:r>
            <a:r>
              <a:rPr lang="ru-RU" sz="2000" i="1" dirty="0" err="1">
                <a:cs typeface="MV Boli" panose="02000500030200090000" pitchFamily="2" charset="0"/>
              </a:rPr>
              <a:t>грає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проявляє</a:t>
            </a:r>
            <a:r>
              <a:rPr lang="ru-RU" sz="2000" i="1" dirty="0">
                <a:cs typeface="MV Boli" panose="02000500030200090000" pitchFamily="2" charset="0"/>
              </a:rPr>
              <a:t> себе </a:t>
            </a:r>
            <a:r>
              <a:rPr lang="ru-RU" sz="2000" i="1" dirty="0" err="1">
                <a:cs typeface="MV Boli" panose="02000500030200090000" pitchFamily="2" charset="0"/>
              </a:rPr>
              <a:t>виключно</a:t>
            </a:r>
            <a:r>
              <a:rPr lang="ru-RU" sz="2000" i="1" dirty="0">
                <a:cs typeface="MV Boli" panose="02000500030200090000" pitchFamily="2" charset="0"/>
              </a:rPr>
              <a:t> через </a:t>
            </a:r>
            <a:r>
              <a:rPr lang="ru-RU" sz="2000" i="1" dirty="0" err="1">
                <a:cs typeface="MV Boli" panose="02000500030200090000" pitchFamily="2" charset="0"/>
              </a:rPr>
              <a:t>гравітаційну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взаємодію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66257" y="1196870"/>
            <a:ext cx="5302674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/>
              <a:t>Проблема темного </a:t>
            </a:r>
            <a:r>
              <a:rPr lang="ru-RU" sz="3600" b="1" dirty="0" smtClean="0"/>
              <a:t>гало</a:t>
            </a:r>
            <a:endParaRPr lang="ru-RU" sz="3600" b="1" dirty="0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255454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Незалежним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чином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прийти до </a:t>
            </a:r>
            <a:r>
              <a:rPr lang="ru-RU" sz="2000" i="1" dirty="0" err="1">
                <a:cs typeface="MV Boli" panose="02000500030200090000" pitchFamily="2" charset="0"/>
              </a:rPr>
              <a:t>висновку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наявність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прихованої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оцінювати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загальну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виходячи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умови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стійкості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зоряного</a:t>
            </a:r>
            <a:r>
              <a:rPr lang="ru-RU" sz="2000" i="1" dirty="0">
                <a:cs typeface="MV Boli" panose="02000500030200090000" pitchFamily="2" charset="0"/>
              </a:rPr>
              <a:t> диска.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Виміри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швидкостей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супутників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масивних</a:t>
            </a:r>
            <a:r>
              <a:rPr lang="ru-RU" sz="2000" i="1" dirty="0">
                <a:cs typeface="MV Boli" panose="02000500030200090000" pitchFamily="2" charset="0"/>
              </a:rPr>
              <a:t> галактик </a:t>
            </a:r>
            <a:r>
              <a:rPr lang="ru-RU" sz="2000" i="1" dirty="0" err="1">
                <a:cs typeface="MV Boli" panose="02000500030200090000" pitchFamily="2" charset="0"/>
              </a:rPr>
              <a:t>змушують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припускати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розмір</a:t>
            </a:r>
            <a:r>
              <a:rPr lang="ru-RU" sz="2000" i="1" dirty="0">
                <a:cs typeface="MV Boli" panose="02000500030200090000" pitchFamily="2" charset="0"/>
              </a:rPr>
              <a:t> темного гало в </a:t>
            </a:r>
            <a:r>
              <a:rPr lang="ru-RU" sz="2000" i="1" dirty="0" err="1">
                <a:cs typeface="MV Boli" panose="02000500030200090000" pitchFamily="2" charset="0"/>
              </a:rPr>
              <a:t>декілька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разів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більший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ніж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оптичний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діаметр</a:t>
            </a:r>
            <a:r>
              <a:rPr lang="ru-RU" sz="2000" i="1" dirty="0">
                <a:cs typeface="MV Boli" panose="02000500030200090000" pitchFamily="2" charset="0"/>
              </a:rPr>
              <a:t> галактики.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Присутність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масивних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темних</a:t>
            </a:r>
            <a:r>
              <a:rPr lang="ru-RU" sz="2000" i="1" dirty="0">
                <a:cs typeface="MV Boli" panose="02000500030200090000" pitchFamily="2" charset="0"/>
              </a:rPr>
              <a:t> гало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виявлено</a:t>
            </a:r>
            <a:r>
              <a:rPr lang="ru-RU" sz="2000" i="1" dirty="0">
                <a:cs typeface="MV Boli" panose="02000500030200090000" pitchFamily="2" charset="0"/>
              </a:rPr>
              <a:t> в галактиках </a:t>
            </a:r>
            <a:r>
              <a:rPr lang="ru-RU" sz="2000" i="1" dirty="0" err="1">
                <a:cs typeface="MV Boli" panose="02000500030200090000" pitchFamily="2" charset="0"/>
              </a:rPr>
              <a:t>всіх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типів</a:t>
            </a:r>
            <a:r>
              <a:rPr lang="ru-RU" sz="2000" i="1" dirty="0">
                <a:cs typeface="MV Boli" panose="02000500030200090000" pitchFamily="2" charset="0"/>
              </a:rPr>
              <a:t>, але в </a:t>
            </a:r>
            <a:r>
              <a:rPr lang="ru-RU" sz="2000" i="1" dirty="0" err="1">
                <a:cs typeface="MV Boli" panose="02000500030200090000" pitchFamily="2" charset="0"/>
              </a:rPr>
              <a:t>різних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пропорціях</a:t>
            </a:r>
            <a:r>
              <a:rPr lang="ru-RU" sz="2000" i="1" dirty="0">
                <a:cs typeface="MV Boli" panose="02000500030200090000" pitchFamily="2" charset="0"/>
              </a:rPr>
              <a:t> по </a:t>
            </a:r>
            <a:r>
              <a:rPr lang="ru-RU" sz="2000" i="1" dirty="0" err="1">
                <a:cs typeface="MV Boli" panose="02000500030200090000" pitchFamily="2" charset="0"/>
              </a:rPr>
              <a:t>відношенню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світної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речовини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2" y="1454018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Походження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назви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2195528"/>
            <a:ext cx="5377222" cy="4408780"/>
            <a:chOff x="0" y="2195528"/>
            <a:chExt cx="5377222" cy="44087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2195528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2953299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" y="3697867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" y="4452580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5203264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" y="5957977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pic>
        <p:nvPicPr>
          <p:cNvPr id="7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010152" y="1556772"/>
            <a:ext cx="10037584" cy="440120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b="1" i="1" dirty="0" smtClean="0"/>
              <a:t>	</a:t>
            </a:r>
            <a:r>
              <a:rPr lang="ru-RU" sz="2000" b="1" i="1" dirty="0" smtClean="0">
                <a:cs typeface="MV Boli" panose="02000500030200090000" pitchFamily="2" charset="0"/>
              </a:rPr>
              <a:t>Гала́ктика </a:t>
            </a:r>
            <a:r>
              <a:rPr lang="ru-RU" sz="2000" b="1" i="1" dirty="0">
                <a:cs typeface="MV Boli" panose="02000500030200090000" pitchFamily="2" charset="0"/>
              </a:rPr>
              <a:t>(дав.-гр. </a:t>
            </a:r>
            <a:r>
              <a:rPr lang="el-GR" sz="2000" b="1" i="1" dirty="0">
                <a:cs typeface="MV Boli" panose="02000500030200090000" pitchFamily="2" charset="0"/>
              </a:rPr>
              <a:t>Γαλαξίας — </a:t>
            </a:r>
            <a:r>
              <a:rPr lang="ru-RU" sz="2000" b="1" i="1" dirty="0" err="1">
                <a:cs typeface="MV Boli" panose="02000500030200090000" pitchFamily="2" charset="0"/>
              </a:rPr>
              <a:t>молочний</a:t>
            </a:r>
            <a:r>
              <a:rPr lang="ru-RU" sz="2000" b="1" i="1" dirty="0">
                <a:cs typeface="MV Boli" panose="02000500030200090000" pitchFamily="2" charset="0"/>
              </a:rPr>
              <a:t>) — </a:t>
            </a:r>
            <a:r>
              <a:rPr lang="ru-RU" sz="2000" b="1" i="1" dirty="0" err="1">
                <a:cs typeface="MV Boli" panose="02000500030200090000" pitchFamily="2" charset="0"/>
              </a:rPr>
              <a:t>гігантська</a:t>
            </a:r>
            <a:r>
              <a:rPr lang="ru-RU" sz="2000" b="1" i="1" dirty="0">
                <a:cs typeface="MV Boli" panose="02000500030200090000" pitchFamily="2" charset="0"/>
              </a:rPr>
              <a:t>, </a:t>
            </a:r>
            <a:r>
              <a:rPr lang="ru-RU" sz="2000" b="1" i="1" dirty="0" err="1">
                <a:cs typeface="MV Boli" panose="02000500030200090000" pitchFamily="2" charset="0"/>
              </a:rPr>
              <a:t>гравітаційно-зв'язана</a:t>
            </a:r>
            <a:r>
              <a:rPr lang="ru-RU" sz="2000" b="1" i="1" dirty="0">
                <a:cs typeface="MV Boli" panose="02000500030200090000" pitchFamily="2" charset="0"/>
              </a:rPr>
              <a:t> система </a:t>
            </a:r>
            <a:r>
              <a:rPr lang="ru-RU" sz="2000" b="1" i="1" dirty="0" err="1">
                <a:cs typeface="MV Boli" panose="02000500030200090000" pitchFamily="2" charset="0"/>
              </a:rPr>
              <a:t>із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зірок</a:t>
            </a:r>
            <a:r>
              <a:rPr lang="ru-RU" sz="2000" b="1" i="1" dirty="0">
                <a:cs typeface="MV Boli" panose="02000500030200090000" pitchFamily="2" charset="0"/>
              </a:rPr>
              <a:t> і </a:t>
            </a:r>
            <a:r>
              <a:rPr lang="ru-RU" sz="2000" b="1" i="1" dirty="0" err="1">
                <a:cs typeface="MV Boli" panose="02000500030200090000" pitchFamily="2" charset="0"/>
              </a:rPr>
              <a:t>зоряних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скупчень</a:t>
            </a:r>
            <a:r>
              <a:rPr lang="ru-RU" sz="2000" b="1" i="1" dirty="0">
                <a:cs typeface="MV Boli" panose="02000500030200090000" pitchFamily="2" charset="0"/>
              </a:rPr>
              <a:t>, </a:t>
            </a:r>
            <a:r>
              <a:rPr lang="ru-RU" sz="2000" b="1" i="1" dirty="0" err="1">
                <a:cs typeface="MV Boli" panose="02000500030200090000" pitchFamily="2" charset="0"/>
              </a:rPr>
              <a:t>міжзоряного</a:t>
            </a:r>
            <a:r>
              <a:rPr lang="ru-RU" sz="2000" b="1" i="1" dirty="0">
                <a:cs typeface="MV Boli" panose="02000500030200090000" pitchFamily="2" charset="0"/>
              </a:rPr>
              <a:t> газу і пилу, і </a:t>
            </a:r>
            <a:r>
              <a:rPr lang="ru-RU" sz="2000" b="1" i="1" dirty="0" err="1">
                <a:cs typeface="MV Boli" panose="02000500030200090000" pitchFamily="2" charset="0"/>
              </a:rPr>
              <a:t>темної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матерії</a:t>
            </a:r>
            <a:r>
              <a:rPr lang="ru-RU" sz="2000" b="1" i="1" dirty="0">
                <a:cs typeface="MV Boli" panose="02000500030200090000" pitchFamily="2" charset="0"/>
              </a:rPr>
              <a:t>. </a:t>
            </a:r>
            <a:r>
              <a:rPr lang="ru-RU" sz="2000" b="1" i="1" dirty="0" err="1">
                <a:cs typeface="MV Boli" panose="02000500030200090000" pitchFamily="2" charset="0"/>
              </a:rPr>
              <a:t>Всі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об'єкти</a:t>
            </a:r>
            <a:r>
              <a:rPr lang="ru-RU" sz="2000" b="1" i="1" dirty="0">
                <a:cs typeface="MV Boli" panose="02000500030200090000" pitchFamily="2" charset="0"/>
              </a:rPr>
              <a:t> в </a:t>
            </a:r>
            <a:r>
              <a:rPr lang="ru-RU" sz="2000" b="1" i="1" dirty="0" err="1">
                <a:cs typeface="MV Boli" panose="02000500030200090000" pitchFamily="2" charset="0"/>
              </a:rPr>
              <a:t>складі</a:t>
            </a:r>
            <a:r>
              <a:rPr lang="ru-RU" sz="2000" b="1" i="1" dirty="0">
                <a:cs typeface="MV Boli" panose="02000500030200090000" pitchFamily="2" charset="0"/>
              </a:rPr>
              <a:t> галактик </a:t>
            </a:r>
            <a:r>
              <a:rPr lang="ru-RU" sz="2000" b="1" i="1" dirty="0" err="1">
                <a:cs typeface="MV Boli" panose="02000500030200090000" pitchFamily="2" charset="0"/>
              </a:rPr>
              <a:t>беруть</a:t>
            </a:r>
            <a:r>
              <a:rPr lang="ru-RU" sz="2000" b="1" i="1" dirty="0">
                <a:cs typeface="MV Boli" panose="02000500030200090000" pitchFamily="2" charset="0"/>
              </a:rPr>
              <a:t> участь в </a:t>
            </a:r>
            <a:r>
              <a:rPr lang="ru-RU" sz="2000" b="1" i="1" dirty="0" err="1">
                <a:cs typeface="MV Boli" panose="02000500030200090000" pitchFamily="2" charset="0"/>
              </a:rPr>
              <a:t>русі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відносно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загального</a:t>
            </a:r>
            <a:r>
              <a:rPr lang="ru-RU" sz="2000" b="1" i="1" dirty="0">
                <a:cs typeface="MV Boli" panose="02000500030200090000" pitchFamily="2" charset="0"/>
              </a:rPr>
              <a:t> центру </a:t>
            </a:r>
            <a:r>
              <a:rPr lang="ru-RU" sz="2000" b="1" i="1" dirty="0" err="1" smtClean="0">
                <a:cs typeface="MV Boli" panose="02000500030200090000" pitchFamily="2" charset="0"/>
              </a:rPr>
              <a:t>мас</a:t>
            </a:r>
            <a:r>
              <a:rPr lang="ru-RU" sz="2000" b="1" i="1" dirty="0" smtClean="0">
                <a:cs typeface="MV Boli" panose="02000500030200090000" pitchFamily="2" charset="0"/>
              </a:rPr>
              <a:t>.</a:t>
            </a:r>
            <a:endParaRPr lang="ru-RU" sz="2000" b="1" i="1" dirty="0">
              <a:cs typeface="MV Boli" panose="02000500030200090000" pitchFamily="2" charset="0"/>
            </a:endParaRPr>
          </a:p>
          <a:p>
            <a:pPr algn="just"/>
            <a:endParaRPr lang="ru-RU" sz="2000" b="1" i="1" dirty="0">
              <a:cs typeface="MV Boli" panose="02000500030200090000" pitchFamily="2" charset="0"/>
            </a:endParaRPr>
          </a:p>
          <a:p>
            <a:pPr algn="just"/>
            <a:r>
              <a:rPr lang="ru-RU" sz="2000" b="1" i="1" dirty="0" smtClean="0">
                <a:cs typeface="MV Boli" panose="02000500030200090000" pitchFamily="2" charset="0"/>
              </a:rPr>
              <a:t>	Галактики </a:t>
            </a:r>
            <a:r>
              <a:rPr lang="ru-RU" sz="2000" b="1" i="1" dirty="0">
                <a:cs typeface="MV Boli" panose="02000500030200090000" pitchFamily="2" charset="0"/>
              </a:rPr>
              <a:t>— </a:t>
            </a:r>
            <a:r>
              <a:rPr lang="ru-RU" sz="2000" b="1" i="1" dirty="0" err="1">
                <a:cs typeface="MV Boli" panose="02000500030200090000" pitchFamily="2" charset="0"/>
              </a:rPr>
              <a:t>надзвичайно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далекі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об'єкти</a:t>
            </a:r>
            <a:r>
              <a:rPr lang="ru-RU" sz="2000" b="1" i="1" dirty="0">
                <a:cs typeface="MV Boli" panose="02000500030200090000" pitchFamily="2" charset="0"/>
              </a:rPr>
              <a:t>. </a:t>
            </a:r>
            <a:r>
              <a:rPr lang="ru-RU" sz="2000" b="1" i="1" dirty="0" err="1">
                <a:cs typeface="MV Boli" panose="02000500030200090000" pitchFamily="2" charset="0"/>
              </a:rPr>
              <a:t>Відстань</a:t>
            </a:r>
            <a:r>
              <a:rPr lang="ru-RU" sz="2000" b="1" i="1" dirty="0">
                <a:cs typeface="MV Boli" panose="02000500030200090000" pitchFamily="2" charset="0"/>
              </a:rPr>
              <a:t> до </a:t>
            </a:r>
            <a:r>
              <a:rPr lang="ru-RU" sz="2000" b="1" i="1" dirty="0" err="1">
                <a:cs typeface="MV Boli" panose="02000500030200090000" pitchFamily="2" charset="0"/>
              </a:rPr>
              <a:t>найближчих</a:t>
            </a:r>
            <a:r>
              <a:rPr lang="ru-RU" sz="2000" b="1" i="1" dirty="0">
                <a:cs typeface="MV Boli" panose="02000500030200090000" pitchFamily="2" charset="0"/>
              </a:rPr>
              <a:t> з них </a:t>
            </a:r>
            <a:r>
              <a:rPr lang="ru-RU" sz="2000" b="1" i="1" dirty="0" err="1">
                <a:cs typeface="MV Boli" panose="02000500030200090000" pitchFamily="2" charset="0"/>
              </a:rPr>
              <a:t>прийнято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вимірювати</a:t>
            </a:r>
            <a:r>
              <a:rPr lang="ru-RU" sz="2000" b="1" i="1" dirty="0">
                <a:cs typeface="MV Boli" panose="02000500030200090000" pitchFamily="2" charset="0"/>
              </a:rPr>
              <a:t> в мегапарсеках, а до далеких — в </a:t>
            </a:r>
            <a:r>
              <a:rPr lang="ru-RU" sz="2000" b="1" i="1" dirty="0" err="1">
                <a:cs typeface="MV Boli" panose="02000500030200090000" pitchFamily="2" charset="0"/>
              </a:rPr>
              <a:t>одиницях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червоного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зміщення</a:t>
            </a:r>
            <a:r>
              <a:rPr lang="ru-RU" sz="2000" b="1" i="1" dirty="0">
                <a:cs typeface="MV Boli" panose="02000500030200090000" pitchFamily="2" charset="0"/>
              </a:rPr>
              <a:t>. </a:t>
            </a:r>
            <a:r>
              <a:rPr lang="ru-RU" sz="2000" b="1" i="1" dirty="0" err="1">
                <a:cs typeface="MV Boli" panose="02000500030200090000" pitchFamily="2" charset="0"/>
              </a:rPr>
              <a:t>Саме</a:t>
            </a:r>
            <a:r>
              <a:rPr lang="ru-RU" sz="2000" b="1" i="1" dirty="0">
                <a:cs typeface="MV Boli" panose="02000500030200090000" pitchFamily="2" charset="0"/>
              </a:rPr>
              <a:t> через </a:t>
            </a:r>
            <a:r>
              <a:rPr lang="ru-RU" sz="2000" b="1" i="1" dirty="0" err="1">
                <a:cs typeface="MV Boli" panose="02000500030200090000" pitchFamily="2" charset="0"/>
              </a:rPr>
              <a:t>віддаленість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розрізнити</a:t>
            </a:r>
            <a:r>
              <a:rPr lang="ru-RU" sz="2000" b="1" i="1" dirty="0">
                <a:cs typeface="MV Boli" panose="02000500030200090000" pitchFamily="2" charset="0"/>
              </a:rPr>
              <a:t> на </a:t>
            </a:r>
            <a:r>
              <a:rPr lang="ru-RU" sz="2000" b="1" i="1" dirty="0" err="1">
                <a:cs typeface="MV Boli" panose="02000500030200090000" pitchFamily="2" charset="0"/>
              </a:rPr>
              <a:t>небі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неозброєним</a:t>
            </a:r>
            <a:r>
              <a:rPr lang="ru-RU" sz="2000" b="1" i="1" dirty="0">
                <a:cs typeface="MV Boli" panose="02000500030200090000" pitchFamily="2" charset="0"/>
              </a:rPr>
              <a:t> оком </a:t>
            </a:r>
            <a:r>
              <a:rPr lang="ru-RU" sz="2000" b="1" i="1" dirty="0" err="1">
                <a:cs typeface="MV Boli" panose="02000500030200090000" pitchFamily="2" charset="0"/>
              </a:rPr>
              <a:t>можна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всього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лише</a:t>
            </a:r>
            <a:r>
              <a:rPr lang="ru-RU" sz="2000" b="1" i="1" dirty="0">
                <a:cs typeface="MV Boli" panose="02000500030200090000" pitchFamily="2" charset="0"/>
              </a:rPr>
              <a:t> три з них: </a:t>
            </a:r>
            <a:r>
              <a:rPr lang="ru-RU" sz="2000" b="1" i="1" dirty="0" err="1">
                <a:cs typeface="MV Boli" panose="02000500030200090000" pitchFamily="2" charset="0"/>
              </a:rPr>
              <a:t>туманність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Андромеди</a:t>
            </a:r>
            <a:r>
              <a:rPr lang="ru-RU" sz="2000" b="1" i="1" dirty="0">
                <a:cs typeface="MV Boli" panose="02000500030200090000" pitchFamily="2" charset="0"/>
              </a:rPr>
              <a:t> (видно в </a:t>
            </a:r>
            <a:r>
              <a:rPr lang="ru-RU" sz="2000" b="1" i="1" dirty="0" err="1">
                <a:cs typeface="MV Boli" panose="02000500030200090000" pitchFamily="2" charset="0"/>
              </a:rPr>
              <a:t>північній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півкулі</a:t>
            </a:r>
            <a:r>
              <a:rPr lang="ru-RU" sz="2000" b="1" i="1" dirty="0">
                <a:cs typeface="MV Boli" panose="02000500030200090000" pitchFamily="2" charset="0"/>
              </a:rPr>
              <a:t>), </a:t>
            </a:r>
            <a:r>
              <a:rPr lang="ru-RU" sz="2000" b="1" i="1" dirty="0" err="1">
                <a:cs typeface="MV Boli" panose="02000500030200090000" pitchFamily="2" charset="0"/>
              </a:rPr>
              <a:t>Велику</a:t>
            </a:r>
            <a:r>
              <a:rPr lang="ru-RU" sz="2000" b="1" i="1" dirty="0">
                <a:cs typeface="MV Boli" panose="02000500030200090000" pitchFamily="2" charset="0"/>
              </a:rPr>
              <a:t> і Малу </a:t>
            </a:r>
            <a:r>
              <a:rPr lang="ru-RU" sz="2000" b="1" i="1" dirty="0" err="1">
                <a:cs typeface="MV Boli" panose="02000500030200090000" pitchFamily="2" charset="0"/>
              </a:rPr>
              <a:t>Магелланові</a:t>
            </a:r>
            <a:r>
              <a:rPr lang="ru-RU" sz="2000" b="1" i="1" dirty="0">
                <a:cs typeface="MV Boli" panose="02000500030200090000" pitchFamily="2" charset="0"/>
              </a:rPr>
              <a:t> Хмари (видно в </a:t>
            </a:r>
            <a:r>
              <a:rPr lang="ru-RU" sz="2000" b="1" i="1" dirty="0" err="1">
                <a:cs typeface="MV Boli" panose="02000500030200090000" pitchFamily="2" charset="0"/>
              </a:rPr>
              <a:t>південній</a:t>
            </a:r>
            <a:r>
              <a:rPr lang="ru-RU" sz="2000" b="1" i="1" dirty="0">
                <a:cs typeface="MV Boli" panose="02000500030200090000" pitchFamily="2" charset="0"/>
              </a:rPr>
              <a:t>). </a:t>
            </a:r>
            <a:r>
              <a:rPr lang="ru-RU" sz="2000" b="1" i="1" dirty="0" err="1">
                <a:cs typeface="MV Boli" panose="02000500030200090000" pitchFamily="2" charset="0"/>
              </a:rPr>
              <a:t>Розрізнити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зображення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інших</a:t>
            </a:r>
            <a:r>
              <a:rPr lang="ru-RU" sz="2000" b="1" i="1" dirty="0">
                <a:cs typeface="MV Boli" panose="02000500030200090000" pitchFamily="2" charset="0"/>
              </a:rPr>
              <a:t> галактик до </a:t>
            </a:r>
            <a:r>
              <a:rPr lang="ru-RU" sz="2000" b="1" i="1" dirty="0" err="1">
                <a:cs typeface="MV Boli" panose="02000500030200090000" pitchFamily="2" charset="0"/>
              </a:rPr>
              <a:t>окремих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зірок</a:t>
            </a:r>
            <a:r>
              <a:rPr lang="ru-RU" sz="2000" b="1" i="1" dirty="0">
                <a:cs typeface="MV Boli" panose="02000500030200090000" pitchFamily="2" charset="0"/>
              </a:rPr>
              <a:t> не </a:t>
            </a:r>
            <a:r>
              <a:rPr lang="ru-RU" sz="2000" b="1" i="1" dirty="0" err="1">
                <a:cs typeface="MV Boli" panose="02000500030200090000" pitchFamily="2" charset="0"/>
              </a:rPr>
              <a:t>вдавалося</a:t>
            </a:r>
            <a:r>
              <a:rPr lang="ru-RU" sz="2000" b="1" i="1" dirty="0">
                <a:cs typeface="MV Boli" panose="02000500030200090000" pitchFamily="2" charset="0"/>
              </a:rPr>
              <a:t> аж до початку </a:t>
            </a:r>
            <a:r>
              <a:rPr lang="en-US" sz="2000" b="1" i="1" dirty="0">
                <a:cs typeface="MV Boli" panose="02000500030200090000" pitchFamily="2" charset="0"/>
              </a:rPr>
              <a:t>XX </a:t>
            </a:r>
            <a:r>
              <a:rPr lang="ru-RU" sz="2000" b="1" i="1" dirty="0" err="1">
                <a:cs typeface="MV Boli" panose="02000500030200090000" pitchFamily="2" charset="0"/>
              </a:rPr>
              <a:t>століття</a:t>
            </a:r>
            <a:r>
              <a:rPr lang="ru-RU" sz="2000" b="1" i="1" dirty="0">
                <a:cs typeface="MV Boli" panose="02000500030200090000" pitchFamily="2" charset="0"/>
              </a:rPr>
              <a:t>. До початку 1990-их </a:t>
            </a:r>
            <a:r>
              <a:rPr lang="ru-RU" sz="2000" b="1" i="1" dirty="0" err="1">
                <a:cs typeface="MV Boli" panose="02000500030200090000" pitchFamily="2" charset="0"/>
              </a:rPr>
              <a:t>років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налічувалося</a:t>
            </a:r>
            <a:r>
              <a:rPr lang="ru-RU" sz="2000" b="1" i="1" dirty="0">
                <a:cs typeface="MV Boli" panose="02000500030200090000" pitchFamily="2" charset="0"/>
              </a:rPr>
              <a:t> не </a:t>
            </a:r>
            <a:r>
              <a:rPr lang="ru-RU" sz="2000" b="1" i="1" dirty="0" err="1">
                <a:cs typeface="MV Boli" panose="02000500030200090000" pitchFamily="2" charset="0"/>
              </a:rPr>
              <a:t>більше</a:t>
            </a:r>
            <a:r>
              <a:rPr lang="ru-RU" sz="2000" b="1" i="1" dirty="0">
                <a:cs typeface="MV Boli" panose="02000500030200090000" pitchFamily="2" charset="0"/>
              </a:rPr>
              <a:t> 30 галактик, в </a:t>
            </a:r>
            <a:r>
              <a:rPr lang="ru-RU" sz="2000" b="1" i="1" dirty="0" err="1">
                <a:cs typeface="MV Boli" panose="02000500030200090000" pitchFamily="2" charset="0"/>
              </a:rPr>
              <a:t>яких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вдалося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побачити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окремі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зірки</a:t>
            </a:r>
            <a:r>
              <a:rPr lang="ru-RU" sz="2000" b="1" i="1" dirty="0">
                <a:cs typeface="MV Boli" panose="02000500030200090000" pitchFamily="2" charset="0"/>
              </a:rPr>
              <a:t>, і </a:t>
            </a:r>
            <a:r>
              <a:rPr lang="ru-RU" sz="2000" b="1" i="1" dirty="0" err="1">
                <a:cs typeface="MV Boli" panose="02000500030200090000" pitchFamily="2" charset="0"/>
              </a:rPr>
              <a:t>всі</a:t>
            </a:r>
            <a:r>
              <a:rPr lang="ru-RU" sz="2000" b="1" i="1" dirty="0">
                <a:cs typeface="MV Boli" panose="02000500030200090000" pitchFamily="2" charset="0"/>
              </a:rPr>
              <a:t> вони входили в </a:t>
            </a:r>
            <a:r>
              <a:rPr lang="ru-RU" sz="2000" b="1" i="1" dirty="0" err="1">
                <a:cs typeface="MV Boli" panose="02000500030200090000" pitchFamily="2" charset="0"/>
              </a:rPr>
              <a:t>Місцеву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групу</a:t>
            </a:r>
            <a:r>
              <a:rPr lang="ru-RU" sz="2000" b="1" i="1" dirty="0">
                <a:cs typeface="MV Boli" panose="02000500030200090000" pitchFamily="2" charset="0"/>
              </a:rPr>
              <a:t>. </a:t>
            </a:r>
            <a:r>
              <a:rPr lang="ru-RU" sz="2000" b="1" i="1" dirty="0" err="1">
                <a:cs typeface="MV Boli" panose="02000500030200090000" pitchFamily="2" charset="0"/>
              </a:rPr>
              <a:t>Після</a:t>
            </a:r>
            <a:r>
              <a:rPr lang="ru-RU" sz="2000" b="1" i="1" dirty="0">
                <a:cs typeface="MV Boli" panose="02000500030200090000" pitchFamily="2" charset="0"/>
              </a:rPr>
              <a:t> запуску </a:t>
            </a:r>
            <a:r>
              <a:rPr lang="ru-RU" sz="2000" b="1" i="1" dirty="0" err="1">
                <a:cs typeface="MV Boli" panose="02000500030200090000" pitchFamily="2" charset="0"/>
              </a:rPr>
              <a:t>космічного</a:t>
            </a:r>
            <a:r>
              <a:rPr lang="ru-RU" sz="2000" b="1" i="1" dirty="0">
                <a:cs typeface="MV Boli" panose="02000500030200090000" pitchFamily="2" charset="0"/>
              </a:rPr>
              <a:t> телескопа «Хаббл» і </a:t>
            </a:r>
            <a:r>
              <a:rPr lang="ru-RU" sz="2000" b="1" i="1" dirty="0" err="1">
                <a:cs typeface="MV Boli" panose="02000500030200090000" pitchFamily="2" charset="0"/>
              </a:rPr>
              <a:t>введення</a:t>
            </a:r>
            <a:r>
              <a:rPr lang="ru-RU" sz="2000" b="1" i="1" dirty="0">
                <a:cs typeface="MV Boli" panose="02000500030200090000" pitchFamily="2" charset="0"/>
              </a:rPr>
              <a:t> в </a:t>
            </a:r>
            <a:r>
              <a:rPr lang="ru-RU" sz="2000" b="1" i="1" dirty="0" err="1">
                <a:cs typeface="MV Boli" panose="02000500030200090000" pitchFamily="2" charset="0"/>
              </a:rPr>
              <a:t>дію</a:t>
            </a:r>
            <a:r>
              <a:rPr lang="ru-RU" sz="2000" b="1" i="1" dirty="0">
                <a:cs typeface="MV Boli" panose="02000500030200090000" pitchFamily="2" charset="0"/>
              </a:rPr>
              <a:t> 10-метрових </a:t>
            </a:r>
            <a:r>
              <a:rPr lang="ru-RU" sz="2000" b="1" i="1" dirty="0" err="1">
                <a:cs typeface="MV Boli" panose="02000500030200090000" pitchFamily="2" charset="0"/>
              </a:rPr>
              <a:t>наземних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телескопів</a:t>
            </a:r>
            <a:r>
              <a:rPr lang="ru-RU" sz="2000" b="1" i="1" dirty="0">
                <a:cs typeface="MV Boli" panose="02000500030200090000" pitchFamily="2" charset="0"/>
              </a:rPr>
              <a:t> число галактик, в </a:t>
            </a:r>
            <a:r>
              <a:rPr lang="ru-RU" sz="2000" b="1" i="1" dirty="0" err="1">
                <a:cs typeface="MV Boli" panose="02000500030200090000" pitchFamily="2" charset="0"/>
              </a:rPr>
              <a:t>яких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вдалося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розрізнити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окремі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зірки</a:t>
            </a:r>
            <a:r>
              <a:rPr lang="ru-RU" sz="2000" b="1" i="1" dirty="0">
                <a:cs typeface="MV Boli" panose="02000500030200090000" pitchFamily="2" charset="0"/>
              </a:rPr>
              <a:t>, </a:t>
            </a:r>
            <a:r>
              <a:rPr lang="ru-RU" sz="2000" b="1" i="1" dirty="0" err="1">
                <a:cs typeface="MV Boli" panose="02000500030200090000" pitchFamily="2" charset="0"/>
              </a:rPr>
              <a:t>значно</a:t>
            </a:r>
            <a:r>
              <a:rPr lang="ru-RU" sz="2000" b="1" i="1" dirty="0">
                <a:cs typeface="MV Boli" panose="02000500030200090000" pitchFamily="2" charset="0"/>
              </a:rPr>
              <a:t> </a:t>
            </a:r>
            <a:r>
              <a:rPr lang="ru-RU" sz="2000" b="1" i="1" dirty="0" err="1">
                <a:cs typeface="MV Boli" panose="02000500030200090000" pitchFamily="2" charset="0"/>
              </a:rPr>
              <a:t>зросло</a:t>
            </a:r>
            <a:r>
              <a:rPr lang="ru-RU" sz="2000" b="1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02787 -0.17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5152" numSld="87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 animBg="1"/>
      <p:bldP spid="8" grpId="0" animBg="1"/>
      <p:bldP spid="10" grpId="0" animBg="1"/>
      <p:bldP spid="11" grpId="0" animBg="1"/>
      <p:bldP spid="14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53299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Морфологія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" y="1454018"/>
            <a:ext cx="5377224" cy="5150290"/>
            <a:chOff x="-2" y="1454018"/>
            <a:chExt cx="5377224" cy="515029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2195528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2" y="1454018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" y="3697867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" y="4452580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5203264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" y="5957977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010152" y="1556772"/>
            <a:ext cx="10037584" cy="347787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b="1" i="1" dirty="0" smtClean="0"/>
              <a:t>	</a:t>
            </a:r>
            <a:r>
              <a:rPr lang="ru-RU" sz="2000" b="1" i="1" dirty="0" smtClean="0"/>
              <a:t>Ядро </a:t>
            </a:r>
            <a:r>
              <a:rPr lang="ru-RU" sz="2000" b="1" i="1" dirty="0"/>
              <a:t>— </a:t>
            </a:r>
            <a:r>
              <a:rPr lang="ru-RU" sz="2000" b="1" i="1" dirty="0" err="1"/>
              <a:t>вкрай</a:t>
            </a:r>
            <a:r>
              <a:rPr lang="ru-RU" sz="2000" b="1" i="1" dirty="0"/>
              <a:t> мала область в </a:t>
            </a:r>
            <a:r>
              <a:rPr lang="ru-RU" sz="2000" b="1" i="1" dirty="0" err="1"/>
              <a:t>центрі</a:t>
            </a:r>
            <a:r>
              <a:rPr lang="ru-RU" sz="2000" b="1" i="1" dirty="0"/>
              <a:t> галактики. Коли </a:t>
            </a:r>
            <a:r>
              <a:rPr lang="ru-RU" sz="2000" b="1" i="1" dirty="0" err="1"/>
              <a:t>мова</a:t>
            </a:r>
            <a:r>
              <a:rPr lang="ru-RU" sz="2000" b="1" i="1" dirty="0"/>
              <a:t> заходить про ядра галактик, то </a:t>
            </a:r>
            <a:r>
              <a:rPr lang="ru-RU" sz="2000" b="1" i="1" dirty="0" err="1"/>
              <a:t>найчастіше</a:t>
            </a:r>
            <a:r>
              <a:rPr lang="ru-RU" sz="2000" b="1" i="1" dirty="0"/>
              <a:t> </a:t>
            </a:r>
            <a:r>
              <a:rPr lang="ru-RU" sz="2000" b="1" i="1" dirty="0" err="1"/>
              <a:t>говорять</a:t>
            </a:r>
            <a:r>
              <a:rPr lang="ru-RU" sz="2000" b="1" i="1" dirty="0"/>
              <a:t> про </a:t>
            </a:r>
            <a:r>
              <a:rPr lang="ru-RU" sz="2000" b="1" i="1" dirty="0" err="1"/>
              <a:t>активні</a:t>
            </a:r>
            <a:r>
              <a:rPr lang="ru-RU" sz="2000" b="1" i="1" dirty="0"/>
              <a:t> ядра галактик, де </a:t>
            </a:r>
            <a:r>
              <a:rPr lang="ru-RU" sz="2000" b="1" i="1" dirty="0" err="1"/>
              <a:t>процеси</a:t>
            </a:r>
            <a:r>
              <a:rPr lang="ru-RU" sz="2000" b="1" i="1" dirty="0"/>
              <a:t> не </a:t>
            </a:r>
            <a:r>
              <a:rPr lang="ru-RU" sz="2000" b="1" i="1" dirty="0" err="1"/>
              <a:t>можна</a:t>
            </a:r>
            <a:r>
              <a:rPr lang="ru-RU" sz="2000" b="1" i="1" dirty="0"/>
              <a:t> </a:t>
            </a:r>
            <a:r>
              <a:rPr lang="ru-RU" sz="2000" b="1" i="1" dirty="0" err="1"/>
              <a:t>пояснити</a:t>
            </a:r>
            <a:r>
              <a:rPr lang="ru-RU" sz="2000" b="1" i="1" dirty="0"/>
              <a:t> </a:t>
            </a:r>
            <a:r>
              <a:rPr lang="ru-RU" sz="2000" b="1" i="1" dirty="0" err="1"/>
              <a:t>властивостями</a:t>
            </a:r>
            <a:r>
              <a:rPr lang="ru-RU" sz="2000" b="1" i="1" dirty="0"/>
              <a:t> </a:t>
            </a:r>
            <a:r>
              <a:rPr lang="ru-RU" sz="2000" b="1" i="1" dirty="0" err="1"/>
              <a:t>сконцентрованих</a:t>
            </a:r>
            <a:r>
              <a:rPr lang="ru-RU" sz="2000" b="1" i="1" dirty="0"/>
              <a:t> в них </a:t>
            </a:r>
            <a:r>
              <a:rPr lang="ru-RU" sz="2000" b="1" i="1" dirty="0" err="1"/>
              <a:t>зірок</a:t>
            </a:r>
            <a:r>
              <a:rPr lang="ru-RU" sz="2000" b="1" i="1" dirty="0"/>
              <a:t>.</a:t>
            </a:r>
          </a:p>
          <a:p>
            <a:pPr algn="just"/>
            <a:endParaRPr lang="ru-RU" sz="2000" b="1" i="1" dirty="0"/>
          </a:p>
          <a:p>
            <a:pPr algn="just"/>
            <a:r>
              <a:rPr lang="en-US" sz="2000" b="1" i="1" dirty="0" smtClean="0"/>
              <a:t>	</a:t>
            </a:r>
            <a:r>
              <a:rPr lang="ru-RU" sz="2000" b="1" i="1" dirty="0" smtClean="0"/>
              <a:t>Диск </a:t>
            </a:r>
            <a:r>
              <a:rPr lang="ru-RU" sz="2000" b="1" i="1" dirty="0"/>
              <a:t>— </a:t>
            </a:r>
            <a:r>
              <a:rPr lang="ru-RU" sz="2000" b="1" i="1" dirty="0" err="1"/>
              <a:t>відносно</a:t>
            </a:r>
            <a:r>
              <a:rPr lang="ru-RU" sz="2000" b="1" i="1" dirty="0"/>
              <a:t> тонкий шар, в </a:t>
            </a:r>
            <a:r>
              <a:rPr lang="ru-RU" sz="2000" b="1" i="1" dirty="0" err="1"/>
              <a:t>якому</a:t>
            </a:r>
            <a:r>
              <a:rPr lang="ru-RU" sz="2000" b="1" i="1" dirty="0"/>
              <a:t> </a:t>
            </a:r>
            <a:r>
              <a:rPr lang="ru-RU" sz="2000" b="1" i="1" dirty="0" err="1"/>
              <a:t>сконцентровано</a:t>
            </a:r>
            <a:r>
              <a:rPr lang="ru-RU" sz="2000" b="1" i="1" dirty="0"/>
              <a:t> </a:t>
            </a:r>
            <a:r>
              <a:rPr lang="ru-RU" sz="2000" b="1" i="1" dirty="0" err="1"/>
              <a:t>більшість</a:t>
            </a:r>
            <a:r>
              <a:rPr lang="ru-RU" sz="2000" b="1" i="1" dirty="0"/>
              <a:t> </a:t>
            </a:r>
            <a:r>
              <a:rPr lang="ru-RU" sz="2000" b="1" i="1" dirty="0" err="1"/>
              <a:t>об'єктів</a:t>
            </a:r>
            <a:r>
              <a:rPr lang="ru-RU" sz="2000" b="1" i="1" dirty="0"/>
              <a:t> галактики. </a:t>
            </a:r>
            <a:r>
              <a:rPr lang="ru-RU" sz="2000" b="1" i="1" dirty="0" err="1"/>
              <a:t>Підрозділяється</a:t>
            </a:r>
            <a:r>
              <a:rPr lang="ru-RU" sz="2000" b="1" i="1" dirty="0"/>
              <a:t> на </a:t>
            </a:r>
            <a:r>
              <a:rPr lang="ru-RU" sz="2000" b="1" i="1" dirty="0" err="1"/>
              <a:t>газопиловий</a:t>
            </a:r>
            <a:r>
              <a:rPr lang="ru-RU" sz="2000" b="1" i="1" dirty="0"/>
              <a:t> диск і </a:t>
            </a:r>
            <a:r>
              <a:rPr lang="ru-RU" sz="2000" b="1" i="1" dirty="0" err="1"/>
              <a:t>зоряний</a:t>
            </a:r>
            <a:r>
              <a:rPr lang="ru-RU" sz="2000" b="1" i="1" dirty="0"/>
              <a:t> диск.</a:t>
            </a:r>
          </a:p>
          <a:p>
            <a:pPr algn="just"/>
            <a:endParaRPr lang="ru-RU" sz="2000" b="1" i="1" dirty="0"/>
          </a:p>
          <a:p>
            <a:pPr algn="just"/>
            <a:r>
              <a:rPr lang="en-US" sz="2000" b="1" i="1" dirty="0" smtClean="0"/>
              <a:t>	</a:t>
            </a:r>
            <a:r>
              <a:rPr lang="ru-RU" sz="2000" b="1" i="1" dirty="0" err="1" smtClean="0"/>
              <a:t>Полярне</a:t>
            </a:r>
            <a:r>
              <a:rPr lang="ru-RU" sz="2000" b="1" i="1" dirty="0" smtClean="0"/>
              <a:t> </a:t>
            </a:r>
            <a:r>
              <a:rPr lang="ru-RU" sz="2000" b="1" i="1" dirty="0" err="1"/>
              <a:t>кільце</a:t>
            </a:r>
            <a:r>
              <a:rPr lang="ru-RU" sz="2000" b="1" i="1" dirty="0"/>
              <a:t> — </a:t>
            </a:r>
            <a:r>
              <a:rPr lang="ru-RU" sz="2000" b="1" i="1" dirty="0" err="1"/>
              <a:t>рідкісний</a:t>
            </a:r>
            <a:r>
              <a:rPr lang="ru-RU" sz="2000" b="1" i="1" dirty="0"/>
              <a:t> компонент. У </a:t>
            </a:r>
            <a:r>
              <a:rPr lang="ru-RU" sz="2000" b="1" i="1" dirty="0" err="1"/>
              <a:t>класичному</a:t>
            </a:r>
            <a:r>
              <a:rPr lang="ru-RU" sz="2000" b="1" i="1" dirty="0"/>
              <a:t> </a:t>
            </a:r>
            <a:r>
              <a:rPr lang="ru-RU" sz="2000" b="1" i="1" dirty="0" err="1"/>
              <a:t>випадку</a:t>
            </a:r>
            <a:r>
              <a:rPr lang="ru-RU" sz="2000" b="1" i="1" dirty="0"/>
              <a:t> галактика з </a:t>
            </a:r>
            <a:r>
              <a:rPr lang="ru-RU" sz="2000" b="1" i="1" dirty="0" err="1"/>
              <a:t>полярним</a:t>
            </a:r>
            <a:r>
              <a:rPr lang="ru-RU" sz="2000" b="1" i="1" dirty="0"/>
              <a:t> </a:t>
            </a:r>
            <a:r>
              <a:rPr lang="ru-RU" sz="2000" b="1" i="1" dirty="0" err="1"/>
              <a:t>кільцем</a:t>
            </a:r>
            <a:r>
              <a:rPr lang="ru-RU" sz="2000" b="1" i="1" dirty="0"/>
              <a:t> </a:t>
            </a:r>
            <a:r>
              <a:rPr lang="ru-RU" sz="2000" b="1" i="1" dirty="0" err="1"/>
              <a:t>має</a:t>
            </a:r>
            <a:r>
              <a:rPr lang="ru-RU" sz="2000" b="1" i="1" dirty="0"/>
              <a:t> два диски, </a:t>
            </a:r>
            <a:r>
              <a:rPr lang="ru-RU" sz="2000" b="1" i="1" dirty="0" err="1"/>
              <a:t>що</a:t>
            </a:r>
            <a:r>
              <a:rPr lang="ru-RU" sz="2000" b="1" i="1" dirty="0"/>
              <a:t> </a:t>
            </a:r>
            <a:r>
              <a:rPr lang="ru-RU" sz="2000" b="1" i="1" dirty="0" err="1"/>
              <a:t>обертаються</a:t>
            </a:r>
            <a:r>
              <a:rPr lang="ru-RU" sz="2000" b="1" i="1" dirty="0"/>
              <a:t> в </a:t>
            </a:r>
            <a:r>
              <a:rPr lang="ru-RU" sz="2000" b="1" i="1" dirty="0" err="1"/>
              <a:t>перпендикулярних</a:t>
            </a:r>
            <a:r>
              <a:rPr lang="ru-RU" sz="2000" b="1" i="1" dirty="0"/>
              <a:t> </a:t>
            </a:r>
            <a:r>
              <a:rPr lang="ru-RU" sz="2000" b="1" i="1" dirty="0" err="1"/>
              <a:t>площинах</a:t>
            </a:r>
            <a:r>
              <a:rPr lang="ru-RU" sz="2000" b="1" i="1" dirty="0"/>
              <a:t>. </a:t>
            </a:r>
            <a:r>
              <a:rPr lang="ru-RU" sz="2000" b="1" i="1" dirty="0" err="1"/>
              <a:t>Центри</a:t>
            </a:r>
            <a:r>
              <a:rPr lang="ru-RU" sz="2000" b="1" i="1" dirty="0"/>
              <a:t> </a:t>
            </a:r>
            <a:r>
              <a:rPr lang="ru-RU" sz="2000" b="1" i="1" dirty="0" err="1"/>
              <a:t>цих</a:t>
            </a:r>
            <a:r>
              <a:rPr lang="ru-RU" sz="2000" b="1" i="1" dirty="0"/>
              <a:t> </a:t>
            </a:r>
            <a:r>
              <a:rPr lang="ru-RU" sz="2000" b="1" i="1" dirty="0" err="1"/>
              <a:t>дисків</a:t>
            </a:r>
            <a:r>
              <a:rPr lang="ru-RU" sz="2000" b="1" i="1" dirty="0"/>
              <a:t> </a:t>
            </a:r>
            <a:r>
              <a:rPr lang="ru-RU" sz="2000" b="1" i="1" dirty="0" err="1"/>
              <a:t>збігаються</a:t>
            </a:r>
            <a:r>
              <a:rPr lang="ru-RU" sz="2000" b="1" i="1" dirty="0"/>
              <a:t>. Причина </a:t>
            </a:r>
            <a:r>
              <a:rPr lang="ru-RU" sz="2000" b="1" i="1" dirty="0" err="1"/>
              <a:t>виникнення</a:t>
            </a:r>
            <a:r>
              <a:rPr lang="ru-RU" sz="2000" b="1" i="1" dirty="0"/>
              <a:t> </a:t>
            </a:r>
            <a:r>
              <a:rPr lang="ru-RU" sz="2000" b="1" i="1" dirty="0" err="1"/>
              <a:t>полярних</a:t>
            </a:r>
            <a:r>
              <a:rPr lang="ru-RU" sz="2000" b="1" i="1" dirty="0"/>
              <a:t> </a:t>
            </a:r>
            <a:r>
              <a:rPr lang="ru-RU" sz="2000" b="1" i="1" dirty="0" err="1"/>
              <a:t>кілець</a:t>
            </a:r>
            <a:r>
              <a:rPr lang="ru-RU" sz="2000" b="1" i="1" dirty="0"/>
              <a:t> не є </a:t>
            </a:r>
            <a:r>
              <a:rPr lang="ru-RU" sz="2000" b="1" i="1" dirty="0" err="1"/>
              <a:t>повністю</a:t>
            </a:r>
            <a:r>
              <a:rPr lang="ru-RU" sz="2000" b="1" i="1" dirty="0"/>
              <a:t> </a:t>
            </a:r>
            <a:r>
              <a:rPr lang="ru-RU" sz="2000" b="1" i="1" dirty="0" err="1" smtClean="0"/>
              <a:t>обґрунтована</a:t>
            </a:r>
            <a:r>
              <a:rPr lang="ru-RU" sz="2000" b="1" i="1" dirty="0" smtClean="0"/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22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2787 -0.398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5152" numSld="87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" y="3697867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Процеси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" y="1454018"/>
            <a:ext cx="5377224" cy="5150290"/>
            <a:chOff x="-2" y="1454018"/>
            <a:chExt cx="5377224" cy="515029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2195528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2953299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2" y="1454018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" y="4452580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5203264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" y="5957977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010152" y="2161651"/>
            <a:ext cx="10037584" cy="4093428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Якщо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середня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</a:t>
            </a:r>
            <a:r>
              <a:rPr lang="ru-RU" sz="2000" i="1" dirty="0">
                <a:cs typeface="MV Boli" panose="02000500030200090000" pitchFamily="2" charset="0"/>
              </a:rPr>
              <a:t> галактиками не є </a:t>
            </a:r>
            <a:r>
              <a:rPr lang="ru-RU" sz="2000" i="1" dirty="0" err="1">
                <a:cs typeface="MV Boli" panose="02000500030200090000" pitchFamily="2" charset="0"/>
              </a:rPr>
              <a:t>значно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діаметру</a:t>
            </a:r>
            <a:r>
              <a:rPr lang="ru-RU" sz="2000" i="1" dirty="0">
                <a:cs typeface="MV Boli" panose="02000500030200090000" pitchFamily="2" charset="0"/>
              </a:rPr>
              <a:t>, то </a:t>
            </a:r>
            <a:r>
              <a:rPr lang="ru-RU" sz="2000" i="1" dirty="0" err="1">
                <a:cs typeface="MV Boli" panose="02000500030200090000" pitchFamily="2" charset="0"/>
              </a:rPr>
              <a:t>істотними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стають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приливні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впливи</a:t>
            </a:r>
            <a:r>
              <a:rPr lang="ru-RU" sz="2000" i="1" dirty="0">
                <a:cs typeface="MV Boli" panose="02000500030200090000" pitchFamily="2" charset="0"/>
              </a:rPr>
              <a:t> галактик. 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велика </a:t>
            </a:r>
            <a:r>
              <a:rPr lang="ru-RU" sz="2000" i="1" dirty="0" err="1">
                <a:cs typeface="MV Boli" panose="02000500030200090000" pitchFamily="2" charset="0"/>
              </a:rPr>
              <a:t>порівняно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розмірами</a:t>
            </a:r>
            <a:r>
              <a:rPr lang="ru-RU" sz="2000" i="1" dirty="0">
                <a:cs typeface="MV Boli" panose="02000500030200090000" pitchFamily="2" charset="0"/>
              </a:rPr>
              <a:t> галактик, але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великий і час </a:t>
            </a:r>
            <a:r>
              <a:rPr lang="ru-RU" sz="2000" i="1" dirty="0" err="1">
                <a:cs typeface="MV Boli" panose="02000500030200090000" pitchFamily="2" charset="0"/>
              </a:rPr>
              <a:t>прольоту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двох</a:t>
            </a:r>
            <a:r>
              <a:rPr lang="ru-RU" sz="2000" i="1" dirty="0">
                <a:cs typeface="MV Boli" panose="02000500030200090000" pitchFamily="2" charset="0"/>
              </a:rPr>
              <a:t> галактик одна </a:t>
            </a:r>
            <a:r>
              <a:rPr lang="ru-RU" sz="2000" i="1" dirty="0" err="1">
                <a:cs typeface="MV Boli" panose="02000500030200090000" pitchFamily="2" charset="0"/>
              </a:rPr>
              <a:t>відносно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одної</a:t>
            </a:r>
            <a:r>
              <a:rPr lang="ru-RU" sz="2000" i="1" dirty="0">
                <a:cs typeface="MV Boli" panose="02000500030200090000" pitchFamily="2" charset="0"/>
              </a:rPr>
              <a:t>, то </a:t>
            </a:r>
            <a:r>
              <a:rPr lang="ru-RU" sz="2000" i="1" dirty="0" err="1">
                <a:cs typeface="MV Boli" panose="02000500030200090000" pitchFamily="2" charset="0"/>
              </a:rPr>
              <a:t>більш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масивна</a:t>
            </a:r>
            <a:r>
              <a:rPr lang="ru-RU" sz="2000" i="1" dirty="0">
                <a:cs typeface="MV Boli" panose="02000500030200090000" pitchFamily="2" charset="0"/>
              </a:rPr>
              <a:t> галактика </a:t>
            </a:r>
            <a:r>
              <a:rPr lang="ru-RU" sz="2000" i="1" dirty="0" err="1">
                <a:cs typeface="MV Boli" panose="02000500030200090000" pitchFamily="2" charset="0"/>
              </a:rPr>
              <a:t>може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перетягнути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міжгалактичний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гарячий</a:t>
            </a:r>
            <a:r>
              <a:rPr lang="ru-RU" sz="2000" i="1" dirty="0">
                <a:cs typeface="MV Boli" panose="02000500030200090000" pitchFamily="2" charset="0"/>
              </a:rPr>
              <a:t> газ,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оточує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сусідню</a:t>
            </a:r>
            <a:r>
              <a:rPr lang="ru-RU" sz="2000" i="1" dirty="0">
                <a:cs typeface="MV Boli" panose="02000500030200090000" pitchFamily="2" charset="0"/>
              </a:rPr>
              <a:t> галактику, </a:t>
            </a:r>
            <a:r>
              <a:rPr lang="ru-RU" sz="2000" i="1" dirty="0" err="1">
                <a:cs typeface="MV Boli" panose="02000500030200090000" pitchFamily="2" charset="0"/>
              </a:rPr>
              <a:t>тим</a:t>
            </a:r>
            <a:r>
              <a:rPr lang="ru-RU" sz="2000" i="1" dirty="0">
                <a:cs typeface="MV Boli" panose="02000500030200090000" pitchFamily="2" charset="0"/>
              </a:rPr>
              <a:t> самим </a:t>
            </a:r>
            <a:r>
              <a:rPr lang="ru-RU" sz="2000" i="1" dirty="0" err="1">
                <a:cs typeface="MV Boli" panose="02000500030200090000" pitchFamily="2" charset="0"/>
              </a:rPr>
              <a:t>позбавивши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джерела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поповнення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внутрішніх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запасів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міжзоряного</a:t>
            </a:r>
            <a:r>
              <a:rPr lang="ru-RU" sz="2000" i="1" dirty="0">
                <a:cs typeface="MV Boli" panose="02000500030200090000" pitchFamily="2" charset="0"/>
              </a:rPr>
              <a:t> газу,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бере</a:t>
            </a:r>
            <a:r>
              <a:rPr lang="ru-RU" sz="2000" i="1" dirty="0">
                <a:cs typeface="MV Boli" panose="02000500030200090000" pitchFamily="2" charset="0"/>
              </a:rPr>
              <a:t> участь при </a:t>
            </a:r>
            <a:r>
              <a:rPr lang="ru-RU" sz="2000" i="1" dirty="0" err="1">
                <a:cs typeface="MV Boli" panose="02000500030200090000" pitchFamily="2" charset="0"/>
              </a:rPr>
              <a:t>формуванні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зірок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Якщо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є </a:t>
            </a:r>
            <a:r>
              <a:rPr lang="ru-RU" sz="2000" i="1" dirty="0" err="1">
                <a:cs typeface="MV Boli" panose="02000500030200090000" pitchFamily="2" charset="0"/>
              </a:rPr>
              <a:t>меншою</a:t>
            </a:r>
            <a:r>
              <a:rPr lang="ru-RU" sz="2000" i="1" dirty="0">
                <a:cs typeface="MV Boli" panose="02000500030200090000" pitchFamily="2" charset="0"/>
              </a:rPr>
              <a:t>, є </a:t>
            </a:r>
            <a:r>
              <a:rPr lang="ru-RU" sz="2000" i="1" dirty="0" err="1">
                <a:cs typeface="MV Boli" panose="02000500030200090000" pitchFamily="2" charset="0"/>
              </a:rPr>
              <a:t>можливість</a:t>
            </a:r>
            <a:r>
              <a:rPr lang="ru-RU" sz="2000" i="1" dirty="0">
                <a:cs typeface="MV Boli" panose="02000500030200090000" pitchFamily="2" charset="0"/>
              </a:rPr>
              <a:t> того,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масивний</a:t>
            </a:r>
            <a:r>
              <a:rPr lang="ru-RU" sz="2000" i="1" dirty="0">
                <a:cs typeface="MV Boli" panose="02000500030200090000" pitchFamily="2" charset="0"/>
              </a:rPr>
              <a:t> компонент разом з </a:t>
            </a:r>
            <a:r>
              <a:rPr lang="ru-RU" sz="2000" i="1" dirty="0" err="1">
                <a:cs typeface="MV Boli" panose="02000500030200090000" pitchFamily="2" charset="0"/>
              </a:rPr>
              <a:t>міжгалактичним</a:t>
            </a:r>
            <a:r>
              <a:rPr lang="ru-RU" sz="2000" i="1" dirty="0">
                <a:cs typeface="MV Boli" panose="02000500030200090000" pitchFamily="2" charset="0"/>
              </a:rPr>
              <a:t> газом </a:t>
            </a:r>
            <a:r>
              <a:rPr lang="ru-RU" sz="2000" i="1" dirty="0" err="1">
                <a:cs typeface="MV Boli" panose="02000500030200090000" pitchFamily="2" charset="0"/>
              </a:rPr>
              <a:t>перетягне</a:t>
            </a:r>
            <a:r>
              <a:rPr lang="ru-RU" sz="2000" i="1" dirty="0">
                <a:cs typeface="MV Boli" panose="02000500030200090000" pitchFamily="2" charset="0"/>
              </a:rPr>
              <a:t> на себе і </a:t>
            </a:r>
            <a:r>
              <a:rPr lang="ru-RU" sz="2000" i="1" dirty="0" err="1">
                <a:cs typeface="MV Boli" panose="02000500030200090000" pitchFamily="2" charset="0"/>
              </a:rPr>
              <a:t>темне</a:t>
            </a:r>
            <a:r>
              <a:rPr lang="ru-RU" sz="2000" i="1" dirty="0">
                <a:cs typeface="MV Boli" panose="02000500030200090000" pitchFamily="2" charset="0"/>
              </a:rPr>
              <a:t> гало галактики, </a:t>
            </a:r>
            <a:r>
              <a:rPr lang="ru-RU" sz="2000" i="1" dirty="0" err="1">
                <a:cs typeface="MV Boli" panose="02000500030200090000" pitchFamily="2" charset="0"/>
              </a:rPr>
              <a:t>залишивши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фактично</a:t>
            </a:r>
            <a:r>
              <a:rPr lang="ru-RU" sz="2000" i="1" dirty="0">
                <a:cs typeface="MV Boli" panose="02000500030200090000" pitchFamily="2" charset="0"/>
              </a:rPr>
              <a:t> без </a:t>
            </a:r>
            <a:r>
              <a:rPr lang="ru-RU" sz="2000" i="1" dirty="0" err="1">
                <a:cs typeface="MV Boli" panose="02000500030200090000" pitchFamily="2" charset="0"/>
              </a:rPr>
              <a:t>темної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матерії</a:t>
            </a:r>
            <a:r>
              <a:rPr lang="ru-RU" sz="2000" i="1" dirty="0">
                <a:cs typeface="MV Boli" panose="02000500030200090000" pitchFamily="2" charset="0"/>
              </a:rPr>
              <a:t>. Особливо часто </a:t>
            </a:r>
            <a:r>
              <a:rPr lang="ru-RU" sz="2000" i="1" dirty="0" err="1">
                <a:cs typeface="MV Boli" panose="02000500030200090000" pitchFamily="2" charset="0"/>
              </a:rPr>
              <a:t>таке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зустрічається</a:t>
            </a:r>
            <a:r>
              <a:rPr lang="ru-RU" sz="2000" i="1" dirty="0">
                <a:cs typeface="MV Boli" panose="02000500030200090000" pitchFamily="2" charset="0"/>
              </a:rPr>
              <a:t> при сильному </a:t>
            </a:r>
            <a:r>
              <a:rPr lang="ru-RU" sz="2000" i="1" dirty="0" err="1">
                <a:cs typeface="MV Boli" panose="02000500030200090000" pitchFamily="2" charset="0"/>
              </a:rPr>
              <a:t>розходженні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масах</a:t>
            </a:r>
            <a:r>
              <a:rPr lang="ru-RU" sz="2000" i="1" dirty="0">
                <a:cs typeface="MV Boli" panose="02000500030200090000" pitchFamily="2" charset="0"/>
              </a:rPr>
              <a:t> галактик.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невелика, як невеликий і час </a:t>
            </a:r>
            <a:r>
              <a:rPr lang="ru-RU" sz="2000" i="1" dirty="0" err="1">
                <a:cs typeface="MV Boli" panose="02000500030200090000" pitchFamily="2" charset="0"/>
              </a:rPr>
              <a:t>взаємодії</a:t>
            </a:r>
            <a:r>
              <a:rPr lang="ru-RU" sz="2000" i="1" dirty="0">
                <a:cs typeface="MV Boli" panose="02000500030200090000" pitchFamily="2" charset="0"/>
              </a:rPr>
              <a:t>, то в галактиках </a:t>
            </a:r>
            <a:r>
              <a:rPr lang="ru-RU" sz="2000" i="1" dirty="0" err="1">
                <a:cs typeface="MV Boli" panose="02000500030200090000" pitchFamily="2" charset="0"/>
              </a:rPr>
              <a:t>виникне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періодична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зміна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густини</a:t>
            </a:r>
            <a:r>
              <a:rPr lang="ru-RU" sz="2000" i="1" dirty="0">
                <a:cs typeface="MV Boli" panose="02000500030200090000" pitchFamily="2" charset="0"/>
              </a:rPr>
              <a:t> газу,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слугуватиме</a:t>
            </a:r>
            <a:r>
              <a:rPr lang="ru-RU" sz="2000" i="1" dirty="0">
                <a:cs typeface="MV Boli" panose="02000500030200090000" pitchFamily="2" charset="0"/>
              </a:rPr>
              <a:t> причиною </a:t>
            </a:r>
            <a:r>
              <a:rPr lang="ru-RU" sz="2000" i="1" dirty="0" err="1">
                <a:cs typeface="MV Boli" panose="02000500030200090000" pitchFamily="2" charset="0"/>
              </a:rPr>
              <a:t>масованої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спалаху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зореутворення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появи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спіральних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гілок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66257" y="1196870"/>
            <a:ext cx="5302674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/>
              <a:t>Зіткнення</a:t>
            </a:r>
            <a:endParaRPr lang="ru-RU" sz="3600" b="1" dirty="0"/>
          </a:p>
        </p:txBody>
      </p:sp>
      <p:pic>
        <p:nvPicPr>
          <p:cNvPr id="2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02787 -0.497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5152" numSld="87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1489" y="258633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Процеси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1098802" y="1996110"/>
            <a:ext cx="10037584" cy="4708981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Граничний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випадок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взаємодії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злиття</a:t>
            </a:r>
            <a:r>
              <a:rPr lang="ru-RU" sz="2000" i="1" dirty="0">
                <a:cs typeface="MV Boli" panose="02000500030200090000" pitchFamily="2" charset="0"/>
              </a:rPr>
              <a:t> галактик. За </a:t>
            </a:r>
            <a:r>
              <a:rPr lang="ru-RU" sz="2000" i="1" dirty="0" err="1">
                <a:cs typeface="MV Boli" panose="02000500030200090000" pitchFamily="2" charset="0"/>
              </a:rPr>
              <a:t>сучасними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уявленнями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спочатку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зливаються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темні</a:t>
            </a:r>
            <a:r>
              <a:rPr lang="ru-RU" sz="2000" i="1" dirty="0">
                <a:cs typeface="MV Boli" panose="02000500030200090000" pitchFamily="2" charset="0"/>
              </a:rPr>
              <a:t> гало галактик. </a:t>
            </a:r>
            <a:r>
              <a:rPr lang="ru-RU" sz="2000" i="1" dirty="0" err="1">
                <a:cs typeface="MV Boli" panose="02000500030200090000" pitchFamily="2" charset="0"/>
              </a:rPr>
              <a:t>Потім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починають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наближатися</a:t>
            </a:r>
            <a:r>
              <a:rPr lang="ru-RU" sz="2000" i="1" dirty="0">
                <a:cs typeface="MV Boli" panose="02000500030200090000" pitchFamily="2" charset="0"/>
              </a:rPr>
              <a:t> одна до </a:t>
            </a:r>
            <a:r>
              <a:rPr lang="ru-RU" sz="2000" i="1" dirty="0" err="1">
                <a:cs typeface="MV Boli" panose="02000500030200090000" pitchFamily="2" charset="0"/>
              </a:rPr>
              <a:t>одної</a:t>
            </a:r>
            <a:r>
              <a:rPr lang="ru-RU" sz="2000" i="1" dirty="0">
                <a:cs typeface="MV Boli" panose="02000500030200090000" pitchFamily="2" charset="0"/>
              </a:rPr>
              <a:t> по </a:t>
            </a:r>
            <a:r>
              <a:rPr lang="ru-RU" sz="2000" i="1" dirty="0" err="1">
                <a:cs typeface="MV Boli" panose="02000500030200090000" pitchFamily="2" charset="0"/>
              </a:rPr>
              <a:t>спіралі</a:t>
            </a:r>
            <a:r>
              <a:rPr lang="ru-RU" sz="2000" i="1" dirty="0">
                <a:cs typeface="MV Boli" panose="02000500030200090000" pitchFamily="2" charset="0"/>
              </a:rPr>
              <a:t>. І </a:t>
            </a:r>
            <a:r>
              <a:rPr lang="ru-RU" sz="2000" i="1" dirty="0" err="1">
                <a:cs typeface="MV Boli" panose="02000500030200090000" pitchFamily="2" charset="0"/>
              </a:rPr>
              <a:t>тільки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потім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починають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зливатися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компоненти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викликаючи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навколишньому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газі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хвилі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щільності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спалахи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зореутворення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Орбітальний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телескоп «Хаббл» у 2006 </a:t>
            </a:r>
            <a:r>
              <a:rPr lang="ru-RU" sz="2000" i="1" dirty="0" err="1">
                <a:cs typeface="MV Boli" panose="02000500030200090000" pitchFamily="2" charset="0"/>
              </a:rPr>
              <a:t>році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сфотографував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взаємодіючі</a:t>
            </a:r>
            <a:r>
              <a:rPr lang="ru-RU" sz="2000" i="1" dirty="0">
                <a:cs typeface="MV Boli" panose="02000500030200090000" pitchFamily="2" charset="0"/>
              </a:rPr>
              <a:t> галактики, </a:t>
            </a:r>
            <a:r>
              <a:rPr lang="ru-RU" sz="2000" i="1" dirty="0" err="1">
                <a:cs typeface="MV Boli" panose="02000500030200090000" pitchFamily="2" charset="0"/>
              </a:rPr>
              <a:t>дві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завдяки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гравітаційному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впливу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розривають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третю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частини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сузір'я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Південної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Риби</a:t>
            </a:r>
            <a:r>
              <a:rPr lang="ru-RU" sz="2000" i="1" dirty="0">
                <a:cs typeface="MV Boli" panose="02000500030200090000" pitchFamily="2" charset="0"/>
              </a:rPr>
              <a:t>, на </a:t>
            </a:r>
            <a:r>
              <a:rPr lang="ru-RU" sz="2000" i="1" dirty="0" err="1">
                <a:cs typeface="MV Boli" panose="02000500030200090000" pitchFamily="2" charset="0"/>
              </a:rPr>
              <a:t>відстані</a:t>
            </a:r>
            <a:r>
              <a:rPr lang="ru-RU" sz="2000" i="1" dirty="0">
                <a:cs typeface="MV Boli" panose="02000500030200090000" pitchFamily="2" charset="0"/>
              </a:rPr>
              <a:t> 100 </a:t>
            </a:r>
            <a:r>
              <a:rPr lang="ru-RU" sz="2000" i="1" dirty="0" err="1">
                <a:cs typeface="MV Boli" panose="02000500030200090000" pitchFamily="2" charset="0"/>
              </a:rPr>
              <a:t>мільйонів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Землі</a:t>
            </a:r>
            <a:r>
              <a:rPr lang="ru-RU" sz="2000" i="1" dirty="0" smtClean="0">
                <a:cs typeface="MV Boli" panose="02000500030200090000" pitchFamily="2" charset="0"/>
              </a:rPr>
              <a:t>).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Зіткнення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галактик є </a:t>
            </a:r>
            <a:r>
              <a:rPr lang="ru-RU" sz="2000" i="1" dirty="0" err="1">
                <a:cs typeface="MV Boli" panose="02000500030200090000" pitchFamily="2" charset="0"/>
              </a:rPr>
              <a:t>досить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поширеним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явищем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Всесвіті</a:t>
            </a:r>
            <a:r>
              <a:rPr lang="ru-RU" sz="2000" i="1" dirty="0">
                <a:cs typeface="MV Boli" panose="02000500030200090000" pitchFamily="2" charset="0"/>
              </a:rPr>
              <a:t>. В </a:t>
            </a:r>
            <a:r>
              <a:rPr lang="ru-RU" sz="2000" i="1" dirty="0" err="1">
                <a:cs typeface="MV Boli" panose="02000500030200090000" pitchFamily="2" charset="0"/>
              </a:rPr>
              <a:t>результаті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аналізу</a:t>
            </a:r>
            <a:r>
              <a:rPr lang="ru-RU" sz="2000" i="1" dirty="0">
                <a:cs typeface="MV Boli" panose="02000500030200090000" pitchFamily="2" charset="0"/>
              </a:rPr>
              <a:t> 21 902 галактик (</a:t>
            </a:r>
            <a:r>
              <a:rPr lang="ru-RU" sz="2000" i="1" dirty="0" err="1">
                <a:cs typeface="MV Boli" panose="02000500030200090000" pitchFamily="2" charset="0"/>
              </a:rPr>
              <a:t>повідомлення</a:t>
            </a:r>
            <a:r>
              <a:rPr lang="ru-RU" sz="2000" i="1" dirty="0">
                <a:cs typeface="MV Boli" panose="02000500030200090000" pitchFamily="2" charset="0"/>
              </a:rPr>
              <a:t> початку 2009 </a:t>
            </a:r>
            <a:r>
              <a:rPr lang="ru-RU" sz="2000" i="1" dirty="0" smtClean="0">
                <a:cs typeface="MV Boli" panose="02000500030200090000" pitchFamily="2" charset="0"/>
              </a:rPr>
              <a:t>року)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з'ясовано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практично </a:t>
            </a:r>
            <a:r>
              <a:rPr lang="ru-RU" sz="2000" i="1" dirty="0" err="1">
                <a:cs typeface="MV Boli" panose="02000500030200090000" pitchFamily="2" charset="0"/>
              </a:rPr>
              <a:t>всі</a:t>
            </a:r>
            <a:r>
              <a:rPr lang="ru-RU" sz="2000" i="1" dirty="0">
                <a:cs typeface="MV Boli" panose="02000500030200090000" pitchFamily="2" charset="0"/>
              </a:rPr>
              <a:t> вони в </a:t>
            </a:r>
            <a:r>
              <a:rPr lang="ru-RU" sz="2000" i="1" dirty="0" err="1">
                <a:cs typeface="MV Boli" panose="02000500030200090000" pitchFamily="2" charset="0"/>
              </a:rPr>
              <a:t>минулому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стикалися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іншими</a:t>
            </a:r>
            <a:r>
              <a:rPr lang="ru-RU" sz="2000" i="1" dirty="0">
                <a:cs typeface="MV Boli" panose="02000500030200090000" pitchFamily="2" charset="0"/>
              </a:rPr>
              <a:t> галактиками.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підтверджується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припущення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2 </a:t>
            </a:r>
            <a:r>
              <a:rPr lang="ru-RU" sz="2000" i="1" dirty="0" err="1">
                <a:cs typeface="MV Boli" panose="02000500030200090000" pitchFamily="2" charset="0"/>
              </a:rPr>
              <a:t>мільярдів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 тому </a:t>
            </a:r>
            <a:r>
              <a:rPr lang="ru-RU" sz="2000" i="1" dirty="0" err="1">
                <a:cs typeface="MV Boli" panose="02000500030200090000" pitchFamily="2" charset="0"/>
              </a:rPr>
              <a:t>відбулося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зіткнення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 з </a:t>
            </a:r>
            <a:r>
              <a:rPr lang="ru-RU" sz="2000" i="1" dirty="0" err="1">
                <a:cs typeface="MV Boli" panose="02000500030200090000" pitchFamily="2" charset="0"/>
              </a:rPr>
              <a:t>іншою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галактикою.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66257" y="1196870"/>
            <a:ext cx="5302674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/>
              <a:t>Зіткнення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705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5152" numSld="8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1489" y="258633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Процеси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996110"/>
            <a:ext cx="10037584" cy="3785652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err="1">
                <a:cs typeface="MV Boli" panose="02000500030200090000" pitchFamily="2" charset="0"/>
              </a:rPr>
              <a:t>Галактичні</a:t>
            </a:r>
            <a:r>
              <a:rPr lang="ru-RU" sz="2000" i="1" dirty="0">
                <a:cs typeface="MV Boli" panose="02000500030200090000" pitchFamily="2" charset="0"/>
              </a:rPr>
              <a:t> ядра </a:t>
            </a:r>
            <a:r>
              <a:rPr lang="ru-RU" sz="2000" i="1" dirty="0" err="1">
                <a:cs typeface="MV Boli" panose="02000500030200090000" pitchFamily="2" charset="0"/>
              </a:rPr>
              <a:t>мають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ознаки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активності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 smtClean="0">
                <a:cs typeface="MV Boli" panose="02000500030200090000" pitchFamily="2" charset="0"/>
              </a:rPr>
              <a:t>якщо</a:t>
            </a:r>
            <a:r>
              <a:rPr lang="ru-RU" sz="2000" i="1" dirty="0" smtClean="0">
                <a:cs typeface="MV Boli" panose="02000500030200090000" pitchFamily="2" charset="0"/>
              </a:rPr>
              <a:t>: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smtClean="0">
                <a:cs typeface="MV Boli" panose="02000500030200090000" pitchFamily="2" charset="0"/>
              </a:rPr>
              <a:t>спектр </a:t>
            </a:r>
            <a:r>
              <a:rPr lang="ru-RU" sz="2000" i="1" dirty="0" err="1">
                <a:cs typeface="MV Boli" panose="02000500030200090000" pitchFamily="2" charset="0"/>
              </a:rPr>
              <a:t>електромагнітного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значно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ширший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ніж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спектр </a:t>
            </a:r>
            <a:r>
              <a:rPr lang="ru-RU" sz="2000" i="1" dirty="0" err="1">
                <a:cs typeface="MV Boli" panose="02000500030200090000" pitchFamily="2" charset="0"/>
              </a:rPr>
              <a:t>звичайних</a:t>
            </a:r>
            <a:r>
              <a:rPr lang="ru-RU" sz="2000" i="1" dirty="0">
                <a:cs typeface="MV Boli" panose="02000500030200090000" pitchFamily="2" charset="0"/>
              </a:rPr>
              <a:t> галактик; </a:t>
            </a:r>
            <a:r>
              <a:rPr lang="ru-RU" sz="2000" i="1" dirty="0" err="1">
                <a:cs typeface="MV Boli" panose="02000500030200090000" pitchFamily="2" charset="0"/>
              </a:rPr>
              <a:t>іноді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охоплює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радіо</a:t>
            </a:r>
            <a:r>
              <a:rPr lang="ru-RU" sz="2000" i="1" dirty="0">
                <a:cs typeface="MV Boli" panose="02000500030200090000" pitchFamily="2" charset="0"/>
              </a:rPr>
              <a:t>- до </a:t>
            </a:r>
            <a:r>
              <a:rPr lang="ru-RU" sz="2000" i="1" dirty="0" err="1">
                <a:cs typeface="MV Boli" panose="02000500030200090000" pitchFamily="2" charset="0"/>
              </a:rPr>
              <a:t>жорсткого</a:t>
            </a:r>
            <a:r>
              <a:rPr lang="ru-RU" sz="2000" i="1" dirty="0">
                <a:cs typeface="MV Boli" panose="02000500030200090000" pitchFamily="2" charset="0"/>
              </a:rPr>
              <a:t> гамма-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;</a:t>
            </a: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спостерігається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«</a:t>
            </a:r>
            <a:r>
              <a:rPr lang="ru-RU" sz="2000" i="1" dirty="0" err="1">
                <a:cs typeface="MV Boli" panose="02000500030200090000" pitchFamily="2" charset="0"/>
              </a:rPr>
              <a:t>змінність</a:t>
            </a:r>
            <a:r>
              <a:rPr lang="ru-RU" sz="2000" i="1" dirty="0">
                <a:cs typeface="MV Boli" panose="02000500030200090000" pitchFamily="2" charset="0"/>
              </a:rPr>
              <a:t>» — </a:t>
            </a:r>
            <a:r>
              <a:rPr lang="ru-RU" sz="2000" i="1" dirty="0" err="1">
                <a:cs typeface="MV Boli" panose="02000500030200090000" pitchFamily="2" charset="0"/>
              </a:rPr>
              <a:t>зміна</a:t>
            </a:r>
            <a:r>
              <a:rPr lang="ru-RU" sz="2000" i="1" dirty="0">
                <a:cs typeface="MV Boli" panose="02000500030200090000" pitchFamily="2" charset="0"/>
              </a:rPr>
              <a:t> «</a:t>
            </a:r>
            <a:r>
              <a:rPr lang="ru-RU" sz="2000" i="1" dirty="0" err="1">
                <a:cs typeface="MV Boli" panose="02000500030200090000" pitchFamily="2" charset="0"/>
              </a:rPr>
              <a:t>потужності</a:t>
            </a:r>
            <a:r>
              <a:rPr lang="ru-RU" sz="2000" i="1" dirty="0">
                <a:cs typeface="MV Boli" panose="02000500030200090000" pitchFamily="2" charset="0"/>
              </a:rPr>
              <a:t>» </a:t>
            </a:r>
            <a:r>
              <a:rPr lang="ru-RU" sz="2000" i="1" dirty="0" err="1">
                <a:cs typeface="MV Boli" panose="02000500030200090000" pitchFamily="2" charset="0"/>
              </a:rPr>
              <a:t>джерела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точці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спостереження</a:t>
            </a:r>
            <a:r>
              <a:rPr lang="ru-RU" sz="2000" i="1" dirty="0">
                <a:cs typeface="MV Boli" panose="02000500030200090000" pitchFamily="2" charset="0"/>
              </a:rPr>
              <a:t> (як правило,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відбувається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періодом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10 </a:t>
            </a:r>
            <a:r>
              <a:rPr lang="ru-RU" sz="2000" i="1" dirty="0" err="1">
                <a:cs typeface="MV Boli" panose="02000500030200090000" pitchFamily="2" charset="0"/>
              </a:rPr>
              <a:t>хвилин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рентгенівському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діапазоні</a:t>
            </a:r>
            <a:r>
              <a:rPr lang="ru-RU" sz="2000" i="1" dirty="0">
                <a:cs typeface="MV Boli" panose="02000500030200090000" pitchFamily="2" charset="0"/>
              </a:rPr>
              <a:t> до 10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оптичному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радіо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діапазонах</a:t>
            </a:r>
            <a:r>
              <a:rPr lang="ru-RU" sz="2000" i="1" dirty="0">
                <a:cs typeface="MV Boli" panose="02000500030200090000" pitchFamily="2" charset="0"/>
              </a:rPr>
              <a:t>);</a:t>
            </a: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smtClean="0">
                <a:cs typeface="MV Boli" panose="02000500030200090000" pitchFamily="2" charset="0"/>
              </a:rPr>
              <a:t>є </a:t>
            </a:r>
            <a:r>
              <a:rPr lang="ru-RU" sz="2000" i="1" dirty="0" err="1">
                <a:cs typeface="MV Boli" panose="02000500030200090000" pitchFamily="2" charset="0"/>
              </a:rPr>
              <a:t>особливості</a:t>
            </a:r>
            <a:r>
              <a:rPr lang="ru-RU" sz="2000" i="1" dirty="0">
                <a:cs typeface="MV Boli" panose="02000500030200090000" pitchFamily="2" charset="0"/>
              </a:rPr>
              <a:t> спектру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, за </a:t>
            </a:r>
            <a:r>
              <a:rPr lang="ru-RU" sz="2000" i="1" dirty="0" err="1">
                <a:cs typeface="MV Boli" panose="02000500030200090000" pitchFamily="2" charset="0"/>
              </a:rPr>
              <a:t>якими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зробити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висновок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велику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переміщення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гарячого</a:t>
            </a:r>
            <a:r>
              <a:rPr lang="ru-RU" sz="2000" i="1" dirty="0">
                <a:cs typeface="MV Boli" panose="02000500030200090000" pitchFamily="2" charset="0"/>
              </a:rPr>
              <a:t> газу;</a:t>
            </a: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smtClean="0">
                <a:cs typeface="MV Boli" panose="02000500030200090000" pitchFamily="2" charset="0"/>
              </a:rPr>
              <a:t>є </a:t>
            </a:r>
            <a:r>
              <a:rPr lang="ru-RU" sz="2000" i="1" dirty="0" err="1">
                <a:cs typeface="MV Boli" panose="02000500030200090000" pitchFamily="2" charset="0"/>
              </a:rPr>
              <a:t>видимі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морфологічні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особливості</a:t>
            </a:r>
            <a:r>
              <a:rPr lang="ru-RU" sz="2000" i="1" dirty="0">
                <a:cs typeface="MV Boli" panose="02000500030200090000" pitchFamily="2" charset="0"/>
              </a:rPr>
              <a:t>, в тому </a:t>
            </a:r>
            <a:r>
              <a:rPr lang="ru-RU" sz="2000" i="1" dirty="0" err="1">
                <a:cs typeface="MV Boli" panose="02000500030200090000" pitchFamily="2" charset="0"/>
              </a:rPr>
              <a:t>числі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викиди</a:t>
            </a:r>
            <a:r>
              <a:rPr lang="ru-RU" sz="2000" i="1" dirty="0">
                <a:cs typeface="MV Boli" panose="02000500030200090000" pitchFamily="2" charset="0"/>
              </a:rPr>
              <a:t> і «</a:t>
            </a:r>
            <a:r>
              <a:rPr lang="ru-RU" sz="2000" i="1" dirty="0" err="1">
                <a:cs typeface="MV Boli" panose="02000500030200090000" pitchFamily="2" charset="0"/>
              </a:rPr>
              <a:t>гарячі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плями</a:t>
            </a:r>
            <a:r>
              <a:rPr lang="ru-RU" sz="2000" i="1" dirty="0">
                <a:cs typeface="MV Boli" panose="02000500030200090000" pitchFamily="2" charset="0"/>
              </a:rPr>
              <a:t>»;</a:t>
            </a: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smtClean="0">
                <a:cs typeface="MV Boli" panose="02000500030200090000" pitchFamily="2" charset="0"/>
              </a:rPr>
              <a:t>є </a:t>
            </a:r>
            <a:r>
              <a:rPr lang="ru-RU" sz="2000" i="1" dirty="0" err="1">
                <a:cs typeface="MV Boli" panose="02000500030200090000" pitchFamily="2" charset="0"/>
              </a:rPr>
              <a:t>особливості</a:t>
            </a:r>
            <a:r>
              <a:rPr lang="ru-RU" sz="2000" i="1" dirty="0">
                <a:cs typeface="MV Boli" panose="02000500030200090000" pitchFamily="2" charset="0"/>
              </a:rPr>
              <a:t> спектру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 та </a:t>
            </a:r>
            <a:r>
              <a:rPr lang="ru-RU" sz="2000" i="1" dirty="0" err="1">
                <a:cs typeface="MV Boli" panose="02000500030200090000" pitchFamily="2" charset="0"/>
              </a:rPr>
              <a:t>його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поляризації</a:t>
            </a:r>
            <a:r>
              <a:rPr lang="ru-RU" sz="2000" i="1" dirty="0">
                <a:cs typeface="MV Boli" panose="02000500030200090000" pitchFamily="2" charset="0"/>
              </a:rPr>
              <a:t>, за </a:t>
            </a:r>
            <a:r>
              <a:rPr lang="ru-RU" sz="2000" i="1" dirty="0" err="1">
                <a:cs typeface="MV Boli" panose="02000500030200090000" pitchFamily="2" charset="0"/>
              </a:rPr>
              <a:t>якими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припустити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наявність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магнітного</a:t>
            </a:r>
            <a:r>
              <a:rPr lang="ru-RU" sz="2000" i="1" dirty="0">
                <a:cs typeface="MV Boli" panose="02000500030200090000" pitchFamily="2" charset="0"/>
              </a:rPr>
              <a:t> поля.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06018" y="1182720"/>
            <a:ext cx="5623152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600" b="1" dirty="0" err="1"/>
              <a:t>Процеси</a:t>
            </a:r>
            <a:r>
              <a:rPr lang="ru-RU" sz="3600" b="1" dirty="0"/>
              <a:t> в </a:t>
            </a:r>
            <a:r>
              <a:rPr lang="ru-RU" sz="3600" b="1" dirty="0" err="1"/>
              <a:t>активних</a:t>
            </a:r>
            <a:r>
              <a:rPr lang="ru-RU" sz="3600" b="1" dirty="0"/>
              <a:t> ядрах</a:t>
            </a: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1489" y="258633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Процеси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996110"/>
            <a:ext cx="10037584" cy="224676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smtClean="0">
                <a:cs typeface="MV Boli" panose="02000500030200090000" pitchFamily="2" charset="0"/>
              </a:rPr>
              <a:t>Галактики </a:t>
            </a:r>
            <a:r>
              <a:rPr lang="ru-RU" sz="2000" i="1" dirty="0">
                <a:cs typeface="MV Boli" panose="02000500030200090000" pitchFamily="2" charset="0"/>
              </a:rPr>
              <a:t>з </a:t>
            </a:r>
            <a:r>
              <a:rPr lang="ru-RU" sz="2000" i="1" dirty="0" err="1">
                <a:cs typeface="MV Boli" panose="02000500030200090000" pitchFamily="2" charset="0"/>
              </a:rPr>
              <a:t>активними</a:t>
            </a:r>
            <a:r>
              <a:rPr lang="ru-RU" sz="2000" i="1" dirty="0">
                <a:cs typeface="MV Boli" panose="02000500030200090000" pitchFamily="2" charset="0"/>
              </a:rPr>
              <a:t> ядрами </a:t>
            </a:r>
            <a:r>
              <a:rPr lang="ru-RU" sz="2000" i="1" dirty="0" err="1">
                <a:cs typeface="MV Boli" panose="02000500030200090000" pitchFamily="2" charset="0"/>
              </a:rPr>
              <a:t>поділяються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сейфертівські</a:t>
            </a:r>
            <a:r>
              <a:rPr lang="ru-RU" sz="2000" i="1" dirty="0">
                <a:cs typeface="MV Boli" panose="02000500030200090000" pitchFamily="2" charset="0"/>
              </a:rPr>
              <a:t> галактики, </a:t>
            </a:r>
            <a:r>
              <a:rPr lang="ru-RU" sz="2000" i="1" dirty="0" err="1">
                <a:cs typeface="MV Boli" panose="02000500030200090000" pitchFamily="2" charset="0"/>
              </a:rPr>
              <a:t>квазари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лацертиди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радіогалактики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smtClean="0">
                <a:cs typeface="MV Boli" panose="02000500030200090000" pitchFamily="2" charset="0"/>
              </a:rPr>
              <a:t>За </a:t>
            </a:r>
            <a:r>
              <a:rPr lang="ru-RU" sz="2000" i="1" dirty="0" err="1">
                <a:cs typeface="MV Boli" panose="02000500030200090000" pitchFamily="2" charset="0"/>
              </a:rPr>
              <a:t>сучасними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уявленнями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активність</a:t>
            </a:r>
            <a:r>
              <a:rPr lang="ru-RU" sz="2000" i="1" dirty="0">
                <a:cs typeface="MV Boli" panose="02000500030200090000" pitchFamily="2" charset="0"/>
              </a:rPr>
              <a:t> ядер галактик </a:t>
            </a:r>
            <a:r>
              <a:rPr lang="ru-RU" sz="2000" i="1" dirty="0" err="1">
                <a:cs typeface="MV Boli" panose="02000500030200090000" pitchFamily="2" charset="0"/>
              </a:rPr>
              <a:t>пояснюється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присутністю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ядрах </a:t>
            </a:r>
            <a:r>
              <a:rPr lang="ru-RU" sz="2000" i="1" dirty="0" err="1">
                <a:cs typeface="MV Boli" panose="02000500030200090000" pitchFamily="2" charset="0"/>
              </a:rPr>
              <a:t>надмасивних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чорних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дір</a:t>
            </a:r>
            <a:r>
              <a:rPr lang="ru-RU" sz="2000" i="1" dirty="0" smtClean="0">
                <a:cs typeface="MV Boli" panose="02000500030200090000" pitchFamily="2" charset="0"/>
              </a:rPr>
              <a:t>, </a:t>
            </a:r>
            <a:r>
              <a:rPr lang="ru-RU" sz="2000" i="1" dirty="0">
                <a:cs typeface="MV Boli" panose="02000500030200090000" pitchFamily="2" charset="0"/>
              </a:rPr>
              <a:t>на </a:t>
            </a:r>
            <a:r>
              <a:rPr lang="ru-RU" sz="2000" i="1" dirty="0" err="1">
                <a:cs typeface="MV Boli" panose="02000500030200090000" pitchFamily="2" charset="0"/>
              </a:rPr>
              <a:t>які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відбувається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акреція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галактичного</a:t>
            </a:r>
            <a:r>
              <a:rPr lang="ru-RU" sz="2000" i="1" dirty="0">
                <a:cs typeface="MV Boli" panose="02000500030200090000" pitchFamily="2" charset="0"/>
              </a:rPr>
              <a:t> газу. </a:t>
            </a:r>
            <a:r>
              <a:rPr lang="ru-RU" sz="2000" i="1" dirty="0" err="1">
                <a:cs typeface="MV Boli" panose="02000500030200090000" pitchFamily="2" charset="0"/>
              </a:rPr>
              <a:t>Відмінність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типів</a:t>
            </a:r>
            <a:r>
              <a:rPr lang="ru-RU" sz="2000" i="1" dirty="0">
                <a:cs typeface="MV Boli" panose="02000500030200090000" pitchFamily="2" charset="0"/>
              </a:rPr>
              <a:t> галактик з </a:t>
            </a:r>
            <a:r>
              <a:rPr lang="ru-RU" sz="2000" i="1" dirty="0" err="1">
                <a:cs typeface="MV Boli" panose="02000500030200090000" pitchFamily="2" charset="0"/>
              </a:rPr>
              <a:t>активними</a:t>
            </a:r>
            <a:r>
              <a:rPr lang="ru-RU" sz="2000" i="1" dirty="0">
                <a:cs typeface="MV Boli" panose="02000500030200090000" pitchFamily="2" charset="0"/>
              </a:rPr>
              <a:t> ядрами </a:t>
            </a:r>
            <a:r>
              <a:rPr lang="ru-RU" sz="2000" i="1" dirty="0" err="1">
                <a:cs typeface="MV Boli" panose="02000500030200090000" pitchFamily="2" charset="0"/>
              </a:rPr>
              <a:t>пояснюється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відмінністю</a:t>
            </a:r>
            <a:r>
              <a:rPr lang="ru-RU" sz="2000" i="1" dirty="0">
                <a:cs typeface="MV Boli" panose="02000500030200090000" pitchFamily="2" charset="0"/>
              </a:rPr>
              <a:t> кута </a:t>
            </a:r>
            <a:r>
              <a:rPr lang="ru-RU" sz="2000" i="1" dirty="0" err="1">
                <a:cs typeface="MV Boli" panose="02000500030200090000" pitchFamily="2" charset="0"/>
              </a:rPr>
              <a:t>нахилу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площини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відносно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 smtClean="0">
                <a:cs typeface="MV Boli" panose="02000500030200090000" pitchFamily="2" charset="0"/>
              </a:rPr>
              <a:t>спостерігача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06018" y="1182720"/>
            <a:ext cx="5623152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600" b="1" dirty="0" err="1"/>
              <a:t>Процеси</a:t>
            </a:r>
            <a:r>
              <a:rPr lang="ru-RU" sz="3600" b="1" dirty="0"/>
              <a:t> в </a:t>
            </a:r>
            <a:r>
              <a:rPr lang="ru-RU" sz="3600" b="1" dirty="0" err="1"/>
              <a:t>активних</a:t>
            </a:r>
            <a:r>
              <a:rPr lang="ru-RU" sz="3600" b="1" dirty="0"/>
              <a:t> ядрах</a:t>
            </a: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" y="4452580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Чумацький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Шлях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" y="1454018"/>
            <a:ext cx="5377224" cy="5150290"/>
            <a:chOff x="-2" y="1454018"/>
            <a:chExt cx="5377224" cy="515029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2195528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2953299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2" y="1454018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" y="3697867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5203264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" y="5957977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8256465" y="184664"/>
            <a:ext cx="2977644" cy="83099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Панорами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2" name="Прямоугольник 21">
            <a:hlinkClick r:id="rId6" action="ppaction://hlinksldjump"/>
          </p:cNvPr>
          <p:cNvSpPr/>
          <p:nvPr/>
        </p:nvSpPr>
        <p:spPr>
          <a:xfrm>
            <a:off x="1098802" y="1493982"/>
            <a:ext cx="10037584" cy="4708981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Чумацький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Шлях є великою </a:t>
            </a:r>
            <a:r>
              <a:rPr lang="ru-RU" sz="2000" i="1" dirty="0" err="1">
                <a:cs typeface="MV Boli" panose="02000500030200090000" pitchFamily="2" charset="0"/>
              </a:rPr>
              <a:t>спіральною</a:t>
            </a:r>
            <a:r>
              <a:rPr lang="ru-RU" sz="2000" i="1" dirty="0">
                <a:cs typeface="MV Boli" panose="02000500030200090000" pitchFamily="2" charset="0"/>
              </a:rPr>
              <a:t> галактикою з </a:t>
            </a:r>
            <a:r>
              <a:rPr lang="ru-RU" sz="2000" i="1" dirty="0" err="1">
                <a:cs typeface="MV Boli" panose="02000500030200090000" pitchFamily="2" charset="0"/>
              </a:rPr>
              <a:t>перемичкою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діаметром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30 </a:t>
            </a:r>
            <a:r>
              <a:rPr lang="ru-RU" sz="2000" i="1" dirty="0" err="1">
                <a:cs typeface="MV Boli" panose="02000500030200090000" pitchFamily="2" charset="0"/>
              </a:rPr>
              <a:t>кілопарсек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або</a:t>
            </a:r>
            <a:r>
              <a:rPr lang="ru-RU" sz="2000" i="1" dirty="0">
                <a:cs typeface="MV Boli" panose="02000500030200090000" pitchFamily="2" charset="0"/>
              </a:rPr>
              <a:t> 100 000 </a:t>
            </a:r>
            <a:r>
              <a:rPr lang="ru-RU" sz="2000" i="1" dirty="0" err="1">
                <a:cs typeface="MV Boli" panose="02000500030200090000" pitchFamily="2" charset="0"/>
              </a:rPr>
              <a:t>світлових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) і </a:t>
            </a:r>
            <a:r>
              <a:rPr lang="ru-RU" sz="2000" i="1" dirty="0" err="1">
                <a:cs typeface="MV Boli" panose="02000500030200090000" pitchFamily="2" charset="0"/>
              </a:rPr>
              <a:t>товщиною</a:t>
            </a:r>
            <a:r>
              <a:rPr lang="ru-RU" sz="2000" i="1" dirty="0">
                <a:cs typeface="MV Boli" panose="02000500030200090000" pitchFamily="2" charset="0"/>
              </a:rPr>
              <a:t> 1000 </a:t>
            </a:r>
            <a:r>
              <a:rPr lang="ru-RU" sz="2000" i="1" dirty="0" err="1">
                <a:cs typeface="MV Boli" panose="02000500030200090000" pitchFamily="2" charset="0"/>
              </a:rPr>
              <a:t>світлових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 (до 3000 в </a:t>
            </a:r>
            <a:r>
              <a:rPr lang="ru-RU" sz="2000" i="1" dirty="0" err="1">
                <a:cs typeface="MV Boli" panose="02000500030200090000" pitchFamily="2" charset="0"/>
              </a:rPr>
              <a:t>районі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балджа</a:t>
            </a:r>
            <a:r>
              <a:rPr lang="ru-RU" sz="2000" i="1" dirty="0" smtClean="0">
                <a:cs typeface="MV Boli" panose="02000500030200090000" pitchFamily="2" charset="0"/>
              </a:rPr>
              <a:t>). </a:t>
            </a:r>
            <a:r>
              <a:rPr lang="ru-RU" sz="2000" i="1" dirty="0" err="1">
                <a:cs typeface="MV Boli" panose="02000500030200090000" pitchFamily="2" charset="0"/>
              </a:rPr>
              <a:t>Сонце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Сонячною</a:t>
            </a:r>
            <a:r>
              <a:rPr lang="ru-RU" sz="2000" i="1" dirty="0">
                <a:cs typeface="MV Boli" panose="02000500030200090000" pitchFamily="2" charset="0"/>
              </a:rPr>
              <a:t> системою </a:t>
            </a:r>
            <a:r>
              <a:rPr lang="ru-RU" sz="2000" i="1" dirty="0" err="1">
                <a:cs typeface="MV Boli" panose="02000500030200090000" pitchFamily="2" charset="0"/>
              </a:rPr>
              <a:t>знаходяться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всередині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галактичного</a:t>
            </a:r>
            <a:r>
              <a:rPr lang="ru-RU" sz="2000" i="1" dirty="0">
                <a:cs typeface="MV Boli" panose="02000500030200090000" pitchFamily="2" charset="0"/>
              </a:rPr>
              <a:t> диску, </a:t>
            </a:r>
            <a:r>
              <a:rPr lang="ru-RU" sz="2000" i="1" dirty="0" err="1">
                <a:cs typeface="MV Boli" panose="02000500030200090000" pitchFamily="2" charset="0"/>
              </a:rPr>
              <a:t>наповненого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пилом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поглинає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світло</a:t>
            </a:r>
            <a:r>
              <a:rPr lang="ru-RU" sz="2000" i="1" dirty="0">
                <a:cs typeface="MV Boli" panose="02000500030200090000" pitchFamily="2" charset="0"/>
              </a:rPr>
              <a:t>. Тому на </a:t>
            </a:r>
            <a:r>
              <a:rPr lang="ru-RU" sz="2000" i="1" dirty="0" err="1">
                <a:cs typeface="MV Boli" panose="02000500030200090000" pitchFamily="2" charset="0"/>
              </a:rPr>
              <a:t>небі</a:t>
            </a:r>
            <a:r>
              <a:rPr lang="ru-RU" sz="2000" i="1" dirty="0">
                <a:cs typeface="MV Boli" panose="02000500030200090000" pitchFamily="2" charset="0"/>
              </a:rPr>
              <a:t> ми </a:t>
            </a:r>
            <a:r>
              <a:rPr lang="ru-RU" sz="2000" i="1" dirty="0" err="1">
                <a:cs typeface="MV Boli" panose="02000500030200090000" pitchFamily="2" charset="0"/>
              </a:rPr>
              <a:t>бачимо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смугу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, але </a:t>
            </a:r>
            <a:r>
              <a:rPr lang="ru-RU" sz="2000" i="1" dirty="0" err="1">
                <a:cs typeface="MV Boli" panose="02000500030200090000" pitchFamily="2" charset="0"/>
              </a:rPr>
              <a:t>клоччасту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нагадує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згустки</a:t>
            </a:r>
            <a:r>
              <a:rPr lang="ru-RU" sz="2000" i="1" dirty="0">
                <a:cs typeface="MV Boli" panose="02000500030200090000" pitchFamily="2" charset="0"/>
              </a:rPr>
              <a:t> молока. Через </a:t>
            </a:r>
            <a:r>
              <a:rPr lang="ru-RU" sz="2000" i="1" dirty="0" err="1">
                <a:cs typeface="MV Boli" panose="02000500030200090000" pitchFamily="2" charset="0"/>
              </a:rPr>
              <a:t>поглинання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Чумацький</a:t>
            </a:r>
            <a:r>
              <a:rPr lang="ru-RU" sz="2000" i="1" dirty="0">
                <a:cs typeface="MV Boli" panose="02000500030200090000" pitchFamily="2" charset="0"/>
              </a:rPr>
              <a:t> Шлях як галактика </a:t>
            </a:r>
            <a:r>
              <a:rPr lang="ru-RU" sz="2000" i="1" dirty="0" err="1">
                <a:cs typeface="MV Boli" panose="02000500030200090000" pitchFamily="2" charset="0"/>
              </a:rPr>
              <a:t>вивчений</a:t>
            </a:r>
            <a:r>
              <a:rPr lang="ru-RU" sz="2000" i="1" dirty="0">
                <a:cs typeface="MV Boli" panose="02000500030200090000" pitchFamily="2" charset="0"/>
              </a:rPr>
              <a:t> не до </a:t>
            </a:r>
            <a:r>
              <a:rPr lang="ru-RU" sz="2000" i="1" dirty="0" err="1">
                <a:cs typeface="MV Boli" panose="02000500030200090000" pitchFamily="2" charset="0"/>
              </a:rPr>
              <a:t>кінця</a:t>
            </a:r>
            <a:r>
              <a:rPr lang="ru-RU" sz="2000" i="1" dirty="0">
                <a:cs typeface="MV Boli" panose="02000500030200090000" pitchFamily="2" charset="0"/>
              </a:rPr>
              <a:t>: не </a:t>
            </a:r>
            <a:r>
              <a:rPr lang="ru-RU" sz="2000" i="1" dirty="0" err="1">
                <a:cs typeface="MV Boli" panose="02000500030200090000" pitchFamily="2" charset="0"/>
              </a:rPr>
              <a:t>побудована</a:t>
            </a:r>
            <a:r>
              <a:rPr lang="ru-RU" sz="2000" i="1" dirty="0">
                <a:cs typeface="MV Boli" panose="02000500030200090000" pitchFamily="2" charset="0"/>
              </a:rPr>
              <a:t> крива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, до </a:t>
            </a:r>
            <a:r>
              <a:rPr lang="ru-RU" sz="2000" i="1" dirty="0" err="1">
                <a:cs typeface="MV Boli" panose="02000500030200090000" pitchFamily="2" charset="0"/>
              </a:rPr>
              <a:t>кінця</a:t>
            </a:r>
            <a:r>
              <a:rPr lang="ru-RU" sz="2000" i="1" dirty="0">
                <a:cs typeface="MV Boli" panose="02000500030200090000" pitchFamily="2" charset="0"/>
              </a:rPr>
              <a:t> не </a:t>
            </a:r>
            <a:r>
              <a:rPr lang="ru-RU" sz="2000" i="1" dirty="0" err="1">
                <a:cs typeface="MV Boli" panose="02000500030200090000" pitchFamily="2" charset="0"/>
              </a:rPr>
              <a:t>з'ясований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морфологічний</a:t>
            </a:r>
            <a:r>
              <a:rPr lang="ru-RU" sz="2000" i="1" dirty="0">
                <a:cs typeface="MV Boli" panose="02000500030200090000" pitchFamily="2" charset="0"/>
              </a:rPr>
              <a:t> тип, </a:t>
            </a:r>
            <a:r>
              <a:rPr lang="ru-RU" sz="2000" i="1" dirty="0" err="1">
                <a:cs typeface="MV Boli" panose="02000500030200090000" pitchFamily="2" charset="0"/>
              </a:rPr>
              <a:t>невідоме</a:t>
            </a:r>
            <a:r>
              <a:rPr lang="ru-RU" sz="2000" i="1" dirty="0">
                <a:cs typeface="MV Boli" panose="02000500030200090000" pitchFamily="2" charset="0"/>
              </a:rPr>
              <a:t> число </a:t>
            </a:r>
            <a:r>
              <a:rPr lang="ru-RU" sz="2000" i="1" dirty="0" err="1">
                <a:cs typeface="MV Boli" panose="02000500030200090000" pitchFamily="2" charset="0"/>
              </a:rPr>
              <a:t>спіралей</a:t>
            </a:r>
            <a:r>
              <a:rPr lang="ru-RU" sz="2000" i="1" dirty="0">
                <a:cs typeface="MV Boli" panose="02000500030200090000" pitchFamily="2" charset="0"/>
              </a:rPr>
              <a:t> і т. д. Галактика </a:t>
            </a:r>
            <a:r>
              <a:rPr lang="ru-RU" sz="2000" i="1" dirty="0" err="1">
                <a:cs typeface="MV Boli" panose="02000500030200090000" pitchFamily="2" charset="0"/>
              </a:rPr>
              <a:t>містить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3×1011 </a:t>
            </a:r>
            <a:r>
              <a:rPr lang="ru-RU" sz="2000" i="1" dirty="0" err="1" smtClean="0">
                <a:cs typeface="MV Boli" panose="02000500030200090000" pitchFamily="2" charset="0"/>
              </a:rPr>
              <a:t>зірок</a:t>
            </a:r>
            <a:r>
              <a:rPr lang="ru-RU" sz="2000" i="1" dirty="0" smtClean="0">
                <a:cs typeface="MV Boli" panose="02000500030200090000" pitchFamily="2" charset="0"/>
              </a:rPr>
              <a:t>, </a:t>
            </a:r>
            <a:r>
              <a:rPr lang="ru-RU" sz="2000" i="1" dirty="0">
                <a:cs typeface="MV Boli" panose="02000500030200090000" pitchFamily="2" charset="0"/>
              </a:rPr>
              <a:t>а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загальна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становить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3×1012 </a:t>
            </a:r>
            <a:r>
              <a:rPr lang="ru-RU" sz="2000" i="1" dirty="0" err="1">
                <a:cs typeface="MV Boli" panose="02000500030200090000" pitchFamily="2" charset="0"/>
              </a:rPr>
              <a:t>мас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Сонця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Велику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роль у </a:t>
            </a:r>
            <a:r>
              <a:rPr lang="ru-RU" sz="2000" i="1" dirty="0" err="1">
                <a:cs typeface="MV Boli" panose="02000500030200090000" pitchFamily="2" charset="0"/>
              </a:rPr>
              <a:t>вивченні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 </a:t>
            </a:r>
            <a:r>
              <a:rPr lang="ru-RU" sz="2000" i="1" dirty="0" err="1">
                <a:cs typeface="MV Boli" panose="02000500030200090000" pitchFamily="2" charset="0"/>
              </a:rPr>
              <a:t>відіграють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дослідження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відносно</a:t>
            </a:r>
            <a:r>
              <a:rPr lang="ru-RU" sz="2000" i="1" dirty="0">
                <a:cs typeface="MV Boli" panose="02000500030200090000" pitchFamily="2" charset="0"/>
              </a:rPr>
              <a:t> невеликих </a:t>
            </a:r>
            <a:r>
              <a:rPr lang="ru-RU" sz="2000" i="1" dirty="0" err="1">
                <a:cs typeface="MV Boli" panose="02000500030200090000" pitchFamily="2" charset="0"/>
              </a:rPr>
              <a:t>гравітаційно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зв'язаних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об'єктів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містять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сотень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сотень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тисяч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гравітаційна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зв'язаність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ймовірно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викликана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єдністю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походження</a:t>
            </a:r>
            <a:r>
              <a:rPr lang="ru-RU" sz="2000" i="1" dirty="0">
                <a:cs typeface="MV Boli" panose="02000500030200090000" pitchFamily="2" charset="0"/>
              </a:rPr>
              <a:t>. Тому, </a:t>
            </a:r>
            <a:r>
              <a:rPr lang="ru-RU" sz="2000" i="1" dirty="0" err="1">
                <a:cs typeface="MV Boli" panose="02000500030200090000" pitchFamily="2" charset="0"/>
              </a:rPr>
              <a:t>виходячи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теорії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еволюції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знаючи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розташування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діаграмі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Герцшпрунга</a:t>
            </a:r>
            <a:r>
              <a:rPr lang="ru-RU" sz="2000" i="1" dirty="0">
                <a:cs typeface="MV Boli" panose="02000500030200090000" pitchFamily="2" charset="0"/>
              </a:rPr>
              <a:t> — Рассела,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розрахувати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поділяються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розсіяні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кулясті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2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2787 -0.616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5152" numSld="87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6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5016758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Кулясті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— </a:t>
            </a:r>
            <a:r>
              <a:rPr lang="ru-RU" sz="2000" i="1" dirty="0" err="1">
                <a:cs typeface="MV Boli" panose="02000500030200090000" pitchFamily="2" charset="0"/>
              </a:rPr>
              <a:t>старі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кулясту</a:t>
            </a:r>
            <a:r>
              <a:rPr lang="ru-RU" sz="2000" i="1" dirty="0">
                <a:cs typeface="MV Boli" panose="02000500030200090000" pitchFamily="2" charset="0"/>
              </a:rPr>
              <a:t> форму, </a:t>
            </a:r>
            <a:r>
              <a:rPr lang="ru-RU" sz="2000" i="1" dirty="0" err="1">
                <a:cs typeface="MV Boli" panose="02000500030200090000" pitchFamily="2" charset="0"/>
              </a:rPr>
              <a:t>концентруються</a:t>
            </a:r>
            <a:r>
              <a:rPr lang="ru-RU" sz="2000" i="1" dirty="0">
                <a:cs typeface="MV Boli" panose="02000500030200090000" pitchFamily="2" charset="0"/>
              </a:rPr>
              <a:t> до центру Галактики. </a:t>
            </a:r>
            <a:r>
              <a:rPr lang="ru-RU" sz="2000" i="1" dirty="0" err="1">
                <a:cs typeface="MV Boli" panose="02000500030200090000" pitchFamily="2" charset="0"/>
              </a:rPr>
              <a:t>Окремі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кулясті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можуть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понад</a:t>
            </a:r>
            <a:r>
              <a:rPr lang="ru-RU" sz="2000" i="1" dirty="0">
                <a:cs typeface="MV Boli" panose="02000500030200090000" pitchFamily="2" charset="0"/>
              </a:rPr>
              <a:t> 12 млрд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Розсіяні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— </a:t>
            </a:r>
            <a:r>
              <a:rPr lang="ru-RU" sz="2000" i="1" dirty="0" err="1">
                <a:cs typeface="MV Boli" panose="02000500030200090000" pitchFamily="2" charset="0"/>
              </a:rPr>
              <a:t>відносно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молоді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мають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вік</a:t>
            </a:r>
            <a:r>
              <a:rPr lang="ru-RU" sz="2000" i="1" dirty="0">
                <a:cs typeface="MV Boli" panose="02000500030200090000" pitchFamily="2" charset="0"/>
              </a:rPr>
              <a:t> до 2 млрд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, в </a:t>
            </a:r>
            <a:r>
              <a:rPr lang="ru-RU" sz="2000" i="1" dirty="0" err="1">
                <a:cs typeface="MV Boli" panose="02000500030200090000" pitchFamily="2" charset="0"/>
              </a:rPr>
              <a:t>деяких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йдуть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процеси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зореутворення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Найяскравіші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розсіяних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скупчень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молоді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спектральних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класів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B </a:t>
            </a:r>
            <a:r>
              <a:rPr lang="ru-RU" sz="2000" i="1" dirty="0" err="1">
                <a:cs typeface="MV Boli" panose="02000500030200090000" pitchFamily="2" charset="0"/>
              </a:rPr>
              <a:t>або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A, </a:t>
            </a:r>
            <a:r>
              <a:rPr lang="ru-RU" sz="2000" i="1" dirty="0">
                <a:cs typeface="MV Boli" panose="02000500030200090000" pitchFamily="2" charset="0"/>
              </a:rPr>
              <a:t>а в самих </a:t>
            </a:r>
            <a:r>
              <a:rPr lang="ru-RU" sz="2000" i="1" dirty="0" err="1">
                <a:cs typeface="MV Boli" panose="02000500030200090000" pitchFamily="2" charset="0"/>
              </a:rPr>
              <a:t>молодих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ще</a:t>
            </a:r>
            <a:r>
              <a:rPr lang="ru-RU" sz="2000" i="1" dirty="0">
                <a:cs typeface="MV Boli" panose="02000500030200090000" pitchFamily="2" charset="0"/>
              </a:rPr>
              <a:t> є </a:t>
            </a:r>
            <a:r>
              <a:rPr lang="ru-RU" sz="2000" i="1" dirty="0" err="1">
                <a:cs typeface="MV Boli" panose="02000500030200090000" pitchFamily="2" charset="0"/>
              </a:rPr>
              <a:t>блакитні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надгіганти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клас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O).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Внаслідок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своїх</a:t>
            </a:r>
            <a:r>
              <a:rPr lang="ru-RU" sz="2000" i="1" dirty="0">
                <a:cs typeface="MV Boli" panose="02000500030200090000" pitchFamily="2" charset="0"/>
              </a:rPr>
              <a:t> невеликих (</a:t>
            </a:r>
            <a:r>
              <a:rPr lang="ru-RU" sz="2000" i="1" dirty="0" err="1">
                <a:cs typeface="MV Boli" panose="02000500030200090000" pitchFamily="2" charset="0"/>
              </a:rPr>
              <a:t>щодо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космологічних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масштабів</a:t>
            </a:r>
            <a:r>
              <a:rPr lang="ru-RU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розмірів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зоряні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безпосередньо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можуть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спостерігатися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лише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Галактиці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найближчих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сусідах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Ще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один тип </a:t>
            </a:r>
            <a:r>
              <a:rPr lang="ru-RU" sz="2000" i="1" dirty="0" err="1">
                <a:cs typeface="MV Boli" panose="02000500030200090000" pitchFamily="2" charset="0"/>
              </a:rPr>
              <a:t>об'єктів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доступний</a:t>
            </a:r>
            <a:r>
              <a:rPr lang="ru-RU" sz="2000" i="1" dirty="0">
                <a:cs typeface="MV Boli" panose="02000500030200090000" pitchFamily="2" charset="0"/>
              </a:rPr>
              <a:t> для </a:t>
            </a:r>
            <a:r>
              <a:rPr lang="ru-RU" sz="2000" i="1" dirty="0" err="1">
                <a:cs typeface="MV Boli" panose="02000500030200090000" pitchFamily="2" charset="0"/>
              </a:rPr>
              <a:t>спостереження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тільки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околицях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Сонця</a:t>
            </a:r>
            <a:r>
              <a:rPr lang="ru-RU" sz="2000" i="1" dirty="0">
                <a:cs typeface="MV Boli" panose="02000500030200090000" pitchFamily="2" charset="0"/>
              </a:rPr>
              <a:t>, — </a:t>
            </a:r>
            <a:r>
              <a:rPr lang="ru-RU" sz="2000" i="1" dirty="0" err="1">
                <a:cs typeface="MV Boli" panose="02000500030200090000" pitchFamily="2" charset="0"/>
              </a:rPr>
              <a:t>подвійні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Значимість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подвійних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для </a:t>
            </a:r>
            <a:r>
              <a:rPr lang="ru-RU" sz="2000" i="1" dirty="0" err="1">
                <a:cs typeface="MV Boli" panose="02000500030200090000" pitchFamily="2" charset="0"/>
              </a:rPr>
              <a:t>дослідження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різних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процесів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відбуваються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галактиці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пояснюється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тим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завдяки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їм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можливо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визначити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саме</a:t>
            </a:r>
            <a:r>
              <a:rPr lang="ru-RU" sz="2000" i="1" dirty="0">
                <a:cs typeface="MV Boli" panose="02000500030200090000" pitchFamily="2" charset="0"/>
              </a:rPr>
              <a:t> в них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вивчити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процеси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акреції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Нові</a:t>
            </a:r>
            <a:r>
              <a:rPr lang="ru-RU" sz="2000" i="1" dirty="0">
                <a:cs typeface="MV Boli" panose="02000500030200090000" pitchFamily="2" charset="0"/>
              </a:rPr>
              <a:t> та </a:t>
            </a:r>
            <a:r>
              <a:rPr lang="ru-RU" sz="2000" i="1" dirty="0" err="1">
                <a:cs typeface="MV Boli" panose="02000500030200090000" pitchFamily="2" charset="0"/>
              </a:rPr>
              <a:t>наднові</a:t>
            </a:r>
            <a:r>
              <a:rPr lang="ru-RU" sz="2000" i="1" dirty="0">
                <a:cs typeface="MV Boli" panose="02000500030200090000" pitchFamily="2" charset="0"/>
              </a:rPr>
              <a:t> типу </a:t>
            </a:r>
            <a:r>
              <a:rPr lang="en-US" sz="2000" i="1" dirty="0" err="1">
                <a:cs typeface="MV Boli" panose="02000500030200090000" pitchFamily="2" charset="0"/>
              </a:rPr>
              <a:t>Ia</a:t>
            </a:r>
            <a:r>
              <a:rPr lang="en-US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теж</a:t>
            </a:r>
            <a:r>
              <a:rPr lang="ru-RU" sz="2000" i="1" dirty="0">
                <a:cs typeface="MV Boli" panose="02000500030200090000" pitchFamily="2" charset="0"/>
              </a:rPr>
              <a:t> результат </a:t>
            </a:r>
            <a:r>
              <a:rPr lang="ru-RU" sz="2000" i="1" dirty="0" err="1">
                <a:cs typeface="MV Boli" panose="02000500030200090000" pitchFamily="2" charset="0"/>
              </a:rPr>
              <a:t>взаємодії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подвійних</a:t>
            </a:r>
            <a:r>
              <a:rPr lang="ru-RU" sz="2000" i="1" dirty="0">
                <a:cs typeface="MV Boli" panose="02000500030200090000" pitchFamily="2" charset="0"/>
              </a:rPr>
              <a:t> системах, </a:t>
            </a:r>
            <a:r>
              <a:rPr lang="ru-RU" sz="2000" i="1" dirty="0" err="1">
                <a:cs typeface="MV Boli" panose="02000500030200090000" pitchFamily="2" charset="0"/>
              </a:rPr>
              <a:t>званих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тісними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подвійними</a:t>
            </a:r>
            <a:r>
              <a:rPr lang="ru-RU" sz="2000" i="1" dirty="0">
                <a:cs typeface="MV Boli" panose="02000500030200090000" pitchFamily="2" charset="0"/>
              </a:rPr>
              <a:t> системами.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1489" y="276997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Чумацький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Шлях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8256465" y="184664"/>
            <a:ext cx="2977644" cy="83099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Панорами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1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203264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" y="1454018"/>
            <a:ext cx="5377224" cy="5150290"/>
            <a:chOff x="-2" y="1454018"/>
            <a:chExt cx="5377224" cy="515029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2195528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2953299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2" y="1454018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" y="3697867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" y="4452580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" y="5957977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098802" y="1493982"/>
            <a:ext cx="10037584" cy="347787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smtClean="0">
                <a:cs typeface="MV Boli" panose="02000500030200090000" pitchFamily="2" charset="0"/>
              </a:rPr>
              <a:t>1610 </a:t>
            </a:r>
            <a:r>
              <a:rPr lang="ru-RU" sz="2000" i="1" dirty="0">
                <a:cs typeface="MV Boli" panose="02000500030200090000" pitchFamily="2" charset="0"/>
              </a:rPr>
              <a:t>року </a:t>
            </a:r>
            <a:r>
              <a:rPr lang="ru-RU" sz="2000" i="1" dirty="0" err="1">
                <a:cs typeface="MV Boli" panose="02000500030200090000" pitchFamily="2" charset="0"/>
              </a:rPr>
              <a:t>Галілео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Галілей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допомогою</a:t>
            </a:r>
            <a:r>
              <a:rPr lang="ru-RU" sz="2000" i="1" dirty="0">
                <a:cs typeface="MV Boli" panose="02000500030200090000" pitchFamily="2" charset="0"/>
              </a:rPr>
              <a:t> телескопа </a:t>
            </a:r>
            <a:r>
              <a:rPr lang="ru-RU" sz="2000" i="1" dirty="0" err="1">
                <a:cs typeface="MV Boli" panose="02000500030200090000" pitchFamily="2" charset="0"/>
              </a:rPr>
              <a:t>виявив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Чумацький</a:t>
            </a:r>
            <a:r>
              <a:rPr lang="ru-RU" sz="2000" i="1" dirty="0">
                <a:cs typeface="MV Boli" panose="02000500030200090000" pitchFamily="2" charset="0"/>
              </a:rPr>
              <a:t> Шлях </a:t>
            </a:r>
            <a:r>
              <a:rPr lang="ru-RU" sz="2000" i="1" dirty="0" err="1">
                <a:cs typeface="MV Boli" panose="02000500030200090000" pitchFamily="2" charset="0"/>
              </a:rPr>
              <a:t>складається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величезної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кількості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слабких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</a:t>
            </a:r>
            <a:r>
              <a:rPr lang="ru-RU" sz="2000" i="1" dirty="0">
                <a:cs typeface="MV Boli" panose="02000500030200090000" pitchFamily="2" charset="0"/>
              </a:rPr>
              <a:t>. У </a:t>
            </a:r>
            <a:r>
              <a:rPr lang="ru-RU" sz="2000" i="1" dirty="0" err="1">
                <a:cs typeface="MV Boli" panose="02000500030200090000" pitchFamily="2" charset="0"/>
              </a:rPr>
              <a:t>трактаті</a:t>
            </a:r>
            <a:r>
              <a:rPr lang="ru-RU" sz="2000" i="1" dirty="0">
                <a:cs typeface="MV Boli" panose="02000500030200090000" pitchFamily="2" charset="0"/>
              </a:rPr>
              <a:t> 1755 року, </a:t>
            </a:r>
            <a:r>
              <a:rPr lang="ru-RU" sz="2000" i="1" dirty="0" err="1">
                <a:cs typeface="MV Boli" panose="02000500030200090000" pitchFamily="2" charset="0"/>
              </a:rPr>
              <a:t>заснованому</a:t>
            </a:r>
            <a:r>
              <a:rPr lang="ru-RU" sz="2000" i="1" dirty="0">
                <a:cs typeface="MV Boli" panose="02000500030200090000" pitchFamily="2" charset="0"/>
              </a:rPr>
              <a:t> на роботах Томаса Райта (англ. </a:t>
            </a:r>
            <a:r>
              <a:rPr lang="en-US" sz="2000" i="1" dirty="0">
                <a:cs typeface="MV Boli" panose="02000500030200090000" pitchFamily="2" charset="0"/>
              </a:rPr>
              <a:t>Thomas Wright), </a:t>
            </a:r>
            <a:r>
              <a:rPr lang="ru-RU" sz="2000" i="1" dirty="0" err="1">
                <a:cs typeface="MV Boli" panose="02000500030200090000" pitchFamily="2" charset="0"/>
              </a:rPr>
              <a:t>Іммануїл</a:t>
            </a:r>
            <a:r>
              <a:rPr lang="ru-RU" sz="2000" i="1" dirty="0">
                <a:cs typeface="MV Boli" panose="02000500030200090000" pitchFamily="2" charset="0"/>
              </a:rPr>
              <a:t> Кант припустив,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Чумацький</a:t>
            </a:r>
            <a:r>
              <a:rPr lang="ru-RU" sz="2000" i="1" dirty="0">
                <a:cs typeface="MV Boli" panose="02000500030200090000" pitchFamily="2" charset="0"/>
              </a:rPr>
              <a:t> Шлях </a:t>
            </a:r>
            <a:r>
              <a:rPr lang="ru-RU" sz="2000" i="1" dirty="0" err="1">
                <a:cs typeface="MV Boli" panose="02000500030200090000" pitchFamily="2" charset="0"/>
              </a:rPr>
              <a:t>може</a:t>
            </a:r>
            <a:r>
              <a:rPr lang="ru-RU" sz="2000" i="1" dirty="0">
                <a:cs typeface="MV Boli" panose="02000500030200090000" pitchFamily="2" charset="0"/>
              </a:rPr>
              <a:t> бути </a:t>
            </a:r>
            <a:r>
              <a:rPr lang="ru-RU" sz="2000" i="1" dirty="0" err="1">
                <a:cs typeface="MV Boli" panose="02000500030200090000" pitchFamily="2" charset="0"/>
              </a:rPr>
              <a:t>обертовим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тілом</a:t>
            </a:r>
            <a:r>
              <a:rPr lang="ru-RU" sz="2000" i="1" dirty="0">
                <a:cs typeface="MV Boli" panose="02000500030200090000" pitchFamily="2" charset="0"/>
              </a:rPr>
              <a:t>, яке </a:t>
            </a:r>
            <a:r>
              <a:rPr lang="ru-RU" sz="2000" i="1" dirty="0" err="1">
                <a:cs typeface="MV Boli" panose="02000500030200090000" pitchFamily="2" charset="0"/>
              </a:rPr>
              <a:t>складається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величезної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кількості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утримуються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гравітаційною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взаємодією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подібно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Сонячної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системи</a:t>
            </a:r>
            <a:r>
              <a:rPr lang="ru-RU" sz="2000" i="1" dirty="0">
                <a:cs typeface="MV Boli" panose="02000500030200090000" pitchFamily="2" charset="0"/>
              </a:rPr>
              <a:t>, але у </a:t>
            </a:r>
            <a:r>
              <a:rPr lang="ru-RU" sz="2000" i="1" dirty="0" err="1">
                <a:cs typeface="MV Boli" panose="02000500030200090000" pitchFamily="2" charset="0"/>
              </a:rPr>
              <a:t>більших</a:t>
            </a:r>
            <a:r>
              <a:rPr lang="ru-RU" sz="2000" i="1" dirty="0">
                <a:cs typeface="MV Boli" panose="02000500030200090000" pitchFamily="2" charset="0"/>
              </a:rPr>
              <a:t> масштабах. </a:t>
            </a:r>
            <a:r>
              <a:rPr lang="ru-RU" sz="2000" i="1" dirty="0" err="1">
                <a:cs typeface="MV Boli" panose="02000500030200090000" pitchFamily="2" charset="0"/>
              </a:rPr>
              <a:t>Якщо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спостерігати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таку</a:t>
            </a:r>
            <a:r>
              <a:rPr lang="ru-RU" sz="2000" i="1" dirty="0">
                <a:cs typeface="MV Boli" panose="02000500030200090000" pitchFamily="2" charset="0"/>
              </a:rPr>
              <a:t> Галактику </a:t>
            </a:r>
            <a:r>
              <a:rPr lang="ru-RU" sz="2000" i="1" dirty="0" err="1">
                <a:cs typeface="MV Boli" panose="02000500030200090000" pitchFamily="2" charset="0"/>
              </a:rPr>
              <a:t>зсередини</a:t>
            </a:r>
            <a:r>
              <a:rPr lang="ru-RU" sz="2000" i="1" dirty="0">
                <a:cs typeface="MV Boli" panose="02000500030200090000" pitchFamily="2" charset="0"/>
              </a:rPr>
              <a:t>, на </a:t>
            </a:r>
            <a:r>
              <a:rPr lang="ru-RU" sz="2000" i="1" dirty="0" err="1">
                <a:cs typeface="MV Boli" panose="02000500030200090000" pitchFamily="2" charset="0"/>
              </a:rPr>
              <a:t>нічному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небі</a:t>
            </a:r>
            <a:r>
              <a:rPr lang="ru-RU" sz="2000" i="1" dirty="0">
                <a:cs typeface="MV Boli" panose="02000500030200090000" pitchFamily="2" charset="0"/>
              </a:rPr>
              <a:t> диск буде </a:t>
            </a:r>
            <a:r>
              <a:rPr lang="ru-RU" sz="2000" i="1" dirty="0" err="1">
                <a:cs typeface="MV Boli" panose="02000500030200090000" pitchFamily="2" charset="0"/>
              </a:rPr>
              <a:t>помітно</a:t>
            </a:r>
            <a:r>
              <a:rPr lang="ru-RU" sz="2000" i="1" dirty="0">
                <a:cs typeface="MV Boli" panose="02000500030200090000" pitchFamily="2" charset="0"/>
              </a:rPr>
              <a:t> як </a:t>
            </a:r>
            <a:r>
              <a:rPr lang="ru-RU" sz="2000" i="1" dirty="0" err="1">
                <a:cs typeface="MV Boli" panose="02000500030200090000" pitchFamily="2" charset="0"/>
              </a:rPr>
              <a:t>світлу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смугу</a:t>
            </a:r>
            <a:r>
              <a:rPr lang="ru-RU" sz="2000" i="1" dirty="0">
                <a:cs typeface="MV Boli" panose="02000500030200090000" pitchFamily="2" charset="0"/>
              </a:rPr>
              <a:t>. Кант </a:t>
            </a:r>
            <a:r>
              <a:rPr lang="ru-RU" sz="2000" i="1" dirty="0" err="1">
                <a:cs typeface="MV Boli" panose="02000500030200090000" pitchFamily="2" charset="0"/>
              </a:rPr>
              <a:t>висловив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припущення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деякі</a:t>
            </a:r>
            <a:r>
              <a:rPr lang="ru-RU" sz="2000" i="1" dirty="0">
                <a:cs typeface="MV Boli" panose="02000500030200090000" pitchFamily="2" charset="0"/>
              </a:rPr>
              <a:t> з туманностей, </a:t>
            </a:r>
            <a:r>
              <a:rPr lang="ru-RU" sz="2000" i="1" dirty="0" err="1">
                <a:cs typeface="MV Boli" panose="02000500030200090000" pitchFamily="2" charset="0"/>
              </a:rPr>
              <a:t>видимих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нічному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небі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можуть</a:t>
            </a:r>
            <a:r>
              <a:rPr lang="ru-RU" sz="2000" i="1" dirty="0">
                <a:cs typeface="MV Boli" panose="02000500030200090000" pitchFamily="2" charset="0"/>
              </a:rPr>
              <a:t> бути </a:t>
            </a:r>
            <a:r>
              <a:rPr lang="ru-RU" sz="2000" i="1" dirty="0" err="1">
                <a:cs typeface="MV Boli" panose="02000500030200090000" pitchFamily="2" charset="0"/>
              </a:rPr>
              <a:t>окремими</a:t>
            </a:r>
            <a:r>
              <a:rPr lang="ru-RU" sz="2000" i="1" dirty="0">
                <a:cs typeface="MV Boli" panose="02000500030200090000" pitchFamily="2" charset="0"/>
              </a:rPr>
              <a:t> галактиками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en-US" sz="2000" i="1" dirty="0" smtClean="0">
              <a:cs typeface="MV Boli" panose="02000500030200090000" pitchFamily="2" charset="0"/>
            </a:endParaRPr>
          </a:p>
          <a:p>
            <a:pPr algn="just"/>
            <a:r>
              <a:rPr lang="en-US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smtClean="0">
                <a:cs typeface="MV Boli" panose="02000500030200090000" pitchFamily="2" charset="0"/>
              </a:rPr>
              <a:t>До </a:t>
            </a:r>
            <a:r>
              <a:rPr lang="ru-RU" sz="2000" i="1" dirty="0" err="1">
                <a:cs typeface="MV Boli" panose="02000500030200090000" pitchFamily="2" charset="0"/>
              </a:rPr>
              <a:t>кінця</a:t>
            </a:r>
            <a:r>
              <a:rPr lang="ru-RU" sz="2000" i="1" dirty="0">
                <a:cs typeface="MV Boli" panose="02000500030200090000" pitchFamily="2" charset="0"/>
              </a:rPr>
              <a:t> XVIII </a:t>
            </a:r>
            <a:r>
              <a:rPr lang="ru-RU" sz="2000" i="1" dirty="0" err="1">
                <a:cs typeface="MV Boli" panose="02000500030200090000" pitchFamily="2" charset="0"/>
              </a:rPr>
              <a:t>століття</a:t>
            </a:r>
            <a:r>
              <a:rPr lang="ru-RU" sz="2000" i="1" dirty="0">
                <a:cs typeface="MV Boli" panose="02000500030200090000" pitchFamily="2" charset="0"/>
              </a:rPr>
              <a:t> Шарль </a:t>
            </a:r>
            <a:r>
              <a:rPr lang="ru-RU" sz="2000" i="1" dirty="0" err="1">
                <a:cs typeface="MV Boli" panose="02000500030200090000" pitchFamily="2" charset="0"/>
              </a:rPr>
              <a:t>Мессьє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склав</a:t>
            </a:r>
            <a:r>
              <a:rPr lang="ru-RU" sz="2000" i="1" dirty="0">
                <a:cs typeface="MV Boli" panose="02000500030200090000" pitchFamily="2" charset="0"/>
              </a:rPr>
              <a:t> каталог,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містив</a:t>
            </a:r>
            <a:r>
              <a:rPr lang="ru-RU" sz="2000" i="1" dirty="0">
                <a:cs typeface="MV Boli" panose="02000500030200090000" pitchFamily="2" charset="0"/>
              </a:rPr>
              <a:t> 109 </a:t>
            </a:r>
            <a:r>
              <a:rPr lang="ru-RU" sz="2000" i="1" dirty="0" err="1">
                <a:cs typeface="MV Boli" panose="02000500030200090000" pitchFamily="2" charset="0"/>
              </a:rPr>
              <a:t>яскравих</a:t>
            </a:r>
            <a:r>
              <a:rPr lang="ru-RU" sz="2000" i="1" dirty="0">
                <a:cs typeface="MV Boli" panose="02000500030200090000" pitchFamily="2" charset="0"/>
              </a:rPr>
              <a:t> туманностей.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часу </a:t>
            </a:r>
            <a:r>
              <a:rPr lang="ru-RU" sz="2000" i="1" dirty="0" err="1">
                <a:cs typeface="MV Boli" panose="02000500030200090000" pitchFamily="2" charset="0"/>
              </a:rPr>
              <a:t>публікації</a:t>
            </a:r>
            <a:r>
              <a:rPr lang="ru-RU" sz="2000" i="1" dirty="0">
                <a:cs typeface="MV Boli" panose="02000500030200090000" pitchFamily="2" charset="0"/>
              </a:rPr>
              <a:t> каталогу до 1924 року </a:t>
            </a:r>
            <a:r>
              <a:rPr lang="ru-RU" sz="2000" i="1" dirty="0" err="1">
                <a:cs typeface="MV Boli" panose="02000500030200090000" pitchFamily="2" charset="0"/>
              </a:rPr>
              <a:t>тривали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суперечки</a:t>
            </a:r>
            <a:r>
              <a:rPr lang="ru-RU" sz="2000" i="1" dirty="0">
                <a:cs typeface="MV Boli" panose="02000500030200090000" pitchFamily="2" charset="0"/>
              </a:rPr>
              <a:t> про природу </a:t>
            </a:r>
            <a:r>
              <a:rPr lang="ru-RU" sz="2000" i="1" dirty="0" err="1">
                <a:cs typeface="MV Boli" panose="02000500030200090000" pitchFamily="2" charset="0"/>
              </a:rPr>
              <a:t>цих</a:t>
            </a:r>
            <a:r>
              <a:rPr lang="ru-RU" sz="2000" i="1" dirty="0">
                <a:cs typeface="MV Boli" panose="02000500030200090000" pitchFamily="2" charset="0"/>
              </a:rPr>
              <a:t> туманностей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en-US" sz="2000" i="1" dirty="0" smtClean="0">
              <a:cs typeface="MV Boli" panose="02000500030200090000" pitchFamily="2" charset="0"/>
            </a:endParaRP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2787 -0.726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3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5152" numSld="87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7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255454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Вільям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Гершель </a:t>
            </a:r>
            <a:r>
              <a:rPr lang="ru-RU" sz="2000" i="1" dirty="0" err="1">
                <a:cs typeface="MV Boli" panose="02000500030200090000" pitchFamily="2" charset="0"/>
              </a:rPr>
              <a:t>висловив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припущення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туманності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можуть</a:t>
            </a:r>
            <a:r>
              <a:rPr lang="ru-RU" sz="2000" i="1" dirty="0">
                <a:cs typeface="MV Boli" panose="02000500030200090000" pitchFamily="2" charset="0"/>
              </a:rPr>
              <a:t> бути далекими </a:t>
            </a:r>
            <a:r>
              <a:rPr lang="ru-RU" sz="2000" i="1" dirty="0" err="1">
                <a:cs typeface="MV Boli" panose="02000500030200090000" pitchFamily="2" charset="0"/>
              </a:rPr>
              <a:t>зоряними</a:t>
            </a:r>
            <a:r>
              <a:rPr lang="ru-RU" sz="2000" i="1" dirty="0">
                <a:cs typeface="MV Boli" panose="02000500030200090000" pitchFamily="2" charset="0"/>
              </a:rPr>
              <a:t> системами, </a:t>
            </a:r>
            <a:r>
              <a:rPr lang="ru-RU" sz="2000" i="1" dirty="0" err="1">
                <a:cs typeface="MV Boli" panose="02000500030200090000" pitchFamily="2" charset="0"/>
              </a:rPr>
              <a:t>подібними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Шляху. 1785 року </a:t>
            </a:r>
            <a:r>
              <a:rPr lang="ru-RU" sz="2000" i="1" dirty="0" err="1">
                <a:cs typeface="MV Boli" panose="02000500030200090000" pitchFamily="2" charset="0"/>
              </a:rPr>
              <a:t>він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спробував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визначити</a:t>
            </a:r>
            <a:r>
              <a:rPr lang="ru-RU" sz="2000" i="1" dirty="0">
                <a:cs typeface="MV Boli" panose="02000500030200090000" pitchFamily="2" charset="0"/>
              </a:rPr>
              <a:t> форму і </a:t>
            </a:r>
            <a:r>
              <a:rPr lang="ru-RU" sz="2000" i="1" dirty="0" err="1">
                <a:cs typeface="MV Boli" panose="02000500030200090000" pitchFamily="2" charset="0"/>
              </a:rPr>
              <a:t>розміри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 і </a:t>
            </a:r>
            <a:r>
              <a:rPr lang="ru-RU" sz="2000" i="1" dirty="0" err="1">
                <a:cs typeface="MV Boli" panose="02000500030200090000" pitchFamily="2" charset="0"/>
              </a:rPr>
              <a:t>розташування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ньому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використовуючи</a:t>
            </a:r>
            <a:r>
              <a:rPr lang="ru-RU" sz="2000" i="1" dirty="0">
                <a:cs typeface="MV Boli" panose="02000500030200090000" pitchFamily="2" charset="0"/>
              </a:rPr>
              <a:t> метод «</a:t>
            </a:r>
            <a:r>
              <a:rPr lang="ru-RU" sz="2000" i="1" dirty="0" err="1">
                <a:cs typeface="MV Boli" panose="02000500030200090000" pitchFamily="2" charset="0"/>
              </a:rPr>
              <a:t>черпків</a:t>
            </a:r>
            <a:r>
              <a:rPr lang="ru-RU" sz="2000" i="1" dirty="0">
                <a:cs typeface="MV Boli" panose="02000500030200090000" pitchFamily="2" charset="0"/>
              </a:rPr>
              <a:t>» — </a:t>
            </a:r>
            <a:r>
              <a:rPr lang="ru-RU" sz="2000" i="1" dirty="0" err="1">
                <a:cs typeface="MV Boli" panose="02000500030200090000" pitchFamily="2" charset="0"/>
              </a:rPr>
              <a:t>підрахунку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різними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напрямками</a:t>
            </a:r>
            <a:r>
              <a:rPr lang="ru-RU" sz="2000" i="1" dirty="0">
                <a:cs typeface="MV Boli" panose="02000500030200090000" pitchFamily="2" charset="0"/>
              </a:rPr>
              <a:t>. 1795 року, </a:t>
            </a:r>
            <a:r>
              <a:rPr lang="ru-RU" sz="2000" i="1" dirty="0" err="1">
                <a:cs typeface="MV Boli" panose="02000500030200090000" pitchFamily="2" charset="0"/>
              </a:rPr>
              <a:t>спостерігаючи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планетарну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туманність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NGC 1514, </a:t>
            </a:r>
            <a:r>
              <a:rPr lang="ru-RU" sz="2000" i="1" dirty="0" err="1">
                <a:cs typeface="MV Boli" panose="02000500030200090000" pitchFamily="2" charset="0"/>
              </a:rPr>
              <a:t>він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виразно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побачив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центрі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одиночну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зірку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оточену</a:t>
            </a:r>
            <a:r>
              <a:rPr lang="ru-RU" sz="2000" i="1" dirty="0">
                <a:cs typeface="MV Boli" panose="02000500030200090000" pitchFamily="2" charset="0"/>
              </a:rPr>
              <a:t> туманною </a:t>
            </a:r>
            <a:r>
              <a:rPr lang="ru-RU" sz="2000" i="1" dirty="0" err="1">
                <a:cs typeface="MV Boli" panose="02000500030200090000" pitchFamily="2" charset="0"/>
              </a:rPr>
              <a:t>речовиною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Існування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справжніх</a:t>
            </a:r>
            <a:r>
              <a:rPr lang="ru-RU" sz="2000" i="1" dirty="0">
                <a:cs typeface="MV Boli" panose="02000500030200090000" pitchFamily="2" charset="0"/>
              </a:rPr>
              <a:t> туманностей, таким чином, не </a:t>
            </a:r>
            <a:r>
              <a:rPr lang="ru-RU" sz="2000" i="1" dirty="0" err="1">
                <a:cs typeface="MV Boli" panose="02000500030200090000" pitchFamily="2" charset="0"/>
              </a:rPr>
              <a:t>підлягало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сумніву</a:t>
            </a:r>
            <a:r>
              <a:rPr lang="ru-RU" sz="2000" i="1" dirty="0">
                <a:cs typeface="MV Boli" panose="02000500030200090000" pitchFamily="2" charset="0"/>
              </a:rPr>
              <a:t>, і не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необхідності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вважати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туманні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плями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далекі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системи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255454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До </a:t>
            </a:r>
            <a:r>
              <a:rPr lang="ru-RU" sz="2000" i="1" dirty="0" err="1">
                <a:cs typeface="MV Boli" panose="02000500030200090000" pitchFamily="2" charset="0"/>
              </a:rPr>
              <a:t>середини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XIX </a:t>
            </a:r>
            <a:r>
              <a:rPr lang="ru-RU" sz="2000" i="1" dirty="0" err="1">
                <a:cs typeface="MV Boli" panose="02000500030200090000" pitchFamily="2" charset="0"/>
              </a:rPr>
              <a:t>століття</a:t>
            </a:r>
            <a:r>
              <a:rPr lang="ru-RU" sz="2000" i="1" dirty="0">
                <a:cs typeface="MV Boli" panose="02000500030200090000" pitchFamily="2" charset="0"/>
              </a:rPr>
              <a:t> Джон Гершель, </a:t>
            </a:r>
            <a:r>
              <a:rPr lang="ru-RU" sz="2000" i="1" dirty="0" err="1">
                <a:cs typeface="MV Boli" panose="02000500030200090000" pitchFamily="2" charset="0"/>
              </a:rPr>
              <a:t>син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Вільяма</a:t>
            </a:r>
            <a:r>
              <a:rPr lang="ru-RU" sz="2000" i="1" dirty="0">
                <a:cs typeface="MV Boli" panose="02000500030200090000" pitchFamily="2" charset="0"/>
              </a:rPr>
              <a:t> Гершеля, </a:t>
            </a:r>
            <a:r>
              <a:rPr lang="ru-RU" sz="2000" i="1" dirty="0" err="1">
                <a:cs typeface="MV Boli" panose="02000500030200090000" pitchFamily="2" charset="0"/>
              </a:rPr>
              <a:t>відкрив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ще</a:t>
            </a:r>
            <a:r>
              <a:rPr lang="ru-RU" sz="2000" i="1" dirty="0">
                <a:cs typeface="MV Boli" panose="02000500030200090000" pitchFamily="2" charset="0"/>
              </a:rPr>
              <a:t> 5000 </a:t>
            </a:r>
            <a:r>
              <a:rPr lang="ru-RU" sz="2000" i="1" dirty="0" err="1">
                <a:cs typeface="MV Boli" panose="02000500030200090000" pitchFamily="2" charset="0"/>
              </a:rPr>
              <a:t>туманних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об'єктів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Побудований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основі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розподіл</a:t>
            </a:r>
            <a:r>
              <a:rPr lang="ru-RU" sz="2000" i="1" dirty="0">
                <a:cs typeface="MV Boli" panose="02000500030200090000" pitchFamily="2" charset="0"/>
              </a:rPr>
              <a:t> став </a:t>
            </a:r>
            <a:r>
              <a:rPr lang="ru-RU" sz="2000" i="1" dirty="0" err="1">
                <a:cs typeface="MV Boli" panose="02000500030200090000" pitchFamily="2" charset="0"/>
              </a:rPr>
              <a:t>головним</a:t>
            </a:r>
            <a:r>
              <a:rPr lang="ru-RU" sz="2000" i="1" dirty="0">
                <a:cs typeface="MV Boli" panose="02000500030200090000" pitchFamily="2" charset="0"/>
              </a:rPr>
              <a:t> аргументом </a:t>
            </a:r>
            <a:r>
              <a:rPr lang="ru-RU" sz="2000" i="1" dirty="0" err="1">
                <a:cs typeface="MV Boli" panose="02000500030200090000" pitchFamily="2" charset="0"/>
              </a:rPr>
              <a:t>проти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припущення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вони є далекими «</a:t>
            </a:r>
            <a:r>
              <a:rPr lang="ru-RU" sz="2000" i="1" dirty="0" err="1">
                <a:cs typeface="MV Boli" panose="02000500030200090000" pitchFamily="2" charset="0"/>
              </a:rPr>
              <a:t>острівними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всесвітами</a:t>
            </a:r>
            <a:r>
              <a:rPr lang="ru-RU" sz="2000" i="1" dirty="0">
                <a:cs typeface="MV Boli" panose="02000500030200090000" pitchFamily="2" charset="0"/>
              </a:rPr>
              <a:t>», </a:t>
            </a:r>
            <a:r>
              <a:rPr lang="ru-RU" sz="2000" i="1" dirty="0" err="1">
                <a:cs typeface="MV Boli" panose="02000500030200090000" pitchFamily="2" charset="0"/>
              </a:rPr>
              <a:t>подібними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нашої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системи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Шляху.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виявлено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існує</a:t>
            </a:r>
            <a:r>
              <a:rPr lang="ru-RU" sz="2000" i="1" dirty="0">
                <a:cs typeface="MV Boli" panose="02000500030200090000" pitchFamily="2" charset="0"/>
              </a:rPr>
              <a:t> «зона </a:t>
            </a:r>
            <a:r>
              <a:rPr lang="ru-RU" sz="2000" i="1" dirty="0" err="1">
                <a:cs typeface="MV Boli" panose="02000500030200090000" pitchFamily="2" charset="0"/>
              </a:rPr>
              <a:t>уникнення</a:t>
            </a:r>
            <a:r>
              <a:rPr lang="ru-RU" sz="2000" i="1" dirty="0">
                <a:cs typeface="MV Boli" panose="02000500030200090000" pitchFamily="2" charset="0"/>
              </a:rPr>
              <a:t>» — </a:t>
            </a:r>
            <a:r>
              <a:rPr lang="ru-RU" sz="2000" i="1" dirty="0" err="1">
                <a:cs typeface="MV Boli" panose="02000500030200090000" pitchFamily="2" charset="0"/>
              </a:rPr>
              <a:t>ділянка</a:t>
            </a:r>
            <a:r>
              <a:rPr lang="ru-RU" sz="2000" i="1" dirty="0">
                <a:cs typeface="MV Boli" panose="02000500030200090000" pitchFamily="2" charset="0"/>
              </a:rPr>
              <a:t>, на </a:t>
            </a:r>
            <a:r>
              <a:rPr lang="ru-RU" sz="2000" i="1" dirty="0" err="1">
                <a:cs typeface="MV Boli" panose="02000500030200090000" pitchFamily="2" charset="0"/>
              </a:rPr>
              <a:t>якій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немає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або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майже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немає</a:t>
            </a:r>
            <a:r>
              <a:rPr lang="ru-RU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подібних</a:t>
            </a:r>
            <a:r>
              <a:rPr lang="ru-RU" sz="2000" i="1" dirty="0">
                <a:cs typeface="MV Boli" panose="02000500030200090000" pitchFamily="2" charset="0"/>
              </a:rPr>
              <a:t> туманностей. </a:t>
            </a:r>
            <a:r>
              <a:rPr lang="ru-RU" sz="2000" i="1" dirty="0" err="1">
                <a:cs typeface="MV Boli" panose="02000500030200090000" pitchFamily="2" charset="0"/>
              </a:rPr>
              <a:t>Ця</a:t>
            </a:r>
            <a:r>
              <a:rPr lang="ru-RU" sz="2000" i="1" dirty="0">
                <a:cs typeface="MV Boli" panose="02000500030200090000" pitchFamily="2" charset="0"/>
              </a:rPr>
              <a:t> зона </a:t>
            </a:r>
            <a:r>
              <a:rPr lang="ru-RU" sz="2000" i="1" dirty="0" err="1">
                <a:cs typeface="MV Boli" panose="02000500030200090000" pitchFamily="2" charset="0"/>
              </a:rPr>
              <a:t>розташована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поблизу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площини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 і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явище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інтерпретовано</a:t>
            </a:r>
            <a:r>
              <a:rPr lang="ru-RU" sz="2000" i="1" dirty="0">
                <a:cs typeface="MV Boli" panose="02000500030200090000" pitchFamily="2" charset="0"/>
              </a:rPr>
              <a:t> як </a:t>
            </a:r>
            <a:r>
              <a:rPr lang="ru-RU" sz="2000" i="1" dirty="0" err="1">
                <a:cs typeface="MV Boli" panose="02000500030200090000" pitchFamily="2" charset="0"/>
              </a:rPr>
              <a:t>зв'язок</a:t>
            </a:r>
            <a:r>
              <a:rPr lang="ru-RU" sz="2000" i="1" dirty="0">
                <a:cs typeface="MV Boli" panose="02000500030200090000" pitchFamily="2" charset="0"/>
              </a:rPr>
              <a:t> туманностей </a:t>
            </a:r>
            <a:r>
              <a:rPr lang="ru-RU" sz="2000" i="1" dirty="0" err="1">
                <a:cs typeface="MV Boli" panose="02000500030200090000" pitchFamily="2" charset="0"/>
              </a:rPr>
              <a:t>із</a:t>
            </a:r>
            <a:r>
              <a:rPr lang="ru-RU" sz="2000" i="1" dirty="0">
                <a:cs typeface="MV Boli" panose="02000500030200090000" pitchFamily="2" charset="0"/>
              </a:rPr>
              <a:t> системою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Шляху. </a:t>
            </a:r>
            <a:r>
              <a:rPr lang="ru-RU" sz="2000" i="1" dirty="0" err="1">
                <a:cs typeface="MV Boli" panose="02000500030200090000" pitchFamily="2" charset="0"/>
              </a:rPr>
              <a:t>Поглинання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світла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найсильніше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площині</a:t>
            </a:r>
            <a:r>
              <a:rPr lang="ru-RU" sz="2000" i="1" dirty="0">
                <a:cs typeface="MV Boli" panose="02000500030200090000" pitchFamily="2" charset="0"/>
              </a:rPr>
              <a:t> Галактики,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невідоме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Походження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назви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4" name="Управляющая кнопка: далее 23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58234" y="1122013"/>
            <a:ext cx="10037584" cy="532453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Галактики </a:t>
            </a:r>
            <a:r>
              <a:rPr lang="ru-RU" sz="2000" i="1" dirty="0" err="1">
                <a:cs typeface="MV Boli" panose="02000500030200090000" pitchFamily="2" charset="0"/>
              </a:rPr>
              <a:t>поділяють</a:t>
            </a:r>
            <a:r>
              <a:rPr lang="ru-RU" sz="2000" i="1" dirty="0">
                <a:cs typeface="MV Boli" panose="02000500030200090000" pitchFamily="2" charset="0"/>
              </a:rPr>
              <a:t> на: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сфероподібні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еліптичні</a:t>
            </a:r>
            <a:r>
              <a:rPr lang="ru-RU" sz="2000" i="1" dirty="0">
                <a:cs typeface="MV Boli" panose="02000500030200090000" pitchFamily="2" charset="0"/>
              </a:rPr>
              <a:t> галактики;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дискові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спіральні</a:t>
            </a:r>
            <a:r>
              <a:rPr lang="ru-RU" sz="2000" i="1" dirty="0">
                <a:cs typeface="MV Boli" panose="02000500030200090000" pitchFamily="2" charset="0"/>
              </a:rPr>
              <a:t> галактики;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-галактики </a:t>
            </a:r>
            <a:r>
              <a:rPr lang="ru-RU" sz="2000" i="1" dirty="0">
                <a:cs typeface="MV Boli" panose="02000500030200090000" pitchFamily="2" charset="0"/>
              </a:rPr>
              <a:t>з </a:t>
            </a:r>
            <a:r>
              <a:rPr lang="ru-RU" sz="2000" i="1" dirty="0" err="1">
                <a:cs typeface="MV Boli" panose="02000500030200090000" pitchFamily="2" charset="0"/>
              </a:rPr>
              <a:t>перемичкою</a:t>
            </a:r>
            <a:r>
              <a:rPr lang="ru-RU" sz="2000" i="1" dirty="0">
                <a:cs typeface="MV Boli" panose="02000500030200090000" pitchFamily="2" charset="0"/>
              </a:rPr>
              <a:t> (баром);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карликові</a:t>
            </a:r>
            <a:r>
              <a:rPr lang="ru-RU" sz="2000" i="1" dirty="0">
                <a:cs typeface="MV Boli" panose="02000500030200090000" pitchFamily="2" charset="0"/>
              </a:rPr>
              <a:t>;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неправильні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і т. д.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Щодо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числових</a:t>
            </a:r>
            <a:r>
              <a:rPr lang="ru-RU" sz="2000" i="1" dirty="0">
                <a:cs typeface="MV Boli" panose="02000500030200090000" pitchFamily="2" charset="0"/>
              </a:rPr>
              <a:t> характеристик, то, до прикладу,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варіюється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107 до 1012 </a:t>
            </a:r>
            <a:r>
              <a:rPr lang="ru-RU" sz="2000" i="1" dirty="0" err="1">
                <a:cs typeface="MV Boli" panose="02000500030200090000" pitchFamily="2" charset="0"/>
              </a:rPr>
              <a:t>мас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Сонця</a:t>
            </a:r>
            <a:r>
              <a:rPr lang="ru-RU" sz="2000" i="1" dirty="0">
                <a:cs typeface="MV Boli" panose="02000500030200090000" pitchFamily="2" charset="0"/>
              </a:rPr>
              <a:t>, для </a:t>
            </a:r>
            <a:r>
              <a:rPr lang="ru-RU" sz="2000" i="1" dirty="0" err="1">
                <a:cs typeface="MV Boli" panose="02000500030200090000" pitchFamily="2" charset="0"/>
              </a:rPr>
              <a:t>порівняння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нашої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Чумацький</a:t>
            </a:r>
            <a:r>
              <a:rPr lang="ru-RU" sz="2000" i="1" dirty="0">
                <a:cs typeface="MV Boli" panose="02000500030200090000" pitchFamily="2" charset="0"/>
              </a:rPr>
              <a:t> Шлях </a:t>
            </a:r>
            <a:r>
              <a:rPr lang="ru-RU" sz="2000" i="1" dirty="0" err="1">
                <a:cs typeface="MV Boli" panose="02000500030200090000" pitchFamily="2" charset="0"/>
              </a:rPr>
              <a:t>дорівнює</a:t>
            </a:r>
            <a:r>
              <a:rPr lang="ru-RU" sz="2000" i="1" dirty="0">
                <a:cs typeface="MV Boli" panose="02000500030200090000" pitchFamily="2" charset="0"/>
              </a:rPr>
              <a:t> 2×1011 </a:t>
            </a:r>
            <a:r>
              <a:rPr lang="ru-RU" sz="2000" i="1" dirty="0" err="1">
                <a:cs typeface="MV Boli" panose="02000500030200090000" pitchFamily="2" charset="0"/>
              </a:rPr>
              <a:t>мас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Сонця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Діаметр</a:t>
            </a:r>
            <a:r>
              <a:rPr lang="ru-RU" sz="2000" i="1" dirty="0">
                <a:cs typeface="MV Boli" panose="02000500030200090000" pitchFamily="2" charset="0"/>
              </a:rPr>
              <a:t> галактик —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5 до 250 </a:t>
            </a:r>
            <a:r>
              <a:rPr lang="ru-RU" sz="2000" i="1" dirty="0" err="1" smtClean="0">
                <a:cs typeface="MV Boli" panose="02000500030200090000" pitchFamily="2" charset="0"/>
              </a:rPr>
              <a:t>кілопарсек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(16—800 </a:t>
            </a:r>
            <a:r>
              <a:rPr lang="ru-RU" sz="2000" i="1" dirty="0" err="1">
                <a:cs typeface="MV Boli" panose="02000500030200090000" pitchFamily="2" charset="0"/>
              </a:rPr>
              <a:t>тисяч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), для </a:t>
            </a:r>
            <a:r>
              <a:rPr lang="ru-RU" sz="2000" i="1" dirty="0" err="1">
                <a:cs typeface="MV Boli" panose="02000500030200090000" pitchFamily="2" charset="0"/>
              </a:rPr>
              <a:t>порівняння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діаметр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нашої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100 000 </a:t>
            </a:r>
            <a:r>
              <a:rPr lang="ru-RU" sz="2000" i="1" dirty="0" err="1">
                <a:cs typeface="MV Boli" panose="02000500030200090000" pitchFamily="2" charset="0"/>
              </a:rPr>
              <a:t>світлових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Найбільша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відома</a:t>
            </a:r>
            <a:r>
              <a:rPr lang="ru-RU" sz="2000" i="1" dirty="0">
                <a:cs typeface="MV Boli" panose="02000500030200090000" pitchFamily="2" charset="0"/>
              </a:rPr>
              <a:t> на 2012 </a:t>
            </a:r>
            <a:r>
              <a:rPr lang="ru-RU" sz="2000" i="1" dirty="0" err="1">
                <a:cs typeface="MV Boli" panose="02000500030200090000" pitchFamily="2" charset="0"/>
              </a:rPr>
              <a:t>рік</a:t>
            </a:r>
            <a:r>
              <a:rPr lang="ru-RU" sz="2000" i="1" dirty="0">
                <a:cs typeface="MV Boli" panose="02000500030200090000" pitchFamily="2" charset="0"/>
              </a:rPr>
              <a:t> галактика </a:t>
            </a:r>
            <a:r>
              <a:rPr lang="en-US" sz="2000" i="1" dirty="0">
                <a:cs typeface="MV Boli" panose="02000500030200090000" pitchFamily="2" charset="0"/>
              </a:rPr>
              <a:t>IC 1101 </a:t>
            </a:r>
            <a:r>
              <a:rPr lang="ru-RU" sz="2000" i="1" dirty="0" err="1">
                <a:cs typeface="MV Boli" panose="02000500030200090000" pitchFamily="2" charset="0"/>
              </a:rPr>
              <a:t>має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діаметр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більше</a:t>
            </a:r>
            <a:r>
              <a:rPr lang="ru-RU" sz="2000" i="1" dirty="0">
                <a:cs typeface="MV Boli" panose="02000500030200090000" pitchFamily="2" charset="0"/>
              </a:rPr>
              <a:t> 600 </a:t>
            </a:r>
            <a:r>
              <a:rPr lang="ru-RU" sz="2000" i="1" dirty="0" err="1" smtClean="0">
                <a:cs typeface="MV Boli" panose="02000500030200090000" pitchFamily="2" charset="0"/>
              </a:rPr>
              <a:t>кілопарсек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Однією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з </a:t>
            </a:r>
            <a:r>
              <a:rPr lang="ru-RU" sz="2000" i="1" dirty="0" err="1">
                <a:cs typeface="MV Boli" panose="02000500030200090000" pitchFamily="2" charset="0"/>
              </a:rPr>
              <a:t>невирішених</a:t>
            </a:r>
            <a:r>
              <a:rPr lang="ru-RU" sz="2000" i="1" dirty="0">
                <a:cs typeface="MV Boli" panose="02000500030200090000" pitchFamily="2" charset="0"/>
              </a:rPr>
              <a:t> проблем </a:t>
            </a:r>
            <a:r>
              <a:rPr lang="ru-RU" sz="2000" i="1" dirty="0" err="1">
                <a:cs typeface="MV Boli" panose="02000500030200090000" pitchFamily="2" charset="0"/>
              </a:rPr>
              <a:t>будови</a:t>
            </a:r>
            <a:r>
              <a:rPr lang="ru-RU" sz="2000" i="1" dirty="0">
                <a:cs typeface="MV Boli" panose="02000500030200090000" pitchFamily="2" charset="0"/>
              </a:rPr>
              <a:t> галактик є темна </a:t>
            </a:r>
            <a:r>
              <a:rPr lang="ru-RU" sz="2000" i="1" dirty="0" err="1">
                <a:cs typeface="MV Boli" panose="02000500030200090000" pitchFamily="2" charset="0"/>
              </a:rPr>
              <a:t>матерія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проявляє</a:t>
            </a:r>
            <a:r>
              <a:rPr lang="ru-RU" sz="2000" i="1" dirty="0">
                <a:cs typeface="MV Boli" panose="02000500030200090000" pitchFamily="2" charset="0"/>
              </a:rPr>
              <a:t> себе </a:t>
            </a:r>
            <a:r>
              <a:rPr lang="ru-RU" sz="2000" i="1" dirty="0" err="1">
                <a:cs typeface="MV Boli" panose="02000500030200090000" pitchFamily="2" charset="0"/>
              </a:rPr>
              <a:t>тільки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гравітаційній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взаємодії</a:t>
            </a:r>
            <a:r>
              <a:rPr lang="ru-RU" sz="2000" i="1" dirty="0">
                <a:cs typeface="MV Boli" panose="02000500030200090000" pitchFamily="2" charset="0"/>
              </a:rPr>
              <a:t>. Вона </a:t>
            </a:r>
            <a:r>
              <a:rPr lang="ru-RU" sz="2000" i="1" dirty="0" err="1">
                <a:cs typeface="MV Boli" panose="02000500030200090000" pitchFamily="2" charset="0"/>
              </a:rPr>
              <a:t>може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складати</a:t>
            </a:r>
            <a:r>
              <a:rPr lang="ru-RU" sz="2000" i="1" dirty="0">
                <a:cs typeface="MV Boli" panose="02000500030200090000" pitchFamily="2" charset="0"/>
              </a:rPr>
              <a:t> до 90%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загальної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</a:t>
            </a:r>
            <a:r>
              <a:rPr lang="ru-RU" sz="2000" i="1" dirty="0">
                <a:cs typeface="MV Boli" panose="02000500030200090000" pitchFamily="2" charset="0"/>
              </a:rPr>
              <a:t> галактики, а </a:t>
            </a:r>
            <a:r>
              <a:rPr lang="ru-RU" sz="2000" i="1" dirty="0" err="1">
                <a:cs typeface="MV Boli" panose="02000500030200090000" pitchFamily="2" charset="0"/>
              </a:rPr>
              <a:t>може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повністю</a:t>
            </a:r>
            <a:r>
              <a:rPr lang="ru-RU" sz="2000" i="1" dirty="0">
                <a:cs typeface="MV Boli" panose="02000500030200090000" pitchFamily="2" charset="0"/>
              </a:rPr>
              <a:t> бути </a:t>
            </a:r>
            <a:r>
              <a:rPr lang="ru-RU" sz="2000" i="1" dirty="0" err="1">
                <a:cs typeface="MV Boli" panose="02000500030200090000" pitchFamily="2" charset="0"/>
              </a:rPr>
              <a:t>відсутньою</a:t>
            </a:r>
            <a:r>
              <a:rPr lang="ru-RU" sz="2000" i="1" dirty="0">
                <a:cs typeface="MV Boli" panose="02000500030200090000" pitchFamily="2" charset="0"/>
              </a:rPr>
              <a:t>, як у </a:t>
            </a:r>
            <a:r>
              <a:rPr lang="ru-RU" sz="2000" i="1" dirty="0" err="1">
                <a:cs typeface="MV Boli" panose="02000500030200090000" pitchFamily="2" charset="0"/>
              </a:rPr>
              <a:t>деяких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карликових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галактиках.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2862322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Після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побудови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свого</a:t>
            </a:r>
            <a:r>
              <a:rPr lang="ru-RU" sz="2000" i="1" dirty="0">
                <a:cs typeface="MV Boli" panose="02000500030200090000" pitchFamily="2" charset="0"/>
              </a:rPr>
              <a:t> телескопа 1845 року </a:t>
            </a:r>
            <a:r>
              <a:rPr lang="ru-RU" sz="2000" i="1" dirty="0" err="1">
                <a:cs typeface="MV Boli" panose="02000500030200090000" pitchFamily="2" charset="0"/>
              </a:rPr>
              <a:t>Вільям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Парсонс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зміг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побачити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відмінності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еліптичними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спіральними</a:t>
            </a:r>
            <a:r>
              <a:rPr lang="ru-RU" sz="2000" i="1" dirty="0">
                <a:cs typeface="MV Boli" panose="02000500030200090000" pitchFamily="2" charset="0"/>
              </a:rPr>
              <a:t> туманностями. У </a:t>
            </a:r>
            <a:r>
              <a:rPr lang="ru-RU" sz="2000" i="1" dirty="0" err="1">
                <a:cs typeface="MV Boli" panose="02000500030200090000" pitchFamily="2" charset="0"/>
              </a:rPr>
              <a:t>деяких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із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цих</a:t>
            </a:r>
            <a:r>
              <a:rPr lang="ru-RU" sz="2000" i="1" dirty="0">
                <a:cs typeface="MV Boli" panose="02000500030200090000" pitchFamily="2" charset="0"/>
              </a:rPr>
              <a:t> туманностей </a:t>
            </a:r>
            <a:r>
              <a:rPr lang="ru-RU" sz="2000" i="1" dirty="0" err="1">
                <a:cs typeface="MV Boli" panose="02000500030200090000" pitchFamily="2" charset="0"/>
              </a:rPr>
              <a:t>він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зміг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виділити</a:t>
            </a:r>
            <a:r>
              <a:rPr lang="ru-RU" sz="2000" i="1" dirty="0">
                <a:cs typeface="MV Boli" panose="02000500030200090000" pitchFamily="2" charset="0"/>
              </a:rPr>
              <a:t> й </a:t>
            </a:r>
            <a:r>
              <a:rPr lang="ru-RU" sz="2000" i="1" dirty="0" err="1">
                <a:cs typeface="MV Boli" panose="02000500030200090000" pitchFamily="2" charset="0"/>
              </a:rPr>
              <a:t>окремі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джерела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світла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1865 </a:t>
            </a:r>
            <a:r>
              <a:rPr lang="ru-RU" sz="2000" i="1" dirty="0">
                <a:cs typeface="MV Boli" panose="02000500030200090000" pitchFamily="2" charset="0"/>
              </a:rPr>
              <a:t>року </a:t>
            </a:r>
            <a:r>
              <a:rPr lang="ru-RU" sz="2000" i="1" dirty="0" err="1">
                <a:cs typeface="MV Boli" panose="02000500030200090000" pitchFamily="2" charset="0"/>
              </a:rPr>
              <a:t>Вільям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Хеггінс</a:t>
            </a:r>
            <a:r>
              <a:rPr lang="ru-RU" sz="2000" i="1" dirty="0">
                <a:cs typeface="MV Boli" panose="02000500030200090000" pitchFamily="2" charset="0"/>
              </a:rPr>
              <a:t> (англ. </a:t>
            </a:r>
            <a:r>
              <a:rPr lang="en-US" sz="2000" i="1" dirty="0">
                <a:cs typeface="MV Boli" panose="02000500030200090000" pitchFamily="2" charset="0"/>
              </a:rPr>
              <a:t>William Huggins) </a:t>
            </a:r>
            <a:r>
              <a:rPr lang="ru-RU" sz="2000" i="1" dirty="0" err="1">
                <a:cs typeface="MV Boli" panose="02000500030200090000" pitchFamily="2" charset="0"/>
              </a:rPr>
              <a:t>вперше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отримав</a:t>
            </a:r>
            <a:r>
              <a:rPr lang="ru-RU" sz="2000" i="1" dirty="0">
                <a:cs typeface="MV Boli" panose="02000500030200090000" pitchFamily="2" charset="0"/>
              </a:rPr>
              <a:t> спектр </a:t>
            </a:r>
            <a:r>
              <a:rPr lang="ru-RU" sz="2000" i="1" dirty="0" smtClean="0">
                <a:cs typeface="MV Boli" panose="02000500030200090000" pitchFamily="2" charset="0"/>
              </a:rPr>
              <a:t>туманностей. </a:t>
            </a:r>
            <a:r>
              <a:rPr lang="ru-RU" sz="2000" i="1" dirty="0">
                <a:cs typeface="MV Boli" panose="02000500030200090000" pitchFamily="2" charset="0"/>
              </a:rPr>
              <a:t>Характер </a:t>
            </a:r>
            <a:r>
              <a:rPr lang="ru-RU" sz="2000" i="1" dirty="0" err="1">
                <a:cs typeface="MV Boli" panose="02000500030200090000" pitchFamily="2" charset="0"/>
              </a:rPr>
              <a:t>емісійних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ліній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туманності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Оріона</a:t>
            </a:r>
            <a:r>
              <a:rPr lang="ru-RU" sz="2000" i="1" dirty="0">
                <a:cs typeface="MV Boli" panose="02000500030200090000" pitchFamily="2" charset="0"/>
              </a:rPr>
              <a:t> ясно </a:t>
            </a:r>
            <a:r>
              <a:rPr lang="ru-RU" sz="2000" i="1" dirty="0" err="1">
                <a:cs typeface="MV Boli" panose="02000500030200090000" pitchFamily="2" charset="0"/>
              </a:rPr>
              <a:t>свідчив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її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газовий</a:t>
            </a:r>
            <a:r>
              <a:rPr lang="ru-RU" sz="2000" i="1" dirty="0">
                <a:cs typeface="MV Boli" panose="02000500030200090000" pitchFamily="2" charset="0"/>
              </a:rPr>
              <a:t> склад, але спектр </a:t>
            </a:r>
            <a:r>
              <a:rPr lang="ru-RU" sz="2000" i="1" dirty="0" err="1">
                <a:cs typeface="MV Boli" panose="02000500030200090000" pitchFamily="2" charset="0"/>
              </a:rPr>
              <a:t>туманності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Андромеди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en-US" sz="2000" i="1" dirty="0">
                <a:cs typeface="MV Boli" panose="02000500030200090000" pitchFamily="2" charset="0"/>
              </a:rPr>
              <a:t>M31 </a:t>
            </a:r>
            <a:r>
              <a:rPr lang="ru-RU" sz="2000" i="1" dirty="0">
                <a:cs typeface="MV Boli" panose="02000500030200090000" pitchFamily="2" charset="0"/>
              </a:rPr>
              <a:t>за каталогом </a:t>
            </a:r>
            <a:r>
              <a:rPr lang="ru-RU" sz="2000" i="1" dirty="0" err="1">
                <a:cs typeface="MV Boli" panose="02000500030200090000" pitchFamily="2" charset="0"/>
              </a:rPr>
              <a:t>Мессьє</a:t>
            </a:r>
            <a:r>
              <a:rPr lang="ru-RU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був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безперервним</a:t>
            </a:r>
            <a:r>
              <a:rPr lang="ru-RU" sz="2000" i="1" dirty="0">
                <a:cs typeface="MV Boli" panose="02000500030200090000" pitchFamily="2" charset="0"/>
              </a:rPr>
              <a:t>, як у </a:t>
            </a:r>
            <a:r>
              <a:rPr lang="ru-RU" sz="2000" i="1" dirty="0" err="1">
                <a:cs typeface="MV Boli" panose="02000500030200090000" pitchFamily="2" charset="0"/>
              </a:rPr>
              <a:t>зір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Хеггінс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зробив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висновок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такий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вигляд</a:t>
            </a:r>
            <a:r>
              <a:rPr lang="ru-RU" sz="2000" i="1" dirty="0">
                <a:cs typeface="MV Boli" panose="02000500030200090000" pitchFamily="2" charset="0"/>
              </a:rPr>
              <a:t> спектру </a:t>
            </a:r>
            <a:r>
              <a:rPr lang="en-US" sz="2000" i="1" dirty="0">
                <a:cs typeface="MV Boli" panose="02000500030200090000" pitchFamily="2" charset="0"/>
              </a:rPr>
              <a:t>M31 </a:t>
            </a:r>
            <a:r>
              <a:rPr lang="ru-RU" sz="2000" i="1" dirty="0" err="1">
                <a:cs typeface="MV Boli" panose="02000500030200090000" pitchFamily="2" charset="0"/>
              </a:rPr>
              <a:t>викликано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високою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щільністю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непрозорістю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газової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складової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224676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На </a:t>
            </a:r>
            <a:r>
              <a:rPr lang="ru-RU" sz="2000" i="1" dirty="0">
                <a:cs typeface="MV Boli" panose="02000500030200090000" pitchFamily="2" charset="0"/>
              </a:rPr>
              <a:t>початку </a:t>
            </a:r>
            <a:r>
              <a:rPr lang="en-US" sz="2000" i="1" dirty="0">
                <a:cs typeface="MV Boli" panose="02000500030200090000" pitchFamily="2" charset="0"/>
              </a:rPr>
              <a:t>XX </a:t>
            </a:r>
            <a:r>
              <a:rPr lang="ru-RU" sz="2000" i="1" dirty="0" err="1">
                <a:cs typeface="MV Boli" panose="02000500030200090000" pitchFamily="2" charset="0"/>
              </a:rPr>
              <a:t>століття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Весто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Мелвін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Слайфер</a:t>
            </a:r>
            <a:r>
              <a:rPr lang="ru-RU" sz="2000" i="1" dirty="0">
                <a:cs typeface="MV Boli" panose="02000500030200090000" pitchFamily="2" charset="0"/>
              </a:rPr>
              <a:t> (англ. </a:t>
            </a:r>
            <a:r>
              <a:rPr lang="en-US" sz="2000" i="1" dirty="0" err="1">
                <a:cs typeface="MV Boli" panose="02000500030200090000" pitchFamily="2" charset="0"/>
              </a:rPr>
              <a:t>Vesto</a:t>
            </a:r>
            <a:r>
              <a:rPr lang="en-US" sz="2000" i="1" dirty="0">
                <a:cs typeface="MV Boli" panose="02000500030200090000" pitchFamily="2" charset="0"/>
              </a:rPr>
              <a:t> Melvin </a:t>
            </a:r>
            <a:r>
              <a:rPr lang="en-US" sz="2000" i="1" dirty="0" err="1">
                <a:cs typeface="MV Boli" panose="02000500030200090000" pitchFamily="2" charset="0"/>
              </a:rPr>
              <a:t>Slipher</a:t>
            </a:r>
            <a:r>
              <a:rPr lang="en-US" sz="2000" i="1" dirty="0">
                <a:cs typeface="MV Boli" panose="02000500030200090000" pitchFamily="2" charset="0"/>
              </a:rPr>
              <a:t>) </a:t>
            </a:r>
            <a:r>
              <a:rPr lang="ru-RU" sz="2000" i="1" dirty="0">
                <a:cs typeface="MV Boli" panose="02000500030200090000" pitchFamily="2" charset="0"/>
              </a:rPr>
              <a:t>пояснив спектр </a:t>
            </a:r>
            <a:r>
              <a:rPr lang="ru-RU" sz="2000" i="1" dirty="0" err="1">
                <a:cs typeface="MV Boli" panose="02000500030200090000" pitchFamily="2" charset="0"/>
              </a:rPr>
              <a:t>туманності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Андромеди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відбиттям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центральної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зіркою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помилково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вважав</a:t>
            </a:r>
            <a:r>
              <a:rPr lang="ru-RU" sz="2000" i="1" dirty="0">
                <a:cs typeface="MV Boli" panose="02000500030200090000" pitchFamily="2" charset="0"/>
              </a:rPr>
              <a:t> ядро галактики). </a:t>
            </a:r>
            <a:r>
              <a:rPr lang="ru-RU" sz="2000" i="1" dirty="0" err="1">
                <a:cs typeface="MV Boli" panose="02000500030200090000" pitchFamily="2" charset="0"/>
              </a:rPr>
              <a:t>Такий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висновок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зроблено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підставі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фотографій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отриманих</a:t>
            </a:r>
            <a:r>
              <a:rPr lang="ru-RU" sz="2000" i="1" dirty="0">
                <a:cs typeface="MV Boli" panose="02000500030200090000" pitchFamily="2" charset="0"/>
              </a:rPr>
              <a:t> Джеймсом </a:t>
            </a:r>
            <a:r>
              <a:rPr lang="ru-RU" sz="2000" i="1" dirty="0" err="1">
                <a:cs typeface="MV Boli" panose="02000500030200090000" pitchFamily="2" charset="0"/>
              </a:rPr>
              <a:t>Кілером</a:t>
            </a:r>
            <a:r>
              <a:rPr lang="ru-RU" sz="2000" i="1" dirty="0">
                <a:cs typeface="MV Boli" panose="02000500030200090000" pitchFamily="2" charset="0"/>
              </a:rPr>
              <a:t> на 36-дюймовому </a:t>
            </a:r>
            <a:r>
              <a:rPr lang="ru-RU" sz="2000" i="1" dirty="0" err="1">
                <a:cs typeface="MV Boli" panose="02000500030200090000" pitchFamily="2" charset="0"/>
              </a:rPr>
              <a:t>рефлекторі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Загалом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виявлено</a:t>
            </a:r>
            <a:r>
              <a:rPr lang="ru-RU" sz="2000" i="1" dirty="0">
                <a:cs typeface="MV Boli" panose="02000500030200090000" pitchFamily="2" charset="0"/>
              </a:rPr>
              <a:t> 120 000 </a:t>
            </a:r>
            <a:r>
              <a:rPr lang="ru-RU" sz="2000" i="1" dirty="0" err="1">
                <a:cs typeface="MV Boli" panose="02000500030200090000" pitchFamily="2" charset="0"/>
              </a:rPr>
              <a:t>слабких</a:t>
            </a:r>
            <a:r>
              <a:rPr lang="ru-RU" sz="2000" i="1" dirty="0">
                <a:cs typeface="MV Boli" panose="02000500030200090000" pitchFamily="2" charset="0"/>
              </a:rPr>
              <a:t> туманностей. Спектр (там, де </a:t>
            </a:r>
            <a:r>
              <a:rPr lang="ru-RU" sz="2000" i="1" dirty="0" err="1">
                <a:cs typeface="MV Boli" panose="02000500030200090000" pitchFamily="2" charset="0"/>
              </a:rPr>
              <a:t>його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отримати</a:t>
            </a:r>
            <a:r>
              <a:rPr lang="ru-RU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був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відбивним</a:t>
            </a:r>
            <a:r>
              <a:rPr lang="ru-RU" sz="2000" i="1" dirty="0">
                <a:cs typeface="MV Boli" panose="02000500030200090000" pitchFamily="2" charset="0"/>
              </a:rPr>
              <a:t>. Як </a:t>
            </a:r>
            <a:r>
              <a:rPr lang="ru-RU" sz="2000" i="1" dirty="0" err="1">
                <a:cs typeface="MV Boli" panose="02000500030200090000" pitchFamily="2" charset="0"/>
              </a:rPr>
              <a:t>відомо</a:t>
            </a:r>
            <a:r>
              <a:rPr lang="ru-RU" sz="2000" i="1" dirty="0">
                <a:cs typeface="MV Boli" panose="02000500030200090000" pitchFamily="2" charset="0"/>
              </a:rPr>
              <a:t> зараз,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спектри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відбивних</a:t>
            </a:r>
            <a:r>
              <a:rPr lang="ru-RU" sz="2000" i="1" dirty="0">
                <a:cs typeface="MV Boli" panose="02000500030200090000" pitchFamily="2" charset="0"/>
              </a:rPr>
              <a:t> туманностей (</a:t>
            </a:r>
            <a:r>
              <a:rPr lang="ru-RU" sz="2000" i="1" dirty="0" err="1">
                <a:cs typeface="MV Boli" panose="02000500030200090000" pitchFamily="2" charset="0"/>
              </a:rPr>
              <a:t>здебільшого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пилових</a:t>
            </a:r>
            <a:r>
              <a:rPr lang="ru-RU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навколо</a:t>
            </a:r>
            <a:r>
              <a:rPr lang="ru-RU" sz="2000" i="1" dirty="0">
                <a:cs typeface="MV Boli" panose="02000500030200090000" pitchFamily="2" charset="0"/>
              </a:rPr>
              <a:t> Плеяд.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224676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1910 </a:t>
            </a:r>
            <a:r>
              <a:rPr lang="ru-RU" sz="2000" i="1" dirty="0">
                <a:cs typeface="MV Boli" panose="02000500030200090000" pitchFamily="2" charset="0"/>
              </a:rPr>
              <a:t>року Джордж </a:t>
            </a:r>
            <a:r>
              <a:rPr lang="ru-RU" sz="2000" i="1" dirty="0" err="1">
                <a:cs typeface="MV Boli" panose="02000500030200090000" pitchFamily="2" charset="0"/>
              </a:rPr>
              <a:t>Річі</a:t>
            </a:r>
            <a:r>
              <a:rPr lang="ru-RU" sz="2000" i="1" dirty="0">
                <a:cs typeface="MV Boli" panose="02000500030200090000" pitchFamily="2" charset="0"/>
              </a:rPr>
              <a:t> (англ. </a:t>
            </a:r>
            <a:r>
              <a:rPr lang="en-US" sz="2000" i="1" dirty="0">
                <a:cs typeface="MV Boli" panose="02000500030200090000" pitchFamily="2" charset="0"/>
              </a:rPr>
              <a:t>George Willis Ritchey) </a:t>
            </a:r>
            <a:r>
              <a:rPr lang="ru-RU" sz="2000" i="1" dirty="0">
                <a:cs typeface="MV Boli" panose="02000500030200090000" pitchFamily="2" charset="0"/>
              </a:rPr>
              <a:t>на 60-дюймовому </a:t>
            </a:r>
            <a:r>
              <a:rPr lang="ru-RU" sz="2000" i="1" dirty="0" err="1">
                <a:cs typeface="MV Boli" panose="02000500030200090000" pitchFamily="2" charset="0"/>
              </a:rPr>
              <a:t>телескопі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обсерваторії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Маунт-Вілсон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отримав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знімки</a:t>
            </a:r>
            <a:r>
              <a:rPr lang="ru-RU" sz="2000" i="1" dirty="0">
                <a:cs typeface="MV Boli" panose="02000500030200090000" pitchFamily="2" charset="0"/>
              </a:rPr>
              <a:t>, на </a:t>
            </a:r>
            <a:r>
              <a:rPr lang="ru-RU" sz="2000" i="1" dirty="0" err="1">
                <a:cs typeface="MV Boli" panose="02000500030200090000" pitchFamily="2" charset="0"/>
              </a:rPr>
              <a:t>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видно,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спіральні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гілки</a:t>
            </a:r>
            <a:r>
              <a:rPr lang="ru-RU" sz="2000" i="1" dirty="0">
                <a:cs typeface="MV Boli" panose="02000500030200090000" pitchFamily="2" charset="0"/>
              </a:rPr>
              <a:t> великих туманностей </a:t>
            </a:r>
            <a:r>
              <a:rPr lang="ru-RU" sz="2000" i="1" dirty="0" err="1">
                <a:cs typeface="MV Boli" panose="02000500030200090000" pitchFamily="2" charset="0"/>
              </a:rPr>
              <a:t>всипані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зіркоподібними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об'єктами</a:t>
            </a:r>
            <a:r>
              <a:rPr lang="ru-RU" sz="2000" i="1" dirty="0">
                <a:cs typeface="MV Boli" panose="02000500030200090000" pitchFamily="2" charset="0"/>
              </a:rPr>
              <a:t>, але </a:t>
            </a:r>
            <a:r>
              <a:rPr lang="ru-RU" sz="2000" i="1" dirty="0" err="1">
                <a:cs typeface="MV Boli" panose="02000500030200090000" pitchFamily="2" charset="0"/>
              </a:rPr>
              <a:t>зображення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багатьох</a:t>
            </a:r>
            <a:r>
              <a:rPr lang="ru-RU" sz="2000" i="1" dirty="0">
                <a:cs typeface="MV Boli" panose="02000500030200090000" pitchFamily="2" charset="0"/>
              </a:rPr>
              <a:t> з них </a:t>
            </a:r>
            <a:r>
              <a:rPr lang="ru-RU" sz="2000" i="1" dirty="0" err="1">
                <a:cs typeface="MV Boli" panose="02000500030200090000" pitchFamily="2" charset="0"/>
              </a:rPr>
              <a:t>були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нерізкі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туманні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могли бути і </a:t>
            </a:r>
            <a:r>
              <a:rPr lang="ru-RU" sz="2000" i="1" dirty="0" err="1">
                <a:cs typeface="MV Boli" panose="02000500030200090000" pitchFamily="2" charset="0"/>
              </a:rPr>
              <a:t>компактні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туманності</a:t>
            </a:r>
            <a:r>
              <a:rPr lang="ru-RU" sz="2000" i="1" dirty="0">
                <a:cs typeface="MV Boli" panose="02000500030200090000" pitchFamily="2" charset="0"/>
              </a:rPr>
              <a:t>, і </a:t>
            </a:r>
            <a:r>
              <a:rPr lang="ru-RU" sz="2000" i="1" dirty="0" err="1">
                <a:cs typeface="MV Boli" panose="02000500030200090000" pitchFamily="2" charset="0"/>
              </a:rPr>
              <a:t>зоряні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</a:t>
            </a:r>
            <a:r>
              <a:rPr lang="ru-RU" sz="2000" i="1" dirty="0">
                <a:cs typeface="MV Boli" panose="02000500030200090000" pitchFamily="2" charset="0"/>
              </a:rPr>
              <a:t>, і </a:t>
            </a:r>
            <a:r>
              <a:rPr lang="ru-RU" sz="2000" i="1" dirty="0" err="1">
                <a:cs typeface="MV Boli" panose="02000500030200090000" pitchFamily="2" charset="0"/>
              </a:rPr>
              <a:t>декілька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зображень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злилися</a:t>
            </a:r>
            <a:r>
              <a:rPr lang="ru-RU" sz="2000" i="1" dirty="0">
                <a:cs typeface="MV Boli" panose="02000500030200090000" pitchFamily="2" charset="0"/>
              </a:rPr>
              <a:t> разом.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У </a:t>
            </a:r>
            <a:r>
              <a:rPr lang="ru-RU" sz="2000" i="1" dirty="0">
                <a:cs typeface="MV Boli" panose="02000500030200090000" pitchFamily="2" charset="0"/>
              </a:rPr>
              <a:t>1912–1913 роках </a:t>
            </a:r>
            <a:r>
              <a:rPr lang="ru-RU" sz="2000" i="1" dirty="0" err="1">
                <a:cs typeface="MV Boli" panose="02000500030200090000" pitchFamily="2" charset="0"/>
              </a:rPr>
              <a:t>була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відкрита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залежність</a:t>
            </a:r>
            <a:r>
              <a:rPr lang="ru-RU" sz="2000" i="1" dirty="0">
                <a:cs typeface="MV Boli" panose="02000500030200090000" pitchFamily="2" charset="0"/>
              </a:rPr>
              <a:t> «</a:t>
            </a:r>
            <a:r>
              <a:rPr lang="ru-RU" sz="2000" i="1" dirty="0" err="1">
                <a:cs typeface="MV Boli" panose="02000500030200090000" pitchFamily="2" charset="0"/>
              </a:rPr>
              <a:t>період</a:t>
            </a:r>
            <a:r>
              <a:rPr lang="ru-RU" sz="2000" i="1" dirty="0">
                <a:cs typeface="MV Boli" panose="02000500030200090000" pitchFamily="2" charset="0"/>
              </a:rPr>
              <a:t> — </a:t>
            </a:r>
            <a:r>
              <a:rPr lang="ru-RU" sz="2000" i="1" dirty="0" err="1">
                <a:cs typeface="MV Boli" panose="02000500030200090000" pitchFamily="2" charset="0"/>
              </a:rPr>
              <a:t>світність</a:t>
            </a:r>
            <a:r>
              <a:rPr lang="ru-RU" sz="2000" i="1" dirty="0">
                <a:cs typeface="MV Boli" panose="02000500030200090000" pitchFamily="2" charset="0"/>
              </a:rPr>
              <a:t>» для </a:t>
            </a:r>
            <a:r>
              <a:rPr lang="ru-RU" sz="2000" i="1" dirty="0" err="1">
                <a:cs typeface="MV Boli" panose="02000500030200090000" pitchFamily="2" charset="0"/>
              </a:rPr>
              <a:t>цефеїд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5016758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1920 </a:t>
            </a:r>
            <a:r>
              <a:rPr lang="ru-RU" sz="2000" i="1" dirty="0">
                <a:cs typeface="MV Boli" panose="02000500030200090000" pitchFamily="2" charset="0"/>
              </a:rPr>
              <a:t>року </a:t>
            </a:r>
            <a:r>
              <a:rPr lang="ru-RU" sz="2000" i="1" dirty="0" err="1">
                <a:cs typeface="MV Boli" panose="02000500030200090000" pitchFamily="2" charset="0"/>
              </a:rPr>
              <a:t>відбулася</a:t>
            </a:r>
            <a:r>
              <a:rPr lang="ru-RU" sz="2000" i="1" dirty="0">
                <a:cs typeface="MV Boli" panose="02000500030200090000" pitchFamily="2" charset="0"/>
              </a:rPr>
              <a:t> «Велика </a:t>
            </a:r>
            <a:r>
              <a:rPr lang="ru-RU" sz="2000" i="1" dirty="0" err="1">
                <a:cs typeface="MV Boli" panose="02000500030200090000" pitchFamily="2" charset="0"/>
              </a:rPr>
              <a:t>суперечка</a:t>
            </a:r>
            <a:r>
              <a:rPr lang="ru-RU" sz="2000" i="1" dirty="0">
                <a:cs typeface="MV Boli" panose="02000500030200090000" pitchFamily="2" charset="0"/>
              </a:rPr>
              <a:t>» </a:t>
            </a:r>
            <a:r>
              <a:rPr lang="ru-RU" sz="2000" i="1" dirty="0" err="1">
                <a:cs typeface="MV Boli" panose="02000500030200090000" pitchFamily="2" charset="0"/>
              </a:rPr>
              <a:t>між</a:t>
            </a:r>
            <a:r>
              <a:rPr lang="ru-RU" sz="2000" i="1" dirty="0">
                <a:cs typeface="MV Boli" panose="02000500030200090000" pitchFamily="2" charset="0"/>
              </a:rPr>
              <a:t> Харлоу </a:t>
            </a:r>
            <a:r>
              <a:rPr lang="ru-RU" sz="2000" i="1" dirty="0" err="1">
                <a:cs typeface="MV Boli" panose="02000500030200090000" pitchFamily="2" charset="0"/>
              </a:rPr>
              <a:t>Шеплі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Гебером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Кертісом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Сутність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суперечки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полягала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вимірі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відстані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Магелланових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Хмар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цефеїдами</a:t>
            </a:r>
            <a:r>
              <a:rPr lang="ru-RU" sz="2000" i="1" dirty="0">
                <a:cs typeface="MV Boli" panose="02000500030200090000" pitchFamily="2" charset="0"/>
              </a:rPr>
              <a:t> та </a:t>
            </a:r>
            <a:r>
              <a:rPr lang="ru-RU" sz="2000" i="1" dirty="0" err="1">
                <a:cs typeface="MV Boli" panose="02000500030200090000" pitchFamily="2" charset="0"/>
              </a:rPr>
              <a:t>оцінюванні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розміру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Шляху. </a:t>
            </a:r>
            <a:r>
              <a:rPr lang="ru-RU" sz="2000" i="1" dirty="0" err="1">
                <a:cs typeface="MV Boli" panose="02000500030200090000" pitchFamily="2" charset="0"/>
              </a:rPr>
              <a:t>Застосовуючи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вдосконалений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варіант</a:t>
            </a:r>
            <a:r>
              <a:rPr lang="ru-RU" sz="2000" i="1" dirty="0">
                <a:cs typeface="MV Boli" panose="02000500030200090000" pitchFamily="2" charset="0"/>
              </a:rPr>
              <a:t> методу «</a:t>
            </a:r>
            <a:r>
              <a:rPr lang="ru-RU" sz="2000" i="1" dirty="0" err="1">
                <a:cs typeface="MV Boli" panose="02000500030200090000" pitchFamily="2" charset="0"/>
              </a:rPr>
              <a:t>черпків</a:t>
            </a:r>
            <a:r>
              <a:rPr lang="ru-RU" sz="2000" i="1" dirty="0">
                <a:cs typeface="MV Boli" panose="02000500030200090000" pitchFamily="2" charset="0"/>
              </a:rPr>
              <a:t>», </a:t>
            </a:r>
            <a:r>
              <a:rPr lang="ru-RU" sz="2000" i="1" dirty="0" err="1">
                <a:cs typeface="MV Boli" panose="02000500030200090000" pitchFamily="2" charset="0"/>
              </a:rPr>
              <a:t>Кертіс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зробив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висновок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існування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порівняно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невеликої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діаметром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15 </a:t>
            </a:r>
            <a:r>
              <a:rPr lang="ru-RU" sz="2000" i="1" dirty="0" err="1">
                <a:cs typeface="MV Boli" panose="02000500030200090000" pitchFamily="2" charset="0"/>
              </a:rPr>
              <a:t>кілопарсек</a:t>
            </a:r>
            <a:r>
              <a:rPr lang="ru-RU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сплющеної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із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Сонцем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поблизу</a:t>
            </a:r>
            <a:r>
              <a:rPr lang="ru-RU" sz="2000" i="1" dirty="0">
                <a:cs typeface="MV Boli" panose="02000500030200090000" pitchFamily="2" charset="0"/>
              </a:rPr>
              <a:t> центру, а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невелику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Магелланових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Хмар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Шеплі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ґрунтуючись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підрахунку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кулястих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скупчень</a:t>
            </a:r>
            <a:r>
              <a:rPr lang="ru-RU" sz="2000" i="1" dirty="0">
                <a:cs typeface="MV Boli" panose="02000500030200090000" pitchFamily="2" charset="0"/>
              </a:rPr>
              <a:t>, подав </a:t>
            </a:r>
            <a:r>
              <a:rPr lang="ru-RU" sz="2000" i="1" dirty="0" err="1">
                <a:cs typeface="MV Boli" panose="02000500030200090000" pitchFamily="2" charset="0"/>
              </a:rPr>
              <a:t>зовсім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іншу</a:t>
            </a:r>
            <a:r>
              <a:rPr lang="ru-RU" sz="2000" i="1" dirty="0">
                <a:cs typeface="MV Boli" panose="02000500030200090000" pitchFamily="2" charset="0"/>
              </a:rPr>
              <a:t> картину — </a:t>
            </a:r>
            <a:r>
              <a:rPr lang="ru-RU" sz="2000" i="1" dirty="0" err="1">
                <a:cs typeface="MV Boli" panose="02000500030200090000" pitchFamily="2" charset="0"/>
              </a:rPr>
              <a:t>Сонце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перебуває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досить</a:t>
            </a:r>
            <a:r>
              <a:rPr lang="ru-RU" sz="2000" i="1" dirty="0">
                <a:cs typeface="MV Boli" panose="02000500030200090000" pitchFamily="2" charset="0"/>
              </a:rPr>
              <a:t> далеко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центру плоского диска </a:t>
            </a:r>
            <a:r>
              <a:rPr lang="ru-RU" sz="2000" i="1" dirty="0" err="1">
                <a:cs typeface="MV Boli" panose="02000500030200090000" pitchFamily="2" charset="0"/>
              </a:rPr>
              <a:t>діаметром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близько</a:t>
            </a:r>
            <a:r>
              <a:rPr lang="ru-RU" sz="2000" i="1" dirty="0">
                <a:cs typeface="MV Boli" panose="02000500030200090000" pitchFamily="2" charset="0"/>
              </a:rPr>
              <a:t> 70 </a:t>
            </a:r>
            <a:r>
              <a:rPr lang="ru-RU" sz="2000" i="1" dirty="0" err="1">
                <a:cs typeface="MV Boli" panose="02000500030200090000" pitchFamily="2" charset="0"/>
              </a:rPr>
              <a:t>кілопарсек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Магелланових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Хмар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виходила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приблизно</a:t>
            </a:r>
            <a:r>
              <a:rPr lang="ru-RU" sz="2000" i="1" dirty="0">
                <a:cs typeface="MV Boli" panose="02000500030200090000" pitchFamily="2" charset="0"/>
              </a:rPr>
              <a:t> такою ж. </a:t>
            </a:r>
            <a:r>
              <a:rPr lang="ru-RU" sz="2000" i="1" dirty="0" err="1">
                <a:cs typeface="MV Boli" panose="02000500030200090000" pitchFamily="2" charset="0"/>
              </a:rPr>
              <a:t>Підсумком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суперечки</a:t>
            </a:r>
            <a:r>
              <a:rPr lang="ru-RU" sz="2000" i="1" dirty="0">
                <a:cs typeface="MV Boli" panose="02000500030200090000" pitchFamily="2" charset="0"/>
              </a:rPr>
              <a:t> став </a:t>
            </a:r>
            <a:r>
              <a:rPr lang="ru-RU" sz="2000" i="1" dirty="0" err="1">
                <a:cs typeface="MV Boli" panose="02000500030200090000" pitchFamily="2" charset="0"/>
              </a:rPr>
              <a:t>висновок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необхідність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ще</a:t>
            </a:r>
            <a:r>
              <a:rPr lang="ru-RU" sz="2000" i="1" dirty="0">
                <a:cs typeface="MV Boli" panose="02000500030200090000" pitchFamily="2" charset="0"/>
              </a:rPr>
              <a:t> одного </a:t>
            </a:r>
            <a:r>
              <a:rPr lang="ru-RU" sz="2000" i="1" dirty="0" err="1">
                <a:cs typeface="MV Boli" panose="02000500030200090000" pitchFamily="2" charset="0"/>
              </a:rPr>
              <a:t>незалежного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вимірювання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1924 </a:t>
            </a:r>
            <a:r>
              <a:rPr lang="ru-RU" sz="2000" i="1" dirty="0">
                <a:cs typeface="MV Boli" panose="02000500030200090000" pitchFamily="2" charset="0"/>
              </a:rPr>
              <a:t>року на 100-дюймовому </a:t>
            </a:r>
            <a:r>
              <a:rPr lang="ru-RU" sz="2000" i="1" dirty="0" err="1">
                <a:cs typeface="MV Boli" panose="02000500030200090000" pitchFamily="2" charset="0"/>
              </a:rPr>
              <a:t>телескопі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Едвін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Габбл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знайшов</a:t>
            </a:r>
            <a:r>
              <a:rPr lang="ru-RU" sz="2000" i="1" dirty="0">
                <a:cs typeface="MV Boli" panose="02000500030200090000" pitchFamily="2" charset="0"/>
              </a:rPr>
              <a:t> у </a:t>
            </a:r>
            <a:r>
              <a:rPr lang="ru-RU" sz="2000" i="1" dirty="0" err="1">
                <a:cs typeface="MV Boli" panose="02000500030200090000" pitchFamily="2" charset="0"/>
              </a:rPr>
              <a:t>туманності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Андромеди</a:t>
            </a:r>
            <a:r>
              <a:rPr lang="ru-RU" sz="2000" i="1" dirty="0">
                <a:cs typeface="MV Boli" panose="02000500030200090000" pitchFamily="2" charset="0"/>
              </a:rPr>
              <a:t> 36 </a:t>
            </a:r>
            <a:r>
              <a:rPr lang="ru-RU" sz="2000" i="1" dirty="0" err="1">
                <a:cs typeface="MV Boli" panose="02000500030200090000" pitchFamily="2" charset="0"/>
              </a:rPr>
              <a:t>цефеїд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виміряв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до них.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виявилася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величезною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хоча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обчислена</a:t>
            </a:r>
            <a:r>
              <a:rPr lang="ru-RU" sz="2000" i="1" dirty="0">
                <a:cs typeface="MV Boli" panose="02000500030200090000" pitchFamily="2" charset="0"/>
              </a:rPr>
              <a:t> Хабблом величина </a:t>
            </a:r>
            <a:r>
              <a:rPr lang="ru-RU" sz="2000" i="1" dirty="0" err="1">
                <a:cs typeface="MV Boli" panose="02000500030200090000" pitchFamily="2" charset="0"/>
              </a:rPr>
              <a:t>була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втричі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меншою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сучасну</a:t>
            </a:r>
            <a:r>
              <a:rPr lang="ru-RU" sz="2000" i="1" dirty="0">
                <a:cs typeface="MV Boli" panose="02000500030200090000" pitchFamily="2" charset="0"/>
              </a:rPr>
              <a:t>).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підтвердило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туманність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Андромеди</a:t>
            </a:r>
            <a:r>
              <a:rPr lang="ru-RU" sz="2000" i="1" dirty="0">
                <a:cs typeface="MV Boli" panose="02000500030200090000" pitchFamily="2" charset="0"/>
              </a:rPr>
              <a:t> — не </a:t>
            </a:r>
            <a:r>
              <a:rPr lang="ru-RU" sz="2000" i="1" dirty="0" err="1">
                <a:cs typeface="MV Boli" panose="02000500030200090000" pitchFamily="2" charset="0"/>
              </a:rPr>
              <a:t>частина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Чумацького</a:t>
            </a:r>
            <a:r>
              <a:rPr lang="ru-RU" sz="2000" i="1" dirty="0">
                <a:cs typeface="MV Boli" panose="02000500030200090000" pitchFamily="2" charset="0"/>
              </a:rPr>
              <a:t> Шляху. </a:t>
            </a:r>
            <a:r>
              <a:rPr lang="ru-RU" sz="2000" i="1" dirty="0" err="1">
                <a:cs typeface="MV Boli" panose="02000500030200090000" pitchFamily="2" charset="0"/>
              </a:rPr>
              <a:t>Існування</a:t>
            </a:r>
            <a:r>
              <a:rPr lang="ru-RU" sz="2000" i="1" dirty="0">
                <a:cs typeface="MV Boli" panose="02000500030200090000" pitchFamily="2" charset="0"/>
              </a:rPr>
              <a:t> галактик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доведено, і «</a:t>
            </a:r>
            <a:r>
              <a:rPr lang="ru-RU" sz="2000" i="1" dirty="0" err="1">
                <a:cs typeface="MV Boli" panose="02000500030200090000" pitchFamily="2" charset="0"/>
              </a:rPr>
              <a:t>Велику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суперечку</a:t>
            </a:r>
            <a:r>
              <a:rPr lang="ru-RU" sz="2000" i="1" dirty="0">
                <a:cs typeface="MV Boli" panose="02000500030200090000" pitchFamily="2" charset="0"/>
              </a:rPr>
              <a:t>» </a:t>
            </a:r>
            <a:r>
              <a:rPr lang="ru-RU" sz="2000" i="1" dirty="0" err="1" smtClean="0">
                <a:cs typeface="MV Boli" panose="02000500030200090000" pitchFamily="2" charset="0"/>
              </a:rPr>
              <a:t>вирішено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5016758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Сучасна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будова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нашої</a:t>
            </a:r>
            <a:r>
              <a:rPr lang="ru-RU" sz="2000" i="1" dirty="0">
                <a:cs typeface="MV Boli" panose="02000500030200090000" pitchFamily="2" charset="0"/>
              </a:rPr>
              <a:t> Галактики </a:t>
            </a:r>
            <a:r>
              <a:rPr lang="ru-RU" sz="2000" i="1" dirty="0" err="1">
                <a:cs typeface="MV Boli" panose="02000500030200090000" pitchFamily="2" charset="0"/>
              </a:rPr>
              <a:t>з'ясувалася</a:t>
            </a:r>
            <a:r>
              <a:rPr lang="ru-RU" sz="2000" i="1" dirty="0">
                <a:cs typeface="MV Boli" panose="02000500030200090000" pitchFamily="2" charset="0"/>
              </a:rPr>
              <a:t> 1930 року, коли Роберт </a:t>
            </a:r>
            <a:r>
              <a:rPr lang="ru-RU" sz="2000" i="1" dirty="0" err="1">
                <a:cs typeface="MV Boli" panose="02000500030200090000" pitchFamily="2" charset="0"/>
              </a:rPr>
              <a:t>Джуліус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Трюмплер</a:t>
            </a:r>
            <a:r>
              <a:rPr lang="ru-RU" sz="2000" i="1" dirty="0">
                <a:cs typeface="MV Boli" panose="02000500030200090000" pitchFamily="2" charset="0"/>
              </a:rPr>
              <a:t> (англ. </a:t>
            </a:r>
            <a:r>
              <a:rPr lang="en-US" sz="2000" i="1" dirty="0">
                <a:cs typeface="MV Boli" panose="02000500030200090000" pitchFamily="2" charset="0"/>
              </a:rPr>
              <a:t>Robert Julius </a:t>
            </a:r>
            <a:r>
              <a:rPr lang="en-US" sz="2000" i="1" dirty="0" err="1">
                <a:cs typeface="MV Boli" panose="02000500030200090000" pitchFamily="2" charset="0"/>
              </a:rPr>
              <a:t>Trumpler</a:t>
            </a:r>
            <a:r>
              <a:rPr lang="en-US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виміряв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ефект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поглинання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світла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вивчаючи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розподіл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розсіяних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скупчень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концентруються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площині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Галактики.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1936 </a:t>
            </a:r>
            <a:r>
              <a:rPr lang="ru-RU" sz="2000" i="1" dirty="0">
                <a:cs typeface="MV Boli" panose="02000500030200090000" pitchFamily="2" charset="0"/>
              </a:rPr>
              <a:t>року </a:t>
            </a:r>
            <a:r>
              <a:rPr lang="ru-RU" sz="2000" i="1" dirty="0" err="1">
                <a:cs typeface="MV Boli" panose="02000500030200090000" pitchFamily="2" charset="0"/>
              </a:rPr>
              <a:t>Габбл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побудував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класифікацію</a:t>
            </a:r>
            <a:r>
              <a:rPr lang="ru-RU" sz="2000" i="1" dirty="0">
                <a:cs typeface="MV Boli" panose="02000500030200090000" pitchFamily="2" charset="0"/>
              </a:rPr>
              <a:t> галактик, яка </a:t>
            </a:r>
            <a:r>
              <a:rPr lang="ru-RU" sz="2000" i="1" dirty="0" err="1">
                <a:cs typeface="MV Boli" panose="02000500030200090000" pitchFamily="2" charset="0"/>
              </a:rPr>
              <a:t>використовується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сьогодні</a:t>
            </a:r>
            <a:r>
              <a:rPr lang="ru-RU" sz="2000" i="1" dirty="0">
                <a:cs typeface="MV Boli" panose="02000500030200090000" pitchFamily="2" charset="0"/>
              </a:rPr>
              <a:t> та </a:t>
            </a:r>
            <a:r>
              <a:rPr lang="ru-RU" sz="2000" i="1" dirty="0" err="1">
                <a:cs typeface="MV Boli" panose="02000500030200090000" pitchFamily="2" charset="0"/>
              </a:rPr>
              <a:t>називається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послідовністю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Хаббла.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1944 </a:t>
            </a:r>
            <a:r>
              <a:rPr lang="ru-RU" sz="2000" i="1" dirty="0">
                <a:cs typeface="MV Boli" panose="02000500030200090000" pitchFamily="2" charset="0"/>
              </a:rPr>
              <a:t>року </a:t>
            </a:r>
            <a:r>
              <a:rPr lang="ru-RU" sz="2000" i="1" dirty="0" err="1">
                <a:cs typeface="MV Boli" panose="02000500030200090000" pitchFamily="2" charset="0"/>
              </a:rPr>
              <a:t>Гендрік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ван</a:t>
            </a:r>
            <a:r>
              <a:rPr lang="ru-RU" sz="2000" i="1" dirty="0">
                <a:cs typeface="MV Boli" panose="02000500030200090000" pitchFamily="2" charset="0"/>
              </a:rPr>
              <a:t> де </a:t>
            </a:r>
            <a:r>
              <a:rPr lang="ru-RU" sz="2000" i="1" dirty="0" err="1">
                <a:cs typeface="MV Boli" panose="02000500030200090000" pitchFamily="2" charset="0"/>
              </a:rPr>
              <a:t>Гулст</a:t>
            </a:r>
            <a:r>
              <a:rPr lang="ru-RU" sz="2000" i="1" dirty="0">
                <a:cs typeface="MV Boli" panose="02000500030200090000" pitchFamily="2" charset="0"/>
              </a:rPr>
              <a:t> (</a:t>
            </a:r>
            <a:r>
              <a:rPr lang="ru-RU" sz="2000" i="1" dirty="0" err="1">
                <a:cs typeface="MV Boli" panose="02000500030200090000" pitchFamily="2" charset="0"/>
              </a:rPr>
              <a:t>нід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en-US" sz="2000" i="1" dirty="0">
                <a:cs typeface="MV Boli" panose="02000500030200090000" pitchFamily="2" charset="0"/>
              </a:rPr>
              <a:t>Hendrik van de </a:t>
            </a:r>
            <a:r>
              <a:rPr lang="en-US" sz="2000" i="1" dirty="0" err="1">
                <a:cs typeface="MV Boli" panose="02000500030200090000" pitchFamily="2" charset="0"/>
              </a:rPr>
              <a:t>Hulst</a:t>
            </a:r>
            <a:r>
              <a:rPr lang="en-US" sz="2000" i="1" dirty="0">
                <a:cs typeface="MV Boli" panose="02000500030200090000" pitchFamily="2" charset="0"/>
              </a:rPr>
              <a:t>) </a:t>
            </a:r>
            <a:r>
              <a:rPr lang="ru-RU" sz="2000" i="1" dirty="0" err="1">
                <a:cs typeface="MV Boli" panose="02000500030200090000" pitchFamily="2" charset="0"/>
              </a:rPr>
              <a:t>передбачив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існування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радіовипромінювання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міжзоряного</a:t>
            </a:r>
            <a:r>
              <a:rPr lang="ru-RU" sz="2000" i="1" dirty="0">
                <a:cs typeface="MV Boli" panose="02000500030200090000" pitchFamily="2" charset="0"/>
              </a:rPr>
              <a:t> атомарного </a:t>
            </a:r>
            <a:r>
              <a:rPr lang="ru-RU" sz="2000" i="1" dirty="0" err="1">
                <a:cs typeface="MV Boli" panose="02000500030200090000" pitchFamily="2" charset="0"/>
              </a:rPr>
              <a:t>водню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із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довжиною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хвилі</a:t>
            </a:r>
            <a:r>
              <a:rPr lang="ru-RU" sz="2000" i="1" dirty="0">
                <a:cs typeface="MV Boli" panose="02000500030200090000" pitchFamily="2" charset="0"/>
              </a:rPr>
              <a:t> 21,2 см, яке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виявлено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1951 року.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випромінювання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не </a:t>
            </a:r>
            <a:r>
              <a:rPr lang="ru-RU" sz="2000" i="1" dirty="0" err="1">
                <a:cs typeface="MV Boli" panose="02000500030200090000" pitchFamily="2" charset="0"/>
              </a:rPr>
              <a:t>поглинається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пилом</a:t>
            </a:r>
            <a:r>
              <a:rPr lang="ru-RU" sz="2000" i="1" dirty="0">
                <a:cs typeface="MV Boli" panose="02000500030200090000" pitchFamily="2" charset="0"/>
              </a:rPr>
              <a:t>, дозволило </a:t>
            </a:r>
            <a:r>
              <a:rPr lang="ru-RU" sz="2000" i="1" dirty="0" err="1">
                <a:cs typeface="MV Boli" panose="02000500030200090000" pitchFamily="2" charset="0"/>
              </a:rPr>
              <a:t>додатково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вивчити</a:t>
            </a:r>
            <a:r>
              <a:rPr lang="ru-RU" sz="2000" i="1" dirty="0">
                <a:cs typeface="MV Boli" panose="02000500030200090000" pitchFamily="2" charset="0"/>
              </a:rPr>
              <a:t> Галактику </a:t>
            </a:r>
            <a:r>
              <a:rPr lang="ru-RU" sz="2000" i="1" dirty="0" err="1">
                <a:cs typeface="MV Boli" panose="02000500030200090000" pitchFamily="2" charset="0"/>
              </a:rPr>
              <a:t>завдяки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доплерівському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зсуву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Спостереження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призвели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побудови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моделі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перемичкою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центрі</a:t>
            </a:r>
            <a:r>
              <a:rPr lang="ru-RU" sz="2000" i="1" dirty="0">
                <a:cs typeface="MV Boli" panose="02000500030200090000" pitchFamily="2" charset="0"/>
              </a:rPr>
              <a:t> Галактики. </a:t>
            </a:r>
            <a:r>
              <a:rPr lang="ru-RU" sz="2000" i="1" dirty="0" err="1">
                <a:cs typeface="MV Boli" panose="02000500030200090000" pitchFamily="2" charset="0"/>
              </a:rPr>
              <a:t>Згодом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розвиток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радіотелескопів</a:t>
            </a:r>
            <a:r>
              <a:rPr lang="ru-RU" sz="2000" i="1" dirty="0">
                <a:cs typeface="MV Boli" panose="02000500030200090000" pitchFamily="2" charset="0"/>
              </a:rPr>
              <a:t> дозволив </a:t>
            </a:r>
            <a:r>
              <a:rPr lang="ru-RU" sz="2000" i="1" dirty="0" err="1">
                <a:cs typeface="MV Boli" panose="02000500030200090000" pitchFamily="2" charset="0"/>
              </a:rPr>
              <a:t>відстежувати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рух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водню</a:t>
            </a:r>
            <a:r>
              <a:rPr lang="ru-RU" sz="2000" i="1" dirty="0">
                <a:cs typeface="MV Boli" panose="02000500030200090000" pitchFamily="2" charset="0"/>
              </a:rPr>
              <a:t> і в </a:t>
            </a:r>
            <a:r>
              <a:rPr lang="ru-RU" sz="2000" i="1" dirty="0" err="1">
                <a:cs typeface="MV Boli" panose="02000500030200090000" pitchFamily="2" charset="0"/>
              </a:rPr>
              <a:t>інших</a:t>
            </a:r>
            <a:r>
              <a:rPr lang="ru-RU" sz="2000" i="1" dirty="0">
                <a:cs typeface="MV Boli" panose="02000500030200090000" pitchFamily="2" charset="0"/>
              </a:rPr>
              <a:t> галактиках. У 1970-х роках стало </a:t>
            </a:r>
            <a:r>
              <a:rPr lang="ru-RU" sz="2000" i="1" dirty="0" err="1">
                <a:cs typeface="MV Boli" panose="02000500030200090000" pitchFamily="2" charset="0"/>
              </a:rPr>
              <a:t>зрозуміло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загальна</a:t>
            </a:r>
            <a:r>
              <a:rPr lang="ru-RU" sz="2000" i="1" dirty="0">
                <a:cs typeface="MV Boli" panose="02000500030200090000" pitchFamily="2" charset="0"/>
              </a:rPr>
              <a:t> видима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галактик (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складається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маси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міжзоряного</a:t>
            </a:r>
            <a:r>
              <a:rPr lang="ru-RU" sz="2000" i="1" dirty="0">
                <a:cs typeface="MV Boli" panose="02000500030200090000" pitchFamily="2" charset="0"/>
              </a:rPr>
              <a:t> газу), не </a:t>
            </a:r>
            <a:r>
              <a:rPr lang="ru-RU" sz="2000" i="1" dirty="0" err="1">
                <a:cs typeface="MV Boli" panose="02000500030200090000" pitchFamily="2" charset="0"/>
              </a:rPr>
              <a:t>пояснює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швидкості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обертання</a:t>
            </a:r>
            <a:r>
              <a:rPr lang="ru-RU" sz="2000" i="1" dirty="0">
                <a:cs typeface="MV Boli" panose="02000500030200090000" pitchFamily="2" charset="0"/>
              </a:rPr>
              <a:t> газу. </a:t>
            </a:r>
            <a:r>
              <a:rPr lang="ru-RU" sz="2000" i="1" dirty="0" err="1">
                <a:cs typeface="MV Boli" panose="02000500030200090000" pitchFamily="2" charset="0"/>
              </a:rPr>
              <a:t>Це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призвело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висновку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існування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темної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матерії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92659"/>
            <a:ext cx="10037584" cy="1631216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Нові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спостереження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здійснені</a:t>
            </a:r>
            <a:r>
              <a:rPr lang="ru-RU" sz="2000" i="1" dirty="0">
                <a:cs typeface="MV Boli" panose="02000500030200090000" pitchFamily="2" charset="0"/>
              </a:rPr>
              <a:t> на початку 1990-х </a:t>
            </a:r>
            <a:r>
              <a:rPr lang="ru-RU" sz="2000" i="1" dirty="0" err="1">
                <a:cs typeface="MV Boli" panose="02000500030200090000" pitchFamily="2" charset="0"/>
              </a:rPr>
              <a:t>років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космічному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телескопі</a:t>
            </a:r>
            <a:r>
              <a:rPr lang="ru-RU" sz="2000" i="1" dirty="0">
                <a:cs typeface="MV Boli" panose="02000500030200090000" pitchFamily="2" charset="0"/>
              </a:rPr>
              <a:t> «</a:t>
            </a:r>
            <a:r>
              <a:rPr lang="ru-RU" sz="2000" i="1" dirty="0" err="1">
                <a:cs typeface="MV Boli" panose="02000500030200090000" pitchFamily="2" charset="0"/>
              </a:rPr>
              <a:t>Габбл</a:t>
            </a:r>
            <a:r>
              <a:rPr lang="ru-RU" sz="2000" i="1" dirty="0">
                <a:cs typeface="MV Boli" panose="02000500030200090000" pitchFamily="2" charset="0"/>
              </a:rPr>
              <a:t>», довели,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темна </a:t>
            </a:r>
            <a:r>
              <a:rPr lang="ru-RU" sz="2000" i="1" dirty="0" err="1">
                <a:cs typeface="MV Boli" panose="02000500030200090000" pitchFamily="2" charset="0"/>
              </a:rPr>
              <a:t>матерія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нашій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Галактиці</a:t>
            </a:r>
            <a:r>
              <a:rPr lang="ru-RU" sz="2000" i="1" dirty="0">
                <a:cs typeface="MV Boli" panose="02000500030200090000" pitchFamily="2" charset="0"/>
              </a:rPr>
              <a:t> не </a:t>
            </a:r>
            <a:r>
              <a:rPr lang="ru-RU" sz="2000" i="1" dirty="0" err="1">
                <a:cs typeface="MV Boli" panose="02000500030200090000" pitchFamily="2" charset="0"/>
              </a:rPr>
              <a:t>може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складатися</a:t>
            </a:r>
            <a:r>
              <a:rPr lang="ru-RU" sz="2000" i="1" dirty="0">
                <a:cs typeface="MV Boli" panose="02000500030200090000" pitchFamily="2" charset="0"/>
              </a:rPr>
              <a:t> з одних </a:t>
            </a:r>
            <a:r>
              <a:rPr lang="ru-RU" sz="2000" i="1" dirty="0" err="1">
                <a:cs typeface="MV Boli" panose="02000500030200090000" pitchFamily="2" charset="0"/>
              </a:rPr>
              <a:t>лише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слабких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малих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</a:t>
            </a:r>
            <a:r>
              <a:rPr lang="ru-RU" sz="2000" i="1" dirty="0">
                <a:cs typeface="MV Boli" panose="02000500030200090000" pitchFamily="2" charset="0"/>
              </a:rPr>
              <a:t>. На </a:t>
            </a:r>
            <a:r>
              <a:rPr lang="ru-RU" sz="2000" i="1" dirty="0" err="1">
                <a:cs typeface="MV Boli" panose="02000500030200090000" pitchFamily="2" charset="0"/>
              </a:rPr>
              <a:t>ньому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також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було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отримано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зображення</a:t>
            </a:r>
            <a:r>
              <a:rPr lang="ru-RU" sz="2000" i="1" dirty="0">
                <a:cs typeface="MV Boli" panose="02000500030200090000" pitchFamily="2" charset="0"/>
              </a:rPr>
              <a:t> далекого космосу,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одержали </a:t>
            </a:r>
            <a:r>
              <a:rPr lang="ru-RU" sz="2000" i="1" dirty="0" err="1">
                <a:cs typeface="MV Boli" panose="02000500030200090000" pitchFamily="2" charset="0"/>
              </a:rPr>
              <a:t>назви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en-US" sz="2000" i="1" dirty="0">
                <a:cs typeface="MV Boli" panose="02000500030200090000" pitchFamily="2" charset="0"/>
              </a:rPr>
              <a:t>Hubble Deep Field </a:t>
            </a:r>
            <a:r>
              <a:rPr lang="ru-RU" sz="2000" i="1" dirty="0">
                <a:cs typeface="MV Boli" panose="02000500030200090000" pitchFamily="2" charset="0"/>
              </a:rPr>
              <a:t>і </a:t>
            </a:r>
            <a:r>
              <a:rPr lang="en-US" sz="2000" i="1" dirty="0">
                <a:cs typeface="MV Boli" panose="02000500030200090000" pitchFamily="2" charset="0"/>
              </a:rPr>
              <a:t>Hubble Ultra Deep Field,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довели </a:t>
            </a:r>
            <a:r>
              <a:rPr lang="ru-RU" sz="2000" i="1" dirty="0" err="1">
                <a:cs typeface="MV Boli" panose="02000500030200090000" pitchFamily="2" charset="0"/>
              </a:rPr>
              <a:t>існування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нашому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Всесвіті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сотень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мільярдів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smtClean="0">
                <a:cs typeface="MV Boli" panose="02000500030200090000" pitchFamily="2" charset="0"/>
              </a:rPr>
              <a:t>галактик.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486" y="184665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Історія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вивчення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галактик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" y="1454018"/>
            <a:ext cx="5377222" cy="4395577"/>
            <a:chOff x="-2" y="1454018"/>
            <a:chExt cx="5377222" cy="439557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2195528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Спостереження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2953299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2" y="1454018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" y="3697867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" y="4452580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5203264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" y="5957977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Використана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література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098802" y="1493982"/>
            <a:ext cx="10037584" cy="3477875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-Засов </a:t>
            </a:r>
            <a:r>
              <a:rPr lang="ru-RU" sz="2000" i="1" dirty="0">
                <a:cs typeface="MV Boli" panose="02000500030200090000" pitchFamily="2" charset="0"/>
              </a:rPr>
              <a:t>А. В., </a:t>
            </a:r>
            <a:r>
              <a:rPr lang="ru-RU" sz="2000" i="1" dirty="0" err="1">
                <a:cs typeface="MV Boli" panose="02000500030200090000" pitchFamily="2" charset="0"/>
              </a:rPr>
              <a:t>Постнов</a:t>
            </a:r>
            <a:r>
              <a:rPr lang="ru-RU" sz="2000" i="1" dirty="0">
                <a:cs typeface="MV Boli" panose="02000500030200090000" pitchFamily="2" charset="0"/>
              </a:rPr>
              <a:t> К. А. Общая астрофизика. — Фрязино: Век 2, 2006. — С. 496. — 3000 прим. — </a:t>
            </a:r>
            <a:r>
              <a:rPr lang="en-US" sz="2000" i="1" dirty="0">
                <a:cs typeface="MV Boli" panose="02000500030200090000" pitchFamily="2" charset="0"/>
              </a:rPr>
              <a:t>ISBN 5-85099-169-7, </a:t>
            </a:r>
            <a:r>
              <a:rPr lang="ru-RU" sz="2000" i="1" dirty="0">
                <a:cs typeface="MV Boli" panose="02000500030200090000" pitchFamily="2" charset="0"/>
              </a:rPr>
              <a:t>УДК 52, ББК 22.6(</a:t>
            </a:r>
            <a:r>
              <a:rPr lang="ru-RU" sz="2000" i="1" dirty="0" err="1">
                <a:cs typeface="MV Boli" panose="02000500030200090000" pitchFamily="2" charset="0"/>
              </a:rPr>
              <a:t>Перевірено</a:t>
            </a:r>
            <a:r>
              <a:rPr lang="ru-RU" sz="2000" i="1" dirty="0">
                <a:cs typeface="MV Boli" panose="02000500030200090000" pitchFamily="2" charset="0"/>
              </a:rPr>
              <a:t> 27 </a:t>
            </a:r>
            <a:r>
              <a:rPr lang="ru-RU" sz="2000" i="1" dirty="0" err="1">
                <a:cs typeface="MV Boli" panose="02000500030200090000" pitchFamily="2" charset="0"/>
              </a:rPr>
              <a:t>січня</a:t>
            </a:r>
            <a:r>
              <a:rPr lang="ru-RU" sz="2000" i="1" dirty="0">
                <a:cs typeface="MV Boli" panose="02000500030200090000" pitchFamily="2" charset="0"/>
              </a:rPr>
              <a:t> 2012)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-Ю</a:t>
            </a:r>
            <a:r>
              <a:rPr lang="ru-RU" sz="2000" i="1" dirty="0">
                <a:cs typeface="MV Boli" panose="02000500030200090000" pitchFamily="2" charset="0"/>
              </a:rPr>
              <a:t>. Н. Ефремов. «Постоянная Хаббла». </a:t>
            </a:r>
            <a:r>
              <a:rPr lang="ru-RU" sz="2000" i="1" dirty="0" err="1">
                <a:cs typeface="MV Boli" panose="02000500030200090000" pitchFamily="2" charset="0"/>
              </a:rPr>
              <a:t>Архів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оригіналу</a:t>
            </a:r>
            <a:r>
              <a:rPr lang="ru-RU" sz="2000" i="1" dirty="0">
                <a:cs typeface="MV Boli" panose="02000500030200090000" pitchFamily="2" charset="0"/>
              </a:rPr>
              <a:t> за 2011-08-11.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en-US" sz="2000" i="1" dirty="0" smtClean="0">
                <a:cs typeface="MV Boli" panose="02000500030200090000" pitchFamily="2" charset="0"/>
              </a:rPr>
              <a:t>James </a:t>
            </a:r>
            <a:r>
              <a:rPr lang="en-US" sz="2000" i="1" dirty="0" err="1">
                <a:cs typeface="MV Boli" panose="02000500030200090000" pitchFamily="2" charset="0"/>
              </a:rPr>
              <a:t>Binney</a:t>
            </a:r>
            <a:r>
              <a:rPr lang="en-US" sz="2000" i="1" dirty="0">
                <a:cs typeface="MV Boli" panose="02000500030200090000" pitchFamily="2" charset="0"/>
              </a:rPr>
              <a:t>. Galactic Astronomy. — Princeton University Press, 1998.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en-US" sz="2000" i="1" dirty="0" smtClean="0">
                <a:cs typeface="MV Boli" panose="02000500030200090000" pitchFamily="2" charset="0"/>
              </a:rPr>
              <a:t>Terence </a:t>
            </a:r>
            <a:r>
              <a:rPr lang="en-US" sz="2000" i="1" dirty="0">
                <a:cs typeface="MV Boli" panose="02000500030200090000" pitchFamily="2" charset="0"/>
              </a:rPr>
              <a:t>Dickinson. The Universe and Beyond. — Fourth Edition. — Firefly Books Ltd., 2004.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Володимир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>
                <a:cs typeface="MV Boli" panose="02000500030200090000" pitchFamily="2" charset="0"/>
              </a:rPr>
              <a:t>Кажанов (2007-01-12). «Галактики — </a:t>
            </a:r>
            <a:r>
              <a:rPr lang="ru-RU" sz="2000" i="1" dirty="0" err="1">
                <a:cs typeface="MV Boli" panose="02000500030200090000" pitchFamily="2" charset="0"/>
              </a:rPr>
              <a:t>велетенські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зоряні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світи</a:t>
            </a:r>
            <a:r>
              <a:rPr lang="ru-RU" sz="2000" i="1" dirty="0">
                <a:cs typeface="MV Boli" panose="02000500030200090000" pitchFamily="2" charset="0"/>
              </a:rPr>
              <a:t>». Харьковский планетарий. </a:t>
            </a:r>
            <a:r>
              <a:rPr lang="ru-RU" sz="2000" i="1" dirty="0" err="1">
                <a:cs typeface="MV Boli" panose="02000500030200090000" pitchFamily="2" charset="0"/>
              </a:rPr>
              <a:t>Архів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оригіналу</a:t>
            </a:r>
            <a:r>
              <a:rPr lang="ru-RU" sz="2000" i="1" dirty="0">
                <a:cs typeface="MV Boli" panose="02000500030200090000" pitchFamily="2" charset="0"/>
              </a:rPr>
              <a:t> за 2013-06-23. </a:t>
            </a:r>
            <a:r>
              <a:rPr lang="ru-RU" sz="2000" i="1" dirty="0" err="1">
                <a:cs typeface="MV Boli" panose="02000500030200090000" pitchFamily="2" charset="0"/>
              </a:rPr>
              <a:t>Процитовано</a:t>
            </a:r>
            <a:r>
              <a:rPr lang="ru-RU" sz="2000" i="1" dirty="0">
                <a:cs typeface="MV Boli" panose="02000500030200090000" pitchFamily="2" charset="0"/>
              </a:rPr>
              <a:t> 2010-09-28.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-Галактики </a:t>
            </a:r>
            <a:r>
              <a:rPr lang="ru-RU" sz="2000" i="1" dirty="0">
                <a:cs typeface="MV Boli" panose="02000500030200090000" pitchFamily="2" charset="0"/>
              </a:rPr>
              <a:t>// </a:t>
            </a:r>
            <a:r>
              <a:rPr lang="ru-RU" sz="2000" i="1" dirty="0" err="1">
                <a:cs typeface="MV Boli" panose="02000500030200090000" pitchFamily="2" charset="0"/>
              </a:rPr>
              <a:t>Астрономічний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енциклопедичний</a:t>
            </a:r>
            <a:r>
              <a:rPr lang="ru-RU" sz="2000" i="1" dirty="0">
                <a:cs typeface="MV Boli" panose="02000500030200090000" pitchFamily="2" charset="0"/>
              </a:rPr>
              <a:t> словник / За </a:t>
            </a:r>
            <a:r>
              <a:rPr lang="ru-RU" sz="2000" i="1" dirty="0" err="1">
                <a:cs typeface="MV Boli" panose="02000500030200090000" pitchFamily="2" charset="0"/>
              </a:rPr>
              <a:t>загальною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редакцією</a:t>
            </a:r>
            <a:r>
              <a:rPr lang="ru-RU" sz="2000" i="1" dirty="0">
                <a:cs typeface="MV Boli" panose="02000500030200090000" pitchFamily="2" charset="0"/>
              </a:rPr>
              <a:t> І. А. </a:t>
            </a:r>
            <a:r>
              <a:rPr lang="ru-RU" sz="2000" i="1" dirty="0" err="1">
                <a:cs typeface="MV Boli" panose="02000500030200090000" pitchFamily="2" charset="0"/>
              </a:rPr>
              <a:t>Климишина</a:t>
            </a:r>
            <a:r>
              <a:rPr lang="ru-RU" sz="2000" i="1" dirty="0">
                <a:cs typeface="MV Boli" panose="02000500030200090000" pitchFamily="2" charset="0"/>
              </a:rPr>
              <a:t> та А. О. </a:t>
            </a:r>
            <a:r>
              <a:rPr lang="ru-RU" sz="2000" i="1" dirty="0" err="1">
                <a:cs typeface="MV Boli" panose="02000500030200090000" pitchFamily="2" charset="0"/>
              </a:rPr>
              <a:t>Корсунь</a:t>
            </a:r>
            <a:r>
              <a:rPr lang="ru-RU" sz="2000" i="1" dirty="0">
                <a:cs typeface="MV Boli" panose="02000500030200090000" pitchFamily="2" charset="0"/>
              </a:rPr>
              <a:t>. — </a:t>
            </a:r>
            <a:r>
              <a:rPr lang="ru-RU" sz="2000" i="1" dirty="0" err="1">
                <a:cs typeface="MV Boli" panose="02000500030200090000" pitchFamily="2" charset="0"/>
              </a:rPr>
              <a:t>Львів</a:t>
            </a:r>
            <a:r>
              <a:rPr lang="ru-RU" sz="2000" i="1" dirty="0">
                <a:cs typeface="MV Boli" panose="02000500030200090000" pitchFamily="2" charset="0"/>
              </a:rPr>
              <a:t>: ЛНУ—ГАО НАНУ, 2003. — С. 90-91. — </a:t>
            </a:r>
            <a:r>
              <a:rPr lang="en-US" sz="2000" i="1" dirty="0">
                <a:cs typeface="MV Boli" panose="02000500030200090000" pitchFamily="2" charset="0"/>
              </a:rPr>
              <a:t>ISBN 966-613-263-X, </a:t>
            </a:r>
            <a:r>
              <a:rPr lang="ru-RU" sz="2000" i="1" dirty="0">
                <a:cs typeface="MV Boli" panose="02000500030200090000" pitchFamily="2" charset="0"/>
              </a:rPr>
              <a:t>УДК 52(031)</a:t>
            </a:r>
            <a:endParaRPr lang="en-US" sz="2000" i="1" dirty="0" smtClean="0">
              <a:cs typeface="MV Boli" panose="02000500030200090000" pitchFamily="2" charset="0"/>
            </a:endParaRPr>
          </a:p>
        </p:txBody>
      </p:sp>
      <p:pic>
        <p:nvPicPr>
          <p:cNvPr id="23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02787 -0.830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4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5152" numSld="87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8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" y="3613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" action="ppaction://hlinkshowjump?jump=firstslide"/>
          </p:cNvPr>
          <p:cNvSpPr/>
          <p:nvPr/>
        </p:nvSpPr>
        <p:spPr>
          <a:xfrm>
            <a:off x="9860280" y="3613665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7189" y="373379"/>
            <a:ext cx="3964559" cy="2689257"/>
            <a:chOff x="157288" y="1391333"/>
            <a:chExt cx="3964559" cy="26892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57289" y="1391333"/>
              <a:ext cx="3849974" cy="101566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60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Панорами</a:t>
              </a:r>
              <a:r>
                <a:rPr lang="ru-RU" sz="6000" b="1" cap="none" spc="0" dirty="0" smtClean="0">
                  <a:ln/>
                  <a:solidFill>
                    <a:srgbClr val="002060"/>
                  </a:solidFill>
                  <a:effectLst/>
                </a:rPr>
                <a:t>:</a:t>
              </a:r>
              <a:endParaRPr lang="ru-RU" sz="60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157288" y="2535907"/>
              <a:ext cx="3964559" cy="707886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40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40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40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32" name="Прямоугольник 31">
              <a:hlinkClick r:id="rId6" action="ppaction://hlinksldjump"/>
            </p:cNvPr>
            <p:cNvSpPr/>
            <p:nvPr/>
          </p:nvSpPr>
          <p:spPr>
            <a:xfrm>
              <a:off x="157289" y="3372704"/>
              <a:ext cx="3964558" cy="707886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4000" b="1" cap="none" spc="0" dirty="0" smtClean="0">
                  <a:ln/>
                  <a:solidFill>
                    <a:srgbClr val="002060"/>
                  </a:solidFill>
                  <a:effectLst/>
                </a:rPr>
                <a:t>Галактика Кит</a:t>
              </a:r>
              <a:endParaRPr lang="ru-RU" sz="40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4464354" y="373379"/>
            <a:ext cx="4307282" cy="1015663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rgbClr val="002060"/>
                </a:solidFill>
                <a:effectLst/>
              </a:rPr>
              <a:t>Слайд-шоу:</a:t>
            </a:r>
            <a:endParaRPr lang="ru-RU" sz="6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34" name="Прямоугольник 33">
            <a:hlinkClick r:id="rId7" action="ppaction://hlinksldjump"/>
          </p:cNvPr>
          <p:cNvSpPr/>
          <p:nvPr/>
        </p:nvSpPr>
        <p:spPr>
          <a:xfrm>
            <a:off x="4464354" y="1517953"/>
            <a:ext cx="4307282" cy="707886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189" y="6102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7 0 L -0.02578 -0.489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3" grpId="0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s.astronet.ru/pubd/2014/04/21/0001308599/ngc2841_hstsubarugendler_3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3600" y="-6400800"/>
            <a:ext cx="27363868" cy="21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9000" de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25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Столкновение галактик Антен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5850" cy="129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0.00091 -0.6592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Походження</a:t>
            </a:r>
            <a:r>
              <a:rPr lang="ru-RU" sz="3600" b="1" cap="none" spc="0" dirty="0" smtClean="0">
                <a:ln/>
                <a:solidFill>
                  <a:srgbClr val="002060"/>
                </a:solidFill>
                <a:effectLst/>
              </a:rPr>
              <a:t> </a:t>
            </a:r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назви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1253503"/>
            <a:ext cx="10037584" cy="224676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Слово </a:t>
            </a:r>
            <a:r>
              <a:rPr lang="ru-RU" sz="2000" i="1" dirty="0">
                <a:cs typeface="MV Boli" panose="02000500030200090000" pitchFamily="2" charset="0"/>
              </a:rPr>
              <a:t>«</a:t>
            </a:r>
            <a:r>
              <a:rPr lang="ru-RU" sz="2000" i="1" dirty="0" err="1">
                <a:cs typeface="MV Boli" panose="02000500030200090000" pitchFamily="2" charset="0"/>
              </a:rPr>
              <a:t>гала́ктика</a:t>
            </a:r>
            <a:r>
              <a:rPr lang="ru-RU" sz="2000" i="1" dirty="0">
                <a:cs typeface="MV Boli" panose="02000500030200090000" pitchFamily="2" charset="0"/>
              </a:rPr>
              <a:t>» (дав.-гр. </a:t>
            </a:r>
            <a:r>
              <a:rPr lang="el-GR" sz="2000" i="1" dirty="0">
                <a:cs typeface="MV Boli" panose="02000500030200090000" pitchFamily="2" charset="0"/>
              </a:rPr>
              <a:t>γαλαξίας) </a:t>
            </a:r>
            <a:r>
              <a:rPr lang="ru-RU" sz="2000" i="1" dirty="0">
                <a:cs typeface="MV Boli" panose="02000500030200090000" pitchFamily="2" charset="0"/>
              </a:rPr>
              <a:t>походить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грецької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назви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нашої</a:t>
            </a:r>
            <a:r>
              <a:rPr lang="ru-RU" sz="2000" i="1" dirty="0">
                <a:cs typeface="MV Boli" panose="02000500030200090000" pitchFamily="2" charset="0"/>
              </a:rPr>
              <a:t> Галактики (</a:t>
            </a:r>
            <a:r>
              <a:rPr lang="el-GR" sz="2000" i="1" dirty="0">
                <a:cs typeface="MV Boli" panose="02000500030200090000" pitchFamily="2" charset="0"/>
              </a:rPr>
              <a:t>κύκλος γαλαξίας </a:t>
            </a:r>
            <a:r>
              <a:rPr lang="ru-RU" sz="2000" i="1" dirty="0" err="1">
                <a:cs typeface="MV Boli" panose="02000500030200090000" pitchFamily="2" charset="0"/>
              </a:rPr>
              <a:t>означає</a:t>
            </a:r>
            <a:r>
              <a:rPr lang="ru-RU" sz="2000" i="1" dirty="0">
                <a:cs typeface="MV Boli" panose="02000500030200090000" pitchFamily="2" charset="0"/>
              </a:rPr>
              <a:t> «</a:t>
            </a:r>
            <a:r>
              <a:rPr lang="ru-RU" sz="2000" i="1" dirty="0" err="1">
                <a:cs typeface="MV Boli" panose="02000500030200090000" pitchFamily="2" charset="0"/>
              </a:rPr>
              <a:t>молочне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кільце</a:t>
            </a:r>
            <a:r>
              <a:rPr lang="ru-RU" sz="2000" i="1" dirty="0">
                <a:cs typeface="MV Boli" panose="02000500030200090000" pitchFamily="2" charset="0"/>
              </a:rPr>
              <a:t>» — як </a:t>
            </a:r>
            <a:r>
              <a:rPr lang="ru-RU" sz="2000" i="1" dirty="0" err="1">
                <a:cs typeface="MV Boli" panose="02000500030200090000" pitchFamily="2" charset="0"/>
              </a:rPr>
              <a:t>опис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спостережуваного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явища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нічному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небі</a:t>
            </a:r>
            <a:r>
              <a:rPr lang="ru-RU" sz="2000" i="1" dirty="0" smtClean="0">
                <a:cs typeface="MV Boli" panose="02000500030200090000" pitchFamily="2" charset="0"/>
              </a:rPr>
              <a:t>). </a:t>
            </a:r>
            <a:r>
              <a:rPr lang="ru-RU" sz="2000" i="1" dirty="0">
                <a:cs typeface="MV Boli" panose="02000500030200090000" pitchFamily="2" charset="0"/>
              </a:rPr>
              <a:t>Коли </a:t>
            </a:r>
            <a:r>
              <a:rPr lang="ru-RU" sz="2000" i="1" dirty="0" err="1">
                <a:cs typeface="MV Boli" panose="02000500030200090000" pitchFamily="2" charset="0"/>
              </a:rPr>
              <a:t>астрономи</a:t>
            </a:r>
            <a:r>
              <a:rPr lang="ru-RU" sz="2000" i="1" dirty="0">
                <a:cs typeface="MV Boli" panose="02000500030200090000" pitchFamily="2" charset="0"/>
              </a:rPr>
              <a:t> припустили,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різні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небесні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об'єкти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вважалися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спіральними</a:t>
            </a:r>
            <a:r>
              <a:rPr lang="ru-RU" sz="2000" i="1" dirty="0">
                <a:cs typeface="MV Boli" panose="02000500030200090000" pitchFamily="2" charset="0"/>
              </a:rPr>
              <a:t> туманностями, </a:t>
            </a:r>
            <a:r>
              <a:rPr lang="ru-RU" sz="2000" i="1" dirty="0" err="1">
                <a:cs typeface="MV Boli" panose="02000500030200090000" pitchFamily="2" charset="0"/>
              </a:rPr>
              <a:t>можуть</a:t>
            </a:r>
            <a:r>
              <a:rPr lang="ru-RU" sz="2000" i="1" dirty="0">
                <a:cs typeface="MV Boli" panose="02000500030200090000" pitchFamily="2" charset="0"/>
              </a:rPr>
              <a:t> бути </a:t>
            </a:r>
            <a:r>
              <a:rPr lang="ru-RU" sz="2000" i="1" dirty="0" err="1">
                <a:cs typeface="MV Boli" panose="02000500030200090000" pitchFamily="2" charset="0"/>
              </a:rPr>
              <a:t>величезними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скупченнями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об'єкти</a:t>
            </a:r>
            <a:r>
              <a:rPr lang="ru-RU" sz="2000" i="1" dirty="0">
                <a:cs typeface="MV Boli" panose="02000500030200090000" pitchFamily="2" charset="0"/>
              </a:rPr>
              <a:t> стали </a:t>
            </a:r>
            <a:r>
              <a:rPr lang="ru-RU" sz="2000" i="1" dirty="0" err="1">
                <a:cs typeface="MV Boli" panose="02000500030200090000" pitchFamily="2" charset="0"/>
              </a:rPr>
              <a:t>називати</a:t>
            </a:r>
            <a:r>
              <a:rPr lang="ru-RU" sz="2000" i="1" dirty="0">
                <a:cs typeface="MV Boli" panose="02000500030200090000" pitchFamily="2" charset="0"/>
              </a:rPr>
              <a:t> «</a:t>
            </a:r>
            <a:r>
              <a:rPr lang="ru-RU" sz="2000" i="1" dirty="0" err="1">
                <a:cs typeface="MV Boli" panose="02000500030200090000" pitchFamily="2" charset="0"/>
              </a:rPr>
              <a:t>острівними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всесвітами</a:t>
            </a:r>
            <a:r>
              <a:rPr lang="ru-RU" sz="2000" i="1" dirty="0">
                <a:cs typeface="MV Boli" panose="02000500030200090000" pitchFamily="2" charset="0"/>
              </a:rPr>
              <a:t>» </a:t>
            </a:r>
            <a:r>
              <a:rPr lang="ru-RU" sz="2000" i="1" dirty="0" err="1">
                <a:cs typeface="MV Boli" panose="02000500030200090000" pitchFamily="2" charset="0"/>
              </a:rPr>
              <a:t>або</a:t>
            </a:r>
            <a:r>
              <a:rPr lang="ru-RU" sz="2000" i="1" dirty="0">
                <a:cs typeface="MV Boli" panose="02000500030200090000" pitchFamily="2" charset="0"/>
              </a:rPr>
              <a:t> «</a:t>
            </a:r>
            <a:r>
              <a:rPr lang="ru-RU" sz="2000" i="1" dirty="0" err="1">
                <a:cs typeface="MV Boli" panose="02000500030200090000" pitchFamily="2" charset="0"/>
              </a:rPr>
              <a:t>зоряними</a:t>
            </a:r>
            <a:r>
              <a:rPr lang="ru-RU" sz="2000" i="1" dirty="0">
                <a:cs typeface="MV Boli" panose="02000500030200090000" pitchFamily="2" charset="0"/>
              </a:rPr>
              <a:t> островами». Але </a:t>
            </a:r>
            <a:r>
              <a:rPr lang="ru-RU" sz="2000" i="1" dirty="0" err="1">
                <a:cs typeface="MV Boli" panose="02000500030200090000" pitchFamily="2" charset="0"/>
              </a:rPr>
              <a:t>пізніше</a:t>
            </a:r>
            <a:r>
              <a:rPr lang="ru-RU" sz="2000" i="1" dirty="0">
                <a:cs typeface="MV Boli" panose="02000500030200090000" pitchFamily="2" charset="0"/>
              </a:rPr>
              <a:t>, коли стало </a:t>
            </a:r>
            <a:r>
              <a:rPr lang="ru-RU" sz="2000" i="1" dirty="0" err="1">
                <a:cs typeface="MV Boli" panose="02000500030200090000" pitchFamily="2" charset="0"/>
              </a:rPr>
              <a:t>зрозуміло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ці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об'єкти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схожі</a:t>
            </a:r>
            <a:r>
              <a:rPr lang="ru-RU" sz="2000" i="1" dirty="0">
                <a:cs typeface="MV Boli" panose="02000500030200090000" pitchFamily="2" charset="0"/>
              </a:rPr>
              <a:t> на нашу Галактику, </a:t>
            </a:r>
            <a:r>
              <a:rPr lang="ru-RU" sz="2000" i="1" dirty="0" err="1">
                <a:cs typeface="MV Boli" panose="02000500030200090000" pitchFamily="2" charset="0"/>
              </a:rPr>
              <a:t>обидва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терміни</a:t>
            </a:r>
            <a:r>
              <a:rPr lang="ru-RU" sz="2000" i="1" dirty="0">
                <a:cs typeface="MV Boli" panose="02000500030200090000" pitchFamily="2" charset="0"/>
              </a:rPr>
              <a:t> перестали </a:t>
            </a:r>
            <a:r>
              <a:rPr lang="ru-RU" sz="2000" i="1" dirty="0" err="1">
                <a:cs typeface="MV Boli" panose="02000500030200090000" pitchFamily="2" charset="0"/>
              </a:rPr>
              <a:t>використовуватися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були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замінені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термін</a:t>
            </a:r>
            <a:r>
              <a:rPr lang="ru-RU" sz="2000" i="1" dirty="0">
                <a:cs typeface="MV Boli" panose="02000500030200090000" pitchFamily="2" charset="0"/>
              </a:rPr>
              <a:t> «галактика».</a:t>
            </a: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ages.astronet.ru/pubd/2013/06/24/0001289500/arp142_hubble_3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63910"/>
            <a:ext cx="12192000" cy="160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1.16806 " pathEditMode="relative" rAng="0" ptsTypes="AA">
                                      <p:cBhvr>
                                        <p:cTn id="6" dur="7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988" y="-1889919"/>
            <a:ext cx="18405638" cy="10348119"/>
          </a:xfrm>
        </p:spPr>
      </p:pic>
      <p:sp>
        <p:nvSpPr>
          <p:cNvPr id="5" name="Управляющая кнопка: далее 4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100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hubblesite.org/hu/db/images/hs-2006-10-a-xlarg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38958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Wide Field Camera 3 Image Details Star Birth in Galaxy M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885" y="0"/>
            <a:ext cx="1286691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1.11111E-6 L -2.70833E-6 -0.76783 " pathEditMode="relative" rAng="0" ptsTypes="AA">
                                      <p:cBhvr>
                                        <p:cTn id="6" dur="7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mposite Image of Galaxy Cluster MS 07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-5334000"/>
            <a:ext cx="128016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91325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0182 0.7745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src.hubblesite.org/hu/db/images/hs-2009-02-a-xlarge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5544645" cy="733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022E-16 L -0.25352 0.00463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5152" numSld="8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2" b="326"/>
          <a:stretch/>
        </p:blipFill>
        <p:spPr bwMode="auto">
          <a:xfrm>
            <a:off x="0" y="1"/>
            <a:ext cx="12282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hlinkHover r:id="rId6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Hover r:id="rId7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Hover r:id="rId8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Hover r:id="rId9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Hover r:id="rId10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Hover r:id="rId11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Hover r:id="rId12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Hover r:id="rId13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Hover r:id="rId14" action="ppaction://hlinksldjump"/>
          </p:cNvPr>
          <p:cNvSpPr/>
          <p:nvPr/>
        </p:nvSpPr>
        <p:spPr>
          <a:xfrm>
            <a:off x="1073751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1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-1" r="50048" b="-253"/>
          <a:stretch/>
        </p:blipFill>
        <p:spPr bwMode="auto">
          <a:xfrm>
            <a:off x="-69273" y="0"/>
            <a:ext cx="12261273" cy="69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29" y="56213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43649" b="326"/>
          <a:stretch/>
        </p:blipFill>
        <p:spPr bwMode="auto">
          <a:xfrm>
            <a:off x="-27709" y="0"/>
            <a:ext cx="12219709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868654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63708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-1" r="36521" b="-253"/>
          <a:stretch/>
        </p:blipFill>
        <p:spPr bwMode="auto">
          <a:xfrm>
            <a:off x="-27709" y="0"/>
            <a:ext cx="12219709" cy="698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248495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5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51864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cap="none" spc="0" dirty="0" smtClean="0">
                <a:ln/>
                <a:solidFill>
                  <a:srgbClr val="002060"/>
                </a:solidFill>
                <a:effectLst/>
              </a:rPr>
              <a:t>Галактики</a:t>
            </a:r>
            <a:endParaRPr lang="ru-RU" sz="7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9860281" y="3613666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7080" y="6273225"/>
            <a:ext cx="1308110" cy="584775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Автор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" y="1454018"/>
            <a:ext cx="5377224" cy="5150290"/>
            <a:chOff x="-2" y="1454018"/>
            <a:chExt cx="5377224" cy="515029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2953299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Морфологія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-2" y="1454018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Походження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назви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" y="3697867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Процеси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" y="4452580"/>
              <a:ext cx="5377218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Чумацький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Шлях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5203264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Історія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вивчення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галактик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" y="5957977"/>
              <a:ext cx="5377220" cy="646331"/>
            </a:xfrm>
            <a:prstGeom prst="rect">
              <a:avLst/>
            </a:prstGeom>
            <a:solidFill>
              <a:schemeClr val="accent2">
                <a:alpha val="74000"/>
              </a:scheme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Використана</a:t>
              </a:r>
              <a:r>
                <a:rPr lang="ru-RU" sz="3600" b="1" cap="none" spc="0" dirty="0" smtClean="0">
                  <a:ln/>
                  <a:solidFill>
                    <a:srgbClr val="002060"/>
                  </a:solidFill>
                  <a:effectLst/>
                </a:rPr>
                <a:t> </a:t>
              </a:r>
              <a:r>
                <a:rPr lang="ru-RU" sz="3600" b="1" cap="none" spc="0" dirty="0" err="1" smtClean="0">
                  <a:ln/>
                  <a:solidFill>
                    <a:srgbClr val="002060"/>
                  </a:solidFill>
                  <a:effectLst/>
                </a:rPr>
                <a:t>література</a:t>
              </a:r>
              <a:endParaRPr lang="ru-RU" sz="3600" b="1" cap="none" spc="0" dirty="0">
                <a:ln/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95528"/>
            <a:ext cx="5377218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2060"/>
                </a:solidFill>
                <a:effectLst/>
              </a:rPr>
              <a:t>Спостереження</a:t>
            </a:r>
            <a:endParaRPr lang="ru-RU" sz="36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615393"/>
              </p:ext>
            </p:extLst>
          </p:nvPr>
        </p:nvGraphicFramePr>
        <p:xfrm>
          <a:off x="830800" y="986015"/>
          <a:ext cx="10573587" cy="5871985"/>
        </p:xfrm>
        <a:graphic>
          <a:graphicData uri="http://schemas.openxmlformats.org/drawingml/2006/table">
            <a:tbl>
              <a:tblPr/>
              <a:tblGrid>
                <a:gridCol w="2661300"/>
                <a:gridCol w="4401599"/>
                <a:gridCol w="1401605"/>
                <a:gridCol w="2109083"/>
              </a:tblGrid>
              <a:tr h="311561">
                <a:tc gridSpan="4">
                  <a:txBody>
                    <a:bodyPr/>
                    <a:lstStyle/>
                    <a:p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Найважливіші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інтегральні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характеристики галактик(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екстремальні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значення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опущені</a:t>
                      </a: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):</a:t>
                      </a:r>
                      <a:r>
                        <a:rPr lang="en-US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`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6469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Параметр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Основний метод вимірювання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Інтервал значень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Приблизне значення для нашої галактики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186931">
                <a:tc>
                  <a:txBody>
                    <a:bodyPr/>
                    <a:lstStyle/>
                    <a:p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Діаметр</a:t>
                      </a:r>
                      <a:r>
                        <a:rPr lang="ru-RU" sz="16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600" i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Фотометрія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5—50 </a:t>
                      </a:r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кпк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30 кпк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327129">
                <a:tc>
                  <a:txBody>
                    <a:bodyPr/>
                    <a:lstStyle/>
                    <a:p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Радіальна</a:t>
                      </a:r>
                      <a:r>
                        <a:rPr lang="ru-RU" sz="16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шкала диску </a:t>
                      </a:r>
                      <a:r>
                        <a:rPr lang="en-US" sz="16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600" i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Фотометрія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1—7 кпк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3 кпк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467327"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Товщина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зоряного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диску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Фотометрія дисків, що спостерігаються «з ребра»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0,3—1 кпк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0,7 кпк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398091">
                <a:tc>
                  <a:txBody>
                    <a:bodyPr/>
                    <a:lstStyle/>
                    <a:p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Світність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Фотометрія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—10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600" i="1" u="none" strike="noStrike" baseline="-25000" dirty="0" err="1">
                          <a:solidFill>
                            <a:schemeClr val="tx1"/>
                          </a:solidFill>
                          <a:effectLst/>
                        </a:rPr>
                        <a:t>ʘ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</a:rPr>
                        <a:t>5×10</a:t>
                      </a:r>
                      <a:r>
                        <a:rPr lang="en-US" sz="1600" i="1" baseline="30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  <a:effectLst/>
                        </a:rPr>
                        <a:t> L</a:t>
                      </a:r>
                      <a:r>
                        <a:rPr lang="en-US" sz="1600" i="1" baseline="-25000">
                          <a:solidFill>
                            <a:schemeClr val="tx1"/>
                          </a:solidFill>
                          <a:effectLst/>
                        </a:rPr>
                        <a:t>ʘ</a:t>
                      </a:r>
                      <a:endParaRPr lang="en-US" sz="1600" i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607525">
                <a:tc>
                  <a:txBody>
                    <a:bodyPr/>
                    <a:lstStyle/>
                    <a:p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Маса</a:t>
                      </a:r>
                      <a:r>
                        <a:rPr lang="ru-RU" sz="16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М</a:t>
                      </a:r>
                      <a:r>
                        <a:rPr lang="ru-RU" sz="1600" i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r>
                        <a:rPr lang="ru-RU" sz="16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у межах D</a:t>
                      </a:r>
                      <a:r>
                        <a:rPr lang="ru-RU" sz="1600" i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Вимірювання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швидкостей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газу та/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або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зірок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за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ефектом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Доплера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—10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600" i="1" u="none" strike="noStrike" baseline="-25000" dirty="0" err="1">
                          <a:solidFill>
                            <a:schemeClr val="tx1"/>
                          </a:solidFill>
                          <a:effectLst/>
                        </a:rPr>
                        <a:t>ʘ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2×10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600" i="1" baseline="-25000" dirty="0" err="1">
                          <a:solidFill>
                            <a:schemeClr val="tx1"/>
                          </a:solidFill>
                          <a:effectLst/>
                        </a:rPr>
                        <a:t>ʘ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607525"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Відносна маса газу M</a:t>
                      </a:r>
                      <a:r>
                        <a:rPr lang="ru-RU" sz="1600" i="1" baseline="-25000">
                          <a:solidFill>
                            <a:schemeClr val="tx1"/>
                          </a:solidFill>
                          <a:effectLst/>
                        </a:rPr>
                        <a:t>gas</a:t>
                      </a:r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/M</a:t>
                      </a:r>
                      <a:r>
                        <a:rPr lang="ru-RU" sz="1600" i="1" baseline="-250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 у межах D</a:t>
                      </a:r>
                      <a:r>
                        <a:rPr lang="ru-RU" sz="1600" i="1" baseline="-250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600" i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Вимірювання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інтенсивностей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ліній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нейтрального і молекулярного </a:t>
                      </a:r>
                      <a:r>
                        <a:rPr lang="ru-RU" sz="1600" i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водня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0,1—30%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607525"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Швидкість обертання V зовнішніх областей галактик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Вимірювання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швидкостей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газу та/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або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зірок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за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ефектом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Доплера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50—300 км/с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220 км/с (для околу Сонця)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607525"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Період обертання зовнішніх областей галактик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Вимірювання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швидкостей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газу та/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або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зірок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за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ефектом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Доплера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ru-RU" sz="1600" i="1" baseline="300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—10</a:t>
                      </a:r>
                      <a:r>
                        <a:rPr lang="ru-RU" sz="1600" i="1" baseline="30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років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2×10</a:t>
                      </a:r>
                      <a:r>
                        <a:rPr lang="ru-RU" sz="1600" i="1" baseline="300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 років (для околу Сонця)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  <a:tr h="887920"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chemeClr val="tx1"/>
                          </a:solidFill>
                          <a:effectLst/>
                        </a:rPr>
                        <a:t>Маса центральної чорної діри</a:t>
                      </a: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Вимірювання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швидкостей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зірок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і газу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поблизу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ядра;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емпірична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залежність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від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центральної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дисперсії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tx1"/>
                          </a:solidFill>
                          <a:effectLst/>
                        </a:rPr>
                        <a:t>зірок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3×10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—3×10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600" i="1" baseline="-25000" dirty="0">
                          <a:solidFill>
                            <a:schemeClr val="tx1"/>
                          </a:solidFill>
                          <a:effectLst/>
                        </a:rPr>
                        <a:t>ʘ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4×10</a:t>
                      </a:r>
                      <a:r>
                        <a:rPr lang="en-US" sz="1600" i="1" baseline="30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600" i="1" baseline="-25000" dirty="0" err="1">
                          <a:solidFill>
                            <a:schemeClr val="tx1"/>
                          </a:solidFill>
                          <a:effectLst/>
                        </a:rPr>
                        <a:t>ʘ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2246" marR="42246" marT="21123" marB="2112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902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1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02787 -0.280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5152" numSld="87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22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t="-1" r="29394" b="-253"/>
          <a:stretch/>
        </p:blipFill>
        <p:spPr bwMode="auto">
          <a:xfrm>
            <a:off x="-69274" y="0"/>
            <a:ext cx="12261274" cy="69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112426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92519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4" r="22557" b="326"/>
          <a:stretch/>
        </p:blipFill>
        <p:spPr bwMode="auto">
          <a:xfrm>
            <a:off x="0" y="-1"/>
            <a:ext cx="12192000" cy="700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6901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4" t="-1" r="14557" b="-253"/>
          <a:stretch/>
        </p:blipFill>
        <p:spPr bwMode="auto">
          <a:xfrm>
            <a:off x="0" y="0"/>
            <a:ext cx="12282805" cy="69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Hover r:id="rId8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hlinkHover r:id="rId12" action="ppaction://hlinksldjump"/>
          </p:cNvPr>
          <p:cNvSpPr/>
          <p:nvPr/>
        </p:nvSpPr>
        <p:spPr>
          <a:xfrm>
            <a:off x="9311053" y="56213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Hover r:id="rId13" action="ppaction://hlinksldjump"/>
          </p:cNvPr>
          <p:cNvSpPr/>
          <p:nvPr/>
        </p:nvSpPr>
        <p:spPr>
          <a:xfrm>
            <a:off x="107672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1" t="-1" r="2775" b="-253"/>
          <a:stretch/>
        </p:blipFill>
        <p:spPr bwMode="auto">
          <a:xfrm>
            <a:off x="-27710" y="0"/>
            <a:ext cx="12219710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6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7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8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9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10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1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2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3" action="ppaction://hlinksldjump"/>
          </p:cNvPr>
          <p:cNvSpPr/>
          <p:nvPr/>
        </p:nvSpPr>
        <p:spPr>
          <a:xfrm>
            <a:off x="962584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4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5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stronet.ru/pubd/2010/05/17/0001245089/whale_sulzenauer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4" b="32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275675" y="0"/>
            <a:ext cx="138586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602119" y="0"/>
            <a:ext cx="123507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737181" y="0"/>
            <a:ext cx="1275675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6" b="-9197"/>
          <a:stretch/>
        </p:blipFill>
        <p:spPr bwMode="auto">
          <a:xfrm>
            <a:off x="0" y="0"/>
            <a:ext cx="12205252" cy="74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7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60743" b="606"/>
          <a:stretch/>
        </p:blipFill>
        <p:spPr bwMode="auto">
          <a:xfrm>
            <a:off x="0" y="0"/>
            <a:ext cx="12219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 r="51394" b="190"/>
          <a:stretch/>
        </p:blipFill>
        <p:spPr bwMode="auto">
          <a:xfrm>
            <a:off x="-60960" y="0"/>
            <a:ext cx="12252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r="41558" b="606"/>
          <a:stretch/>
        </p:blipFill>
        <p:spPr bwMode="auto">
          <a:xfrm>
            <a:off x="0" y="0"/>
            <a:ext cx="12261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2" r="35563" b="501"/>
          <a:stretch/>
        </p:blipFill>
        <p:spPr bwMode="auto">
          <a:xfrm>
            <a:off x="-69274" y="0"/>
            <a:ext cx="12261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317009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Відстань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спостерігача</a:t>
            </a:r>
            <a:r>
              <a:rPr lang="ru-RU" sz="2000" i="1" dirty="0">
                <a:cs typeface="MV Boli" panose="02000500030200090000" pitchFamily="2" charset="0"/>
              </a:rPr>
              <a:t> до галактики як </a:t>
            </a:r>
            <a:r>
              <a:rPr lang="ru-RU" sz="2000" i="1" dirty="0" err="1">
                <a:cs typeface="MV Boli" panose="02000500030200090000" pitchFamily="2" charset="0"/>
              </a:rPr>
              <a:t>фізична</a:t>
            </a:r>
            <a:r>
              <a:rPr lang="ru-RU" sz="2000" i="1" dirty="0">
                <a:cs typeface="MV Boli" panose="02000500030200090000" pitchFamily="2" charset="0"/>
              </a:rPr>
              <a:t> характеристика не входить </a:t>
            </a:r>
            <a:r>
              <a:rPr lang="ru-RU" sz="2000" i="1" dirty="0" err="1">
                <a:cs typeface="MV Boli" panose="02000500030200090000" pitchFamily="2" charset="0"/>
              </a:rPr>
              <a:t>ні</a:t>
            </a:r>
            <a:r>
              <a:rPr lang="ru-RU" sz="2000" i="1" dirty="0">
                <a:cs typeface="MV Boli" panose="02000500030200090000" pitchFamily="2" charset="0"/>
              </a:rPr>
              <a:t> в один </a:t>
            </a:r>
            <a:r>
              <a:rPr lang="ru-RU" sz="2000" i="1" dirty="0" err="1">
                <a:cs typeface="MV Boli" panose="02000500030200090000" pitchFamily="2" charset="0"/>
              </a:rPr>
              <a:t>процес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відбувається</a:t>
            </a:r>
            <a:r>
              <a:rPr lang="ru-RU" sz="2000" i="1" dirty="0">
                <a:cs typeface="MV Boli" panose="02000500030200090000" pitchFamily="2" charset="0"/>
              </a:rPr>
              <a:t> з галактикою. </a:t>
            </a:r>
            <a:r>
              <a:rPr lang="ru-RU" sz="2000" i="1" dirty="0" err="1">
                <a:cs typeface="MV Boli" panose="02000500030200090000" pitchFamily="2" charset="0"/>
              </a:rPr>
              <a:t>Необхідність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інформації</a:t>
            </a:r>
            <a:r>
              <a:rPr lang="ru-RU" sz="2000" i="1" dirty="0">
                <a:cs typeface="MV Boli" panose="02000500030200090000" pitchFamily="2" charset="0"/>
              </a:rPr>
              <a:t> про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до галактики </a:t>
            </a:r>
            <a:r>
              <a:rPr lang="ru-RU" sz="2000" i="1" dirty="0" err="1">
                <a:cs typeface="MV Boli" panose="02000500030200090000" pitchFamily="2" charset="0"/>
              </a:rPr>
              <a:t>виникає</a:t>
            </a:r>
            <a:r>
              <a:rPr lang="ru-RU" sz="2000" i="1" dirty="0">
                <a:cs typeface="MV Boli" panose="02000500030200090000" pitchFamily="2" charset="0"/>
              </a:rPr>
              <a:t> при </a:t>
            </a:r>
            <a:r>
              <a:rPr lang="ru-RU" sz="2000" i="1" dirty="0" err="1">
                <a:cs typeface="MV Boli" panose="02000500030200090000" pitchFamily="2" charset="0"/>
              </a:rPr>
              <a:t>ототожненні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маловивчених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подій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наприклад</a:t>
            </a:r>
            <a:r>
              <a:rPr lang="ru-RU" sz="2000" i="1" dirty="0">
                <a:cs typeface="MV Boli" panose="02000500030200090000" pitchFamily="2" charset="0"/>
              </a:rPr>
              <a:t>, гамма-</a:t>
            </a:r>
            <a:r>
              <a:rPr lang="ru-RU" sz="2000" i="1" dirty="0" err="1">
                <a:cs typeface="MV Boli" panose="02000500030200090000" pitchFamily="2" charset="0"/>
              </a:rPr>
              <a:t>сплесків</a:t>
            </a:r>
            <a:r>
              <a:rPr lang="ru-RU" sz="2000" i="1" dirty="0">
                <a:cs typeface="MV Boli" panose="02000500030200090000" pitchFamily="2" charset="0"/>
              </a:rPr>
              <a:t>; </a:t>
            </a:r>
            <a:r>
              <a:rPr lang="ru-RU" sz="2000" i="1" dirty="0" err="1">
                <a:cs typeface="MV Boli" panose="02000500030200090000" pitchFamily="2" charset="0"/>
              </a:rPr>
              <a:t>вивченні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Всесвіту</a:t>
            </a:r>
            <a:r>
              <a:rPr lang="ru-RU" sz="2000" i="1" dirty="0">
                <a:cs typeface="MV Boli" panose="02000500030200090000" pitchFamily="2" charset="0"/>
              </a:rPr>
              <a:t> як </a:t>
            </a:r>
            <a:r>
              <a:rPr lang="ru-RU" sz="2000" i="1" dirty="0" err="1">
                <a:cs typeface="MV Boli" panose="02000500030200090000" pitchFamily="2" charset="0"/>
              </a:rPr>
              <a:t>цілого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вивченні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еволюції</a:t>
            </a:r>
            <a:r>
              <a:rPr lang="ru-RU" sz="2000" i="1" dirty="0">
                <a:cs typeface="MV Boli" panose="02000500030200090000" pitchFamily="2" charset="0"/>
              </a:rPr>
              <a:t> самих галактик, </a:t>
            </a:r>
            <a:r>
              <a:rPr lang="ru-RU" sz="2000" i="1" dirty="0" err="1">
                <a:cs typeface="MV Boli" panose="02000500030200090000" pitchFamily="2" charset="0"/>
              </a:rPr>
              <a:t>визначенні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маси</a:t>
            </a:r>
            <a:r>
              <a:rPr lang="ru-RU" sz="2000" i="1" dirty="0">
                <a:cs typeface="MV Boli" panose="02000500030200090000" pitchFamily="2" charset="0"/>
              </a:rPr>
              <a:t> галактик і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розмірів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тощо</a:t>
            </a:r>
            <a:endParaRPr lang="ru-RU" sz="2000" i="1" dirty="0">
              <a:cs typeface="MV Boli" panose="02000500030200090000" pitchFamily="2" charset="0"/>
            </a:endParaRPr>
          </a:p>
          <a:p>
            <a:pPr algn="just"/>
            <a:endParaRPr lang="ru-RU" sz="2000" i="1" dirty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Усі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більш-менш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моделенезалежні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способи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визначення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відстані</a:t>
            </a:r>
            <a:r>
              <a:rPr lang="ru-RU" sz="2000" i="1" dirty="0">
                <a:cs typeface="MV Boli" panose="02000500030200090000" pitchFamily="2" charset="0"/>
              </a:rPr>
              <a:t> до галактики </a:t>
            </a:r>
            <a:r>
              <a:rPr lang="ru-RU" sz="2000" i="1" dirty="0" err="1">
                <a:cs typeface="MV Boli" panose="02000500030200090000" pitchFamily="2" charset="0"/>
              </a:rPr>
              <a:t>можна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розділити</a:t>
            </a:r>
            <a:r>
              <a:rPr lang="ru-RU" sz="2000" i="1" dirty="0">
                <a:cs typeface="MV Boli" panose="02000500030200090000" pitchFamily="2" charset="0"/>
              </a:rPr>
              <a:t> на два </a:t>
            </a:r>
            <a:r>
              <a:rPr lang="ru-RU" sz="2000" i="1" dirty="0" err="1">
                <a:cs typeface="MV Boli" panose="02000500030200090000" pitchFamily="2" charset="0"/>
              </a:rPr>
              <a:t>типи</a:t>
            </a:r>
            <a:r>
              <a:rPr lang="ru-RU" sz="2000" i="1" dirty="0">
                <a:cs typeface="MV Boli" panose="02000500030200090000" pitchFamily="2" charset="0"/>
              </a:rPr>
              <a:t>: </a:t>
            </a:r>
            <a:r>
              <a:rPr lang="ru-RU" sz="2000" i="1" dirty="0" err="1">
                <a:cs typeface="MV Boli" panose="02000500030200090000" pitchFamily="2" charset="0"/>
              </a:rPr>
              <a:t>вимір</a:t>
            </a:r>
            <a:r>
              <a:rPr lang="ru-RU" sz="2000" i="1" dirty="0">
                <a:cs typeface="MV Boli" panose="02000500030200090000" pitchFamily="2" charset="0"/>
              </a:rPr>
              <a:t> за </a:t>
            </a:r>
            <a:r>
              <a:rPr lang="ru-RU" sz="2000" i="1" dirty="0" err="1">
                <a:cs typeface="MV Boli" panose="02000500030200090000" pitchFamily="2" charset="0"/>
              </a:rPr>
              <a:t>об'єктом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усередині</a:t>
            </a:r>
            <a:r>
              <a:rPr lang="ru-RU" sz="2000" i="1" dirty="0">
                <a:cs typeface="MV Boli" panose="02000500030200090000" pitchFamily="2" charset="0"/>
              </a:rPr>
              <a:t> галактики, </a:t>
            </a:r>
            <a:r>
              <a:rPr lang="ru-RU" sz="2000" i="1" dirty="0" err="1">
                <a:cs typeface="MV Boli" panose="02000500030200090000" pitchFamily="2" charset="0"/>
              </a:rPr>
              <a:t>відстань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якого</a:t>
            </a:r>
            <a:r>
              <a:rPr lang="ru-RU" sz="2000" i="1" dirty="0">
                <a:cs typeface="MV Boli" panose="02000500030200090000" pitchFamily="2" charset="0"/>
              </a:rPr>
              <a:t> на </a:t>
            </a:r>
            <a:r>
              <a:rPr lang="ru-RU" sz="2000" i="1" dirty="0" err="1">
                <a:cs typeface="MV Boli" panose="02000500030200090000" pitchFamily="2" charset="0"/>
              </a:rPr>
              <a:t>нехтовну</a:t>
            </a:r>
            <a:r>
              <a:rPr lang="ru-RU" sz="2000" i="1" dirty="0">
                <a:cs typeface="MV Boli" panose="02000500030200090000" pitchFamily="2" charset="0"/>
              </a:rPr>
              <a:t> малу величину </a:t>
            </a:r>
            <a:r>
              <a:rPr lang="ru-RU" sz="2000" i="1" dirty="0" err="1">
                <a:cs typeface="MV Boli" panose="02000500030200090000" pitchFamily="2" charset="0"/>
              </a:rPr>
              <a:t>відрізняється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відстані</a:t>
            </a:r>
            <a:r>
              <a:rPr lang="ru-RU" sz="2000" i="1" dirty="0">
                <a:cs typeface="MV Boli" panose="02000500030200090000" pitchFamily="2" charset="0"/>
              </a:rPr>
              <a:t> до </a:t>
            </a:r>
            <a:r>
              <a:rPr lang="ru-RU" sz="2000" i="1" dirty="0" err="1">
                <a:cs typeface="MV Boli" panose="02000500030200090000" pitchFamily="2" charset="0"/>
              </a:rPr>
              <a:t>самої</a:t>
            </a:r>
            <a:r>
              <a:rPr lang="ru-RU" sz="2000" i="1" dirty="0">
                <a:cs typeface="MV Boli" panose="02000500030200090000" pitchFamily="2" charset="0"/>
              </a:rPr>
              <a:t> галактики, і за </a:t>
            </a:r>
            <a:r>
              <a:rPr lang="ru-RU" sz="2000" i="1" dirty="0" err="1">
                <a:cs typeface="MV Boli" panose="02000500030200090000" pitchFamily="2" charset="0"/>
              </a:rPr>
              <a:t>червоним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зсувом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28984" y="1271728"/>
            <a:ext cx="5377220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 smtClean="0">
                <a:ln/>
                <a:solidFill>
                  <a:srgbClr val="002060"/>
                </a:solidFill>
              </a:rPr>
              <a:t>Відстані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1" r="28264" b="606"/>
          <a:stretch/>
        </p:blipFill>
        <p:spPr bwMode="auto">
          <a:xfrm>
            <a:off x="0" y="0"/>
            <a:ext cx="12261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5" r="21483"/>
          <a:stretch/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4" t="1" r="14192" b="1"/>
          <a:stretch/>
        </p:blipFill>
        <p:spPr bwMode="auto">
          <a:xfrm>
            <a:off x="-110835" y="0"/>
            <a:ext cx="123028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a/Milkyway_Swan_Panora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4"/>
          <a:stretch/>
        </p:blipFill>
        <p:spPr bwMode="auto">
          <a:xfrm>
            <a:off x="0" y="0"/>
            <a:ext cx="12233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Hover r:id="rId5" action="ppaction://hlinksldjump"/>
          </p:cNvPr>
          <p:cNvSpPr/>
          <p:nvPr/>
        </p:nvSpPr>
        <p:spPr>
          <a:xfrm>
            <a:off x="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Hover r:id="rId6" action="ppaction://hlinksldjump"/>
          </p:cNvPr>
          <p:cNvSpPr/>
          <p:nvPr/>
        </p:nvSpPr>
        <p:spPr>
          <a:xfrm>
            <a:off x="117566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Hover r:id="rId7" action="ppaction://hlinksldjump"/>
          </p:cNvPr>
          <p:cNvSpPr/>
          <p:nvPr/>
        </p:nvSpPr>
        <p:spPr>
          <a:xfrm>
            <a:off x="235132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Hover r:id="rId8" action="ppaction://hlinksldjump"/>
          </p:cNvPr>
          <p:cNvSpPr/>
          <p:nvPr/>
        </p:nvSpPr>
        <p:spPr>
          <a:xfrm>
            <a:off x="352698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Hover r:id="rId9" action="ppaction://hlinksldjump"/>
          </p:cNvPr>
          <p:cNvSpPr/>
          <p:nvPr/>
        </p:nvSpPr>
        <p:spPr>
          <a:xfrm>
            <a:off x="4912842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Hover r:id="rId10" action="ppaction://hlinksldjump"/>
          </p:cNvPr>
          <p:cNvSpPr/>
          <p:nvPr/>
        </p:nvSpPr>
        <p:spPr>
          <a:xfrm>
            <a:off x="6339301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Hover r:id="rId11" action="ppaction://hlinksldjump"/>
          </p:cNvPr>
          <p:cNvSpPr/>
          <p:nvPr/>
        </p:nvSpPr>
        <p:spPr>
          <a:xfrm>
            <a:off x="7825177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Hover r:id="rId12" action="ppaction://hlinksldjump"/>
          </p:cNvPr>
          <p:cNvSpPr/>
          <p:nvPr/>
        </p:nvSpPr>
        <p:spPr>
          <a:xfrm>
            <a:off x="9311053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Hover r:id="rId13" action="ppaction://hlinksldjump"/>
          </p:cNvPr>
          <p:cNvSpPr/>
          <p:nvPr/>
        </p:nvSpPr>
        <p:spPr>
          <a:xfrm>
            <a:off x="10796930" y="0"/>
            <a:ext cx="1485876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4" action="ppaction://hlinksldjump"/>
          </p:cNvPr>
          <p:cNvSpPr/>
          <p:nvPr/>
        </p:nvSpPr>
        <p:spPr>
          <a:xfrm>
            <a:off x="2453" y="0"/>
            <a:ext cx="2374910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2060"/>
                </a:solidFill>
                <a:effectLst/>
              </a:rPr>
              <a:t>Галерея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4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152" numSld="8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28984" y="1271728"/>
            <a:ext cx="5377220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 smtClean="0">
                <a:ln/>
                <a:solidFill>
                  <a:srgbClr val="002060"/>
                </a:solidFill>
              </a:rPr>
              <a:t>Відстані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98802" y="2108973"/>
            <a:ext cx="10037584" cy="4401205"/>
            <a:chOff x="1253118" y="2368714"/>
            <a:chExt cx="10037584" cy="3296410"/>
          </a:xfrm>
        </p:grpSpPr>
        <p:sp>
          <p:nvSpPr>
            <p:cNvPr id="21" name="Прямоугольник 20">
              <a:hlinkClick r:id="rId7" action="ppaction://hlinksldjump"/>
            </p:cNvPr>
            <p:cNvSpPr/>
            <p:nvPr/>
          </p:nvSpPr>
          <p:spPr>
            <a:xfrm>
              <a:off x="1253118" y="2368714"/>
              <a:ext cx="10037584" cy="3296410"/>
            </a:xfrm>
            <a:prstGeom prst="rect">
              <a:avLst/>
            </a:prstGeom>
            <a:solidFill>
              <a:srgbClr val="FFFF00">
                <a:alpha val="74000"/>
              </a:srgb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ru-RU" sz="2000" i="1" dirty="0" smtClean="0">
                  <a:cs typeface="MV Boli" panose="02000500030200090000" pitchFamily="2" charset="0"/>
                </a:rPr>
                <a:t>	</a:t>
              </a:r>
              <a:r>
                <a:rPr lang="ru-RU" sz="2000" i="1" dirty="0"/>
                <a:t>Перший </a:t>
              </a:r>
              <a:r>
                <a:rPr lang="ru-RU" sz="2000" i="1" dirty="0" err="1"/>
                <a:t>спосіб</a:t>
              </a:r>
              <a:r>
                <a:rPr lang="ru-RU" sz="2000" i="1" dirty="0"/>
                <a:t> — </a:t>
              </a:r>
              <a:r>
                <a:rPr lang="ru-RU" sz="2000" i="1" dirty="0" err="1"/>
                <a:t>фотометричний</a:t>
              </a:r>
              <a:r>
                <a:rPr lang="ru-RU" sz="2000" i="1" dirty="0"/>
                <a:t> </a:t>
              </a:r>
              <a:r>
                <a:rPr lang="ru-RU" sz="2000" i="1" dirty="0" err="1"/>
                <a:t>спосіб</a:t>
              </a:r>
              <a:r>
                <a:rPr lang="ru-RU" sz="2000" i="1" dirty="0"/>
                <a:t> з </a:t>
              </a:r>
              <a:r>
                <a:rPr lang="ru-RU" sz="2000" i="1" dirty="0" err="1"/>
                <a:t>використанням</a:t>
              </a:r>
              <a:r>
                <a:rPr lang="ru-RU" sz="2000" i="1" dirty="0"/>
                <a:t> так </a:t>
              </a:r>
              <a:r>
                <a:rPr lang="ru-RU" sz="2000" i="1" dirty="0" err="1"/>
                <a:t>званих</a:t>
              </a:r>
              <a:r>
                <a:rPr lang="ru-RU" sz="2000" i="1" dirty="0"/>
                <a:t> </a:t>
              </a:r>
              <a:r>
                <a:rPr lang="ru-RU" sz="2000" i="1" dirty="0" err="1"/>
                <a:t>стандартних</a:t>
              </a:r>
              <a:r>
                <a:rPr lang="ru-RU" sz="2000" i="1" dirty="0"/>
                <a:t> </a:t>
              </a:r>
              <a:r>
                <a:rPr lang="ru-RU" sz="2000" i="1" dirty="0" err="1"/>
                <a:t>свічок</a:t>
              </a:r>
              <a:r>
                <a:rPr lang="ru-RU" sz="2000" i="1" dirty="0"/>
                <a:t>, </a:t>
              </a:r>
              <a:r>
                <a:rPr lang="ru-RU" sz="2000" i="1" dirty="0" err="1"/>
                <a:t>світність</a:t>
              </a:r>
              <a:r>
                <a:rPr lang="ru-RU" sz="2000" i="1" dirty="0"/>
                <a:t> </a:t>
              </a:r>
              <a:r>
                <a:rPr lang="ru-RU" sz="2000" i="1" dirty="0" err="1"/>
                <a:t>яких</a:t>
              </a:r>
              <a:r>
                <a:rPr lang="ru-RU" sz="2000" i="1" dirty="0"/>
                <a:t> </a:t>
              </a:r>
              <a:r>
                <a:rPr lang="ru-RU" sz="2000" i="1" dirty="0" err="1"/>
                <a:t>вважається</a:t>
              </a:r>
              <a:r>
                <a:rPr lang="ru-RU" sz="2000" i="1" dirty="0"/>
                <a:t> </a:t>
              </a:r>
              <a:r>
                <a:rPr lang="ru-RU" sz="2000" i="1" dirty="0" err="1"/>
                <a:t>відомою</a:t>
              </a:r>
              <a:r>
                <a:rPr lang="ru-RU" sz="2000" i="1" dirty="0"/>
                <a:t>. </a:t>
              </a:r>
              <a:r>
                <a:rPr lang="ru-RU" sz="2000" i="1" dirty="0" err="1"/>
                <a:t>Тоді</a:t>
              </a:r>
              <a:r>
                <a:rPr lang="ru-RU" sz="2000" i="1" dirty="0"/>
                <a:t> </a:t>
              </a:r>
              <a:r>
                <a:rPr lang="ru-RU" sz="2000" i="1" dirty="0" err="1"/>
                <a:t>відстань</a:t>
              </a:r>
              <a:r>
                <a:rPr lang="ru-RU" sz="2000" i="1" dirty="0"/>
                <a:t> </a:t>
              </a:r>
              <a:r>
                <a:rPr lang="ru-RU" sz="2000" i="1" dirty="0" err="1"/>
                <a:t>можна</a:t>
              </a:r>
              <a:r>
                <a:rPr lang="ru-RU" sz="2000" i="1" dirty="0"/>
                <a:t> </a:t>
              </a:r>
              <a:r>
                <a:rPr lang="ru-RU" sz="2000" i="1" dirty="0" err="1"/>
                <a:t>обчислити</a:t>
              </a:r>
              <a:r>
                <a:rPr lang="ru-RU" sz="2000" i="1" dirty="0"/>
                <a:t> за такою формулою</a:t>
              </a:r>
              <a:r>
                <a:rPr lang="ru-RU" sz="2000" i="1" dirty="0" smtClean="0"/>
                <a:t>:</a:t>
              </a:r>
            </a:p>
            <a:p>
              <a:pPr algn="just"/>
              <a:endParaRPr lang="uk-UA" sz="2000" i="1" dirty="0"/>
            </a:p>
            <a:p>
              <a:pPr algn="just"/>
              <a:endParaRPr lang="uk-UA" sz="2000" i="1" dirty="0" smtClean="0"/>
            </a:p>
            <a:p>
              <a:pPr algn="just"/>
              <a:r>
                <a:rPr lang="ru-RU" sz="2000" i="1" dirty="0"/>
                <a:t>де m — видима </a:t>
              </a:r>
              <a:r>
                <a:rPr lang="ru-RU" sz="2000" i="1" dirty="0" err="1"/>
                <a:t>зоряна</a:t>
              </a:r>
              <a:r>
                <a:rPr lang="ru-RU" sz="2000" i="1" dirty="0"/>
                <a:t> величина, М — абсолютна </a:t>
              </a:r>
              <a:r>
                <a:rPr lang="ru-RU" sz="2000" i="1" dirty="0" err="1"/>
                <a:t>зоряна</a:t>
              </a:r>
              <a:r>
                <a:rPr lang="ru-RU" sz="2000" i="1" dirty="0"/>
                <a:t> величина, а R — </a:t>
              </a:r>
              <a:r>
                <a:rPr lang="ru-RU" sz="2000" i="1" dirty="0" err="1"/>
                <a:t>відстань</a:t>
              </a:r>
              <a:r>
                <a:rPr lang="ru-RU" sz="2000" i="1" dirty="0"/>
                <a:t>, </a:t>
              </a:r>
              <a:r>
                <a:rPr lang="ru-RU" sz="2000" i="1" dirty="0" err="1"/>
                <a:t>що</a:t>
              </a:r>
              <a:r>
                <a:rPr lang="ru-RU" sz="2000" i="1" dirty="0"/>
                <a:t> </a:t>
              </a:r>
              <a:r>
                <a:rPr lang="ru-RU" sz="2000" i="1" dirty="0" err="1"/>
                <a:t>вимірбється</a:t>
              </a:r>
              <a:r>
                <a:rPr lang="ru-RU" sz="2000" i="1" dirty="0"/>
                <a:t> у парсеках. На </a:t>
              </a:r>
              <a:r>
                <a:rPr lang="ru-RU" sz="2000" i="1" dirty="0" err="1"/>
                <a:t>сучасному</a:t>
              </a:r>
              <a:r>
                <a:rPr lang="ru-RU" sz="2000" i="1" dirty="0"/>
                <a:t> </a:t>
              </a:r>
              <a:r>
                <a:rPr lang="ru-RU" sz="2000" i="1" dirty="0" err="1"/>
                <a:t>етапі</a:t>
              </a:r>
              <a:r>
                <a:rPr lang="ru-RU" sz="2000" i="1" dirty="0"/>
                <a:t> в </a:t>
              </a:r>
              <a:r>
                <a:rPr lang="ru-RU" sz="2000" i="1" dirty="0" err="1"/>
                <a:t>якості</a:t>
              </a:r>
              <a:r>
                <a:rPr lang="ru-RU" sz="2000" i="1" dirty="0"/>
                <a:t> таких </a:t>
              </a:r>
              <a:r>
                <a:rPr lang="ru-RU" sz="2000" i="1" dirty="0" err="1"/>
                <a:t>стандартних</a:t>
              </a:r>
              <a:r>
                <a:rPr lang="ru-RU" sz="2000" i="1" dirty="0"/>
                <a:t> </a:t>
              </a:r>
              <a:r>
                <a:rPr lang="ru-RU" sz="2000" i="1" dirty="0" err="1"/>
                <a:t>свічок</a:t>
              </a:r>
              <a:r>
                <a:rPr lang="ru-RU" sz="2000" i="1" dirty="0"/>
                <a:t> </a:t>
              </a:r>
              <a:r>
                <a:rPr lang="ru-RU" sz="2000" i="1" dirty="0" err="1" smtClean="0"/>
                <a:t>використовують</a:t>
              </a:r>
              <a:r>
                <a:rPr lang="ru-RU" sz="2000" i="1" dirty="0" smtClean="0"/>
                <a:t>:</a:t>
              </a:r>
            </a:p>
            <a:p>
              <a:pPr algn="just"/>
              <a:r>
                <a:rPr lang="ru-RU" sz="2000" i="1" dirty="0"/>
                <a:t>	</a:t>
              </a:r>
              <a:r>
                <a:rPr lang="ru-RU" sz="2000" i="1" dirty="0" smtClean="0">
                  <a:cs typeface="MV Boli" panose="02000500030200090000" pitchFamily="2" charset="0"/>
                </a:rPr>
                <a:t>-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Цефеїди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знаючи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період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пульсації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яких</a:t>
              </a:r>
              <a:r>
                <a:rPr lang="ru-RU" sz="2000" i="1" dirty="0">
                  <a:cs typeface="MV Boli" panose="02000500030200090000" pitchFamily="2" charset="0"/>
                </a:rPr>
                <a:t>, </a:t>
              </a:r>
              <a:r>
                <a:rPr lang="ru-RU" sz="2000" i="1" dirty="0" err="1">
                  <a:cs typeface="MV Boli" panose="02000500030200090000" pitchFamily="2" charset="0"/>
                </a:rPr>
                <a:t>можна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дізнатися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їх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світність</a:t>
              </a:r>
              <a:r>
                <a:rPr lang="ru-RU" sz="2000" i="1" dirty="0">
                  <a:cs typeface="MV Boli" panose="02000500030200090000" pitchFamily="2" charset="0"/>
                </a:rPr>
                <a:t>. Перший </a:t>
              </a:r>
              <a:r>
                <a:rPr lang="ru-RU" sz="2000" i="1" dirty="0" err="1">
                  <a:cs typeface="MV Boli" panose="02000500030200090000" pitchFamily="2" charset="0"/>
                </a:rPr>
                <a:t>об'єкт</a:t>
              </a:r>
              <a:r>
                <a:rPr lang="ru-RU" sz="2000" i="1" dirty="0">
                  <a:cs typeface="MV Boli" panose="02000500030200090000" pitchFamily="2" charset="0"/>
                </a:rPr>
                <a:t>, за </a:t>
              </a:r>
              <a:r>
                <a:rPr lang="ru-RU" sz="2000" i="1" dirty="0" err="1">
                  <a:cs typeface="MV Boli" panose="02000500030200090000" pitchFamily="2" charset="0"/>
                </a:rPr>
                <a:t>яким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виміряли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відстань</a:t>
              </a:r>
              <a:r>
                <a:rPr lang="ru-RU" sz="2000" i="1" dirty="0">
                  <a:cs typeface="MV Boli" panose="02000500030200090000" pitchFamily="2" charset="0"/>
                </a:rPr>
                <a:t> до </a:t>
              </a:r>
              <a:r>
                <a:rPr lang="ru-RU" sz="2000" i="1" dirty="0" err="1">
                  <a:cs typeface="MV Boli" panose="02000500030200090000" pitchFamily="2" charset="0"/>
                </a:rPr>
                <a:t>інших</a:t>
              </a:r>
              <a:r>
                <a:rPr lang="ru-RU" sz="2000" i="1" dirty="0">
                  <a:cs typeface="MV Boli" panose="02000500030200090000" pitchFamily="2" charset="0"/>
                </a:rPr>
                <a:t> галактик;</a:t>
              </a:r>
            </a:p>
            <a:p>
              <a:pPr algn="just"/>
              <a:r>
                <a:rPr lang="ru-RU" sz="2000" i="1" dirty="0" smtClean="0">
                  <a:cs typeface="MV Boli" panose="02000500030200090000" pitchFamily="2" charset="0"/>
                </a:rPr>
                <a:t>	-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Наднові</a:t>
              </a:r>
              <a:r>
                <a:rPr lang="ru-RU" sz="2000" i="1" dirty="0" smtClean="0">
                  <a:cs typeface="MV Boli" panose="02000500030200090000" pitchFamily="2" charset="0"/>
                </a:rPr>
                <a:t> </a:t>
              </a:r>
              <a:r>
                <a:rPr lang="ru-RU" sz="2000" i="1" dirty="0">
                  <a:cs typeface="MV Boli" panose="02000500030200090000" pitchFamily="2" charset="0"/>
                </a:rPr>
                <a:t>типу </a:t>
              </a:r>
              <a:r>
                <a:rPr lang="en-US" sz="2000" i="1" dirty="0" err="1">
                  <a:cs typeface="MV Boli" panose="02000500030200090000" pitchFamily="2" charset="0"/>
                </a:rPr>
                <a:t>Ia</a:t>
              </a:r>
              <a:r>
                <a:rPr lang="en-US" sz="2000" i="1" dirty="0">
                  <a:cs typeface="MV Boli" panose="02000500030200090000" pitchFamily="2" charset="0"/>
                </a:rPr>
                <a:t> (</a:t>
              </a:r>
              <a:r>
                <a:rPr lang="ru-RU" sz="2000" i="1" dirty="0" err="1">
                  <a:cs typeface="MV Boli" panose="02000500030200090000" pitchFamily="2" charset="0"/>
                </a:rPr>
                <a:t>саме</a:t>
              </a:r>
              <a:r>
                <a:rPr lang="ru-RU" sz="2000" i="1" dirty="0">
                  <a:cs typeface="MV Boli" panose="02000500030200090000" pitchFamily="2" charset="0"/>
                </a:rPr>
                <a:t> за </a:t>
              </a:r>
              <a:r>
                <a:rPr lang="ru-RU" sz="2000" i="1" dirty="0" err="1">
                  <a:cs typeface="MV Boli" panose="02000500030200090000" pitchFamily="2" charset="0"/>
                </a:rPr>
                <a:t>допомогою</a:t>
              </a:r>
              <a:r>
                <a:rPr lang="ru-RU" sz="2000" i="1" dirty="0">
                  <a:cs typeface="MV Boli" panose="02000500030200090000" pitchFamily="2" charset="0"/>
                </a:rPr>
                <a:t> них у 90-х роках </a:t>
              </a:r>
              <a:r>
                <a:rPr lang="en-US" sz="2000" i="1" dirty="0">
                  <a:cs typeface="MV Boli" panose="02000500030200090000" pitchFamily="2" charset="0"/>
                </a:rPr>
                <a:t>XX </a:t>
              </a:r>
              <a:r>
                <a:rPr lang="ru-RU" sz="2000" i="1" dirty="0" err="1">
                  <a:cs typeface="MV Boli" panose="02000500030200090000" pitchFamily="2" charset="0"/>
                </a:rPr>
                <a:t>століття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відкрили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прискорене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розширення</a:t>
              </a:r>
              <a:r>
                <a:rPr lang="ru-RU" sz="2000" i="1" dirty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Всесвіту</a:t>
              </a:r>
              <a:r>
                <a:rPr lang="ru-RU" sz="2000" i="1" dirty="0">
                  <a:cs typeface="MV Boli" panose="02000500030200090000" pitchFamily="2" charset="0"/>
                </a:rPr>
                <a:t>);</a:t>
              </a:r>
            </a:p>
            <a:p>
              <a:pPr algn="just"/>
              <a:r>
                <a:rPr lang="ru-RU" sz="2000" i="1" dirty="0" smtClean="0">
                  <a:cs typeface="MV Boli" panose="02000500030200090000" pitchFamily="2" charset="0"/>
                </a:rPr>
                <a:t>	-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Червоні</a:t>
              </a:r>
              <a:r>
                <a:rPr lang="ru-RU" sz="2000" i="1" dirty="0" smtClean="0">
                  <a:cs typeface="MV Boli" panose="02000500030200090000" pitchFamily="2" charset="0"/>
                </a:rPr>
                <a:t> </a:t>
              </a:r>
              <a:r>
                <a:rPr lang="ru-RU" sz="2000" i="1" dirty="0" err="1">
                  <a:cs typeface="MV Boli" panose="02000500030200090000" pitchFamily="2" charset="0"/>
                </a:rPr>
                <a:t>гіганти</a:t>
              </a:r>
              <a:r>
                <a:rPr lang="ru-RU" sz="2000" i="1" dirty="0">
                  <a:cs typeface="MV Boli" panose="02000500030200090000" pitchFamily="2" charset="0"/>
                </a:rPr>
                <a:t>;</a:t>
              </a:r>
            </a:p>
            <a:p>
              <a:pPr algn="just"/>
              <a:r>
                <a:rPr lang="ru-RU" sz="2000" i="1" dirty="0" smtClean="0">
                  <a:cs typeface="MV Boli" panose="02000500030200090000" pitchFamily="2" charset="0"/>
                </a:rPr>
                <a:t>	-</a:t>
              </a:r>
              <a:r>
                <a:rPr lang="ru-RU" sz="2000" i="1" dirty="0" err="1" smtClean="0">
                  <a:cs typeface="MV Boli" panose="02000500030200090000" pitchFamily="2" charset="0"/>
                </a:rPr>
                <a:t>Надгіганти</a:t>
              </a:r>
              <a:r>
                <a:rPr lang="ru-RU" sz="2000" i="1" dirty="0">
                  <a:cs typeface="MV Boli" panose="02000500030200090000" pitchFamily="2" charset="0"/>
                </a:rPr>
                <a:t>.</a:t>
              </a:r>
            </a:p>
          </p:txBody>
        </p:sp>
        <p:pic>
          <p:nvPicPr>
            <p:cNvPr id="3075" name="Picture 3" descr="R=10^{\frac{1}{5}(m-M)+1}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599" y="3141525"/>
              <a:ext cx="1626090" cy="27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28984" y="1271728"/>
            <a:ext cx="5377220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 smtClean="0">
                <a:ln/>
                <a:solidFill>
                  <a:srgbClr val="002060"/>
                </a:solidFill>
              </a:rPr>
              <a:t>Відстані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098802" y="2108973"/>
            <a:ext cx="10037584" cy="4093428"/>
            <a:chOff x="1098802" y="2108973"/>
            <a:chExt cx="10037584" cy="4093428"/>
          </a:xfrm>
        </p:grpSpPr>
        <p:sp>
          <p:nvSpPr>
            <p:cNvPr id="21" name="Прямоугольник 20">
              <a:hlinkClick r:id="rId7" action="ppaction://hlinksldjump"/>
            </p:cNvPr>
            <p:cNvSpPr/>
            <p:nvPr/>
          </p:nvSpPr>
          <p:spPr>
            <a:xfrm>
              <a:off x="1098802" y="2108973"/>
              <a:ext cx="10037584" cy="4093428"/>
            </a:xfrm>
            <a:prstGeom prst="rect">
              <a:avLst/>
            </a:prstGeom>
            <a:solidFill>
              <a:srgbClr val="FFFF00">
                <a:alpha val="74000"/>
              </a:srgbClr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ru-RU" sz="2000" dirty="0" smtClean="0">
                  <a:cs typeface="MV Boli" panose="02000500030200090000" pitchFamily="2" charset="0"/>
                </a:rPr>
                <a:t>	</a:t>
              </a:r>
              <a:r>
                <a:rPr lang="ru-RU" sz="2000" i="1" dirty="0" err="1"/>
                <a:t>Другий</a:t>
              </a:r>
              <a:r>
                <a:rPr lang="ru-RU" sz="2000" i="1" dirty="0"/>
                <a:t> </a:t>
              </a:r>
              <a:r>
                <a:rPr lang="ru-RU" sz="2000" i="1" dirty="0" err="1"/>
                <a:t>спосіб</a:t>
              </a:r>
              <a:r>
                <a:rPr lang="ru-RU" sz="2000" i="1" dirty="0"/>
                <a:t> </a:t>
              </a:r>
              <a:r>
                <a:rPr lang="ru-RU" sz="2000" i="1" dirty="0" err="1"/>
                <a:t>заснований</a:t>
              </a:r>
              <a:r>
                <a:rPr lang="ru-RU" sz="2000" i="1" dirty="0"/>
                <a:t> на </a:t>
              </a:r>
              <a:r>
                <a:rPr lang="ru-RU" sz="2000" i="1" dirty="0" err="1"/>
                <a:t>емпіричному</a:t>
              </a:r>
              <a:r>
                <a:rPr lang="ru-RU" sz="2000" i="1" dirty="0"/>
                <a:t> </a:t>
              </a:r>
              <a:r>
                <a:rPr lang="ru-RU" sz="2000" i="1" dirty="0" err="1">
                  <a:hlinkClick r:id="rId8" tooltip="Закон Габбла"/>
                </a:rPr>
                <a:t>законі</a:t>
              </a:r>
              <a:r>
                <a:rPr lang="ru-RU" sz="2000" i="1" dirty="0">
                  <a:hlinkClick r:id="rId8" tooltip="Закон Габбла"/>
                </a:rPr>
                <a:t> </a:t>
              </a:r>
              <a:r>
                <a:rPr lang="ru-RU" sz="2000" i="1" dirty="0" err="1">
                  <a:hlinkClick r:id="rId8" tooltip="Закон Габбла"/>
                </a:rPr>
                <a:t>Габбла</a:t>
              </a:r>
              <a:r>
                <a:rPr lang="ru-RU" sz="2000" i="1" dirty="0"/>
                <a:t> і </a:t>
              </a:r>
              <a:r>
                <a:rPr lang="ru-RU" sz="2000" i="1" dirty="0" err="1"/>
                <a:t>більш</a:t>
              </a:r>
              <a:r>
                <a:rPr lang="ru-RU" sz="2000" i="1" dirty="0"/>
                <a:t> </a:t>
              </a:r>
              <a:r>
                <a:rPr lang="ru-RU" sz="2000" i="1" dirty="0" err="1"/>
                <a:t>залежний</a:t>
              </a:r>
              <a:r>
                <a:rPr lang="ru-RU" sz="2000" i="1" dirty="0"/>
                <a:t> </a:t>
              </a:r>
              <a:r>
                <a:rPr lang="ru-RU" sz="2000" i="1" dirty="0" err="1"/>
                <a:t>від</a:t>
              </a:r>
              <a:r>
                <a:rPr lang="ru-RU" sz="2000" i="1" dirty="0"/>
                <a:t> </a:t>
              </a:r>
              <a:r>
                <a:rPr lang="ru-RU" sz="2000" i="1" dirty="0" err="1"/>
                <a:t>обраної</a:t>
              </a:r>
              <a:r>
                <a:rPr lang="ru-RU" sz="2000" i="1" dirty="0"/>
                <a:t> </a:t>
              </a:r>
              <a:r>
                <a:rPr lang="ru-RU" sz="2000" i="1" dirty="0" err="1"/>
                <a:t>моделі</a:t>
              </a:r>
              <a:r>
                <a:rPr lang="ru-RU" sz="2000" i="1" dirty="0"/>
                <a:t>, </a:t>
              </a:r>
              <a:r>
                <a:rPr lang="ru-RU" sz="2000" i="1" dirty="0" err="1"/>
                <a:t>ніж</a:t>
              </a:r>
              <a:r>
                <a:rPr lang="ru-RU" sz="2000" i="1" dirty="0"/>
                <a:t> </a:t>
              </a:r>
              <a:r>
                <a:rPr lang="ru-RU" sz="2000" i="1" dirty="0" err="1"/>
                <a:t>попередній</a:t>
              </a:r>
              <a:r>
                <a:rPr lang="ru-RU" sz="2000" i="1" dirty="0" smtClean="0"/>
                <a:t>.</a:t>
              </a:r>
            </a:p>
            <a:p>
              <a:pPr algn="just"/>
              <a:endParaRPr lang="uk-UA" sz="2000" i="1" dirty="0"/>
            </a:p>
            <a:p>
              <a:pPr algn="just"/>
              <a:endParaRPr lang="uk-UA" sz="2000" i="1" dirty="0" smtClean="0"/>
            </a:p>
            <a:p>
              <a:pPr algn="just"/>
              <a:r>
                <a:rPr lang="uk-UA" sz="2000" i="1" dirty="0"/>
                <a:t>де </a:t>
              </a:r>
              <a:r>
                <a:rPr lang="en-US" sz="2000" i="1" dirty="0"/>
                <a:t>H0 — </a:t>
              </a:r>
              <a:r>
                <a:rPr lang="uk-UA" sz="2000" i="1" dirty="0"/>
                <a:t>стала </a:t>
              </a:r>
              <a:r>
                <a:rPr lang="uk-UA" sz="2000" i="1" dirty="0" err="1"/>
                <a:t>Габбла</a:t>
              </a:r>
              <a:r>
                <a:rPr lang="uk-UA" sz="2000" i="1" dirty="0"/>
                <a:t>. Якщо ж узяти нині поширену </a:t>
              </a:r>
              <a:r>
                <a:rPr lang="el-GR" sz="2000" i="1" dirty="0"/>
                <a:t>Λ</a:t>
              </a:r>
              <a:r>
                <a:rPr lang="en-US" sz="2000" i="1" dirty="0"/>
                <a:t>CDM-</a:t>
              </a:r>
              <a:r>
                <a:rPr lang="uk-UA" sz="2000" i="1" dirty="0"/>
                <a:t>модель (з тією ж сталою </a:t>
              </a:r>
              <a:r>
                <a:rPr lang="uk-UA" sz="2000" i="1" dirty="0" err="1"/>
                <a:t>Габбла</a:t>
              </a:r>
              <a:r>
                <a:rPr lang="uk-UA" sz="2000" i="1" dirty="0"/>
                <a:t>), то скільки-небудь істотне розходження буде на </a:t>
              </a:r>
              <a:r>
                <a:rPr lang="en-US" sz="2000" i="1" dirty="0"/>
                <a:t>z~10, </a:t>
              </a:r>
              <a:r>
                <a:rPr lang="uk-UA" sz="2000" i="1" dirty="0"/>
                <a:t>що дозволяє його зарахувати до відносно </a:t>
              </a:r>
              <a:r>
                <a:rPr lang="uk-UA" sz="2000" i="1" dirty="0" err="1"/>
                <a:t>моделенезалежних</a:t>
              </a:r>
              <a:r>
                <a:rPr lang="uk-UA" sz="2000" i="1" dirty="0" smtClean="0"/>
                <a:t>.</a:t>
              </a:r>
            </a:p>
            <a:p>
              <a:pPr algn="just"/>
              <a:endParaRPr lang="uk-UA" sz="2000" i="1" dirty="0"/>
            </a:p>
            <a:p>
              <a:pPr algn="just"/>
              <a:r>
                <a:rPr lang="ru-RU" sz="2000" i="1" dirty="0" err="1"/>
                <a:t>Існує</a:t>
              </a:r>
              <a:r>
                <a:rPr lang="ru-RU" sz="2000" i="1" dirty="0"/>
                <a:t> </a:t>
              </a:r>
              <a:r>
                <a:rPr lang="ru-RU" sz="2000" i="1" dirty="0" err="1"/>
                <a:t>також</a:t>
              </a:r>
              <a:r>
                <a:rPr lang="ru-RU" sz="2000" i="1" dirty="0"/>
                <a:t> ряд сильно </a:t>
              </a:r>
              <a:r>
                <a:rPr lang="ru-RU" sz="2000" i="1" dirty="0" err="1"/>
                <a:t>моделезалежних</a:t>
              </a:r>
              <a:r>
                <a:rPr lang="ru-RU" sz="2000" i="1" dirty="0"/>
                <a:t> </a:t>
              </a:r>
              <a:r>
                <a:rPr lang="ru-RU" sz="2000" i="1" dirty="0" err="1" smtClean="0"/>
                <a:t>способів</a:t>
              </a:r>
              <a:r>
                <a:rPr lang="ru-RU" sz="2000" i="1" dirty="0" smtClean="0"/>
                <a:t>:</a:t>
              </a:r>
            </a:p>
            <a:p>
              <a:pPr algn="just"/>
              <a:r>
                <a:rPr lang="ru-RU" sz="2000" i="1" dirty="0"/>
                <a:t>	</a:t>
              </a:r>
              <a:r>
                <a:rPr lang="ru-RU" sz="2000" i="1" dirty="0" smtClean="0"/>
                <a:t>-за </a:t>
              </a:r>
              <a:r>
                <a:rPr lang="ru-RU" sz="2000" i="1" dirty="0" err="1"/>
                <a:t>ефектом</a:t>
              </a:r>
              <a:r>
                <a:rPr lang="ru-RU" sz="2000" i="1" dirty="0"/>
                <a:t> </a:t>
              </a:r>
              <a:r>
                <a:rPr lang="ru-RU" sz="2000" i="1" dirty="0" err="1"/>
                <a:t>Сюняєва</a:t>
              </a:r>
              <a:r>
                <a:rPr lang="ru-RU" sz="2000" i="1" dirty="0"/>
                <a:t>-Зельдовича,</a:t>
              </a:r>
            </a:p>
            <a:p>
              <a:pPr algn="just"/>
              <a:r>
                <a:rPr lang="ru-RU" sz="2000" i="1" dirty="0" smtClean="0"/>
                <a:t>	-за </a:t>
              </a:r>
              <a:r>
                <a:rPr lang="ru-RU" sz="2000" i="1" dirty="0" err="1"/>
                <a:t>кулястим</a:t>
              </a:r>
              <a:r>
                <a:rPr lang="ru-RU" sz="2000" i="1" dirty="0"/>
                <a:t> </a:t>
              </a:r>
              <a:r>
                <a:rPr lang="ru-RU" sz="2000" i="1" dirty="0" err="1"/>
                <a:t>скупченням</a:t>
              </a:r>
              <a:r>
                <a:rPr lang="ru-RU" sz="2000" i="1" dirty="0"/>
                <a:t>,</a:t>
              </a:r>
            </a:p>
            <a:p>
              <a:pPr algn="just"/>
              <a:r>
                <a:rPr lang="ru-RU" sz="2000" i="1" dirty="0" smtClean="0"/>
                <a:t>	-за </a:t>
              </a:r>
              <a:r>
                <a:rPr lang="ru-RU" sz="2000" i="1" dirty="0" err="1"/>
                <a:t>залежністю</a:t>
              </a:r>
              <a:r>
                <a:rPr lang="ru-RU" sz="2000" i="1" dirty="0"/>
                <a:t> </a:t>
              </a:r>
              <a:r>
                <a:rPr lang="ru-RU" sz="2000" i="1" dirty="0" err="1"/>
                <a:t>Таллі</a:t>
              </a:r>
              <a:r>
                <a:rPr lang="ru-RU" sz="2000" i="1" dirty="0"/>
                <a:t> — </a:t>
              </a:r>
              <a:r>
                <a:rPr lang="ru-RU" sz="2000" i="1" dirty="0" err="1"/>
                <a:t>Фішера</a:t>
              </a:r>
              <a:r>
                <a:rPr lang="ru-RU" sz="2000" i="1" dirty="0"/>
                <a:t>,</a:t>
              </a:r>
            </a:p>
            <a:p>
              <a:pPr algn="just"/>
              <a:r>
                <a:rPr lang="ru-RU" sz="2000" i="1" dirty="0" smtClean="0"/>
                <a:t>	-за </a:t>
              </a:r>
              <a:r>
                <a:rPr lang="ru-RU" sz="2000" i="1" dirty="0" err="1"/>
                <a:t>залежністю</a:t>
              </a:r>
              <a:r>
                <a:rPr lang="ru-RU" sz="2000" i="1" dirty="0"/>
                <a:t> Фабер — Джексона</a:t>
              </a:r>
              <a:r>
                <a:rPr lang="ru-RU" sz="2000" i="1" dirty="0" smtClean="0"/>
                <a:t>.</a:t>
              </a:r>
              <a:endParaRPr lang="uk-UA" sz="2000" i="1" dirty="0" smtClean="0"/>
            </a:p>
          </p:txBody>
        </p:sp>
        <p:pic>
          <p:nvPicPr>
            <p:cNvPr id="4099" name="Picture 3" descr="~R=\frac{cz}{H_0}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382" y="2824023"/>
              <a:ext cx="1057567" cy="606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5152" numSld="8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5192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5486" y="237841"/>
            <a:ext cx="5377220" cy="646331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>
                <a:ln/>
                <a:solidFill>
                  <a:srgbClr val="002060"/>
                </a:solidFill>
              </a:rPr>
              <a:t>Спостереження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6117594" y="184665"/>
            <a:ext cx="2082278" cy="830997"/>
          </a:xfrm>
          <a:prstGeom prst="rect">
            <a:avLst/>
          </a:prstGeom>
          <a:solidFill>
            <a:schemeClr val="accent2"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err="1" smtClean="0">
                <a:ln/>
                <a:solidFill>
                  <a:srgbClr val="002060"/>
                </a:solidFill>
                <a:effectLst/>
              </a:rPr>
              <a:t>Теорія</a:t>
            </a:r>
            <a:endParaRPr lang="ru-RU" sz="4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98802" y="2155900"/>
            <a:ext cx="10037584" cy="3170099"/>
          </a:xfrm>
          <a:prstGeom prst="rect">
            <a:avLst/>
          </a:prstGeom>
          <a:solidFill>
            <a:srgbClr val="FFFF00">
              <a:alpha val="74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sz="2000" i="1" dirty="0" err="1" smtClean="0">
                <a:cs typeface="MV Boli" panose="02000500030200090000" pitchFamily="2" charset="0"/>
              </a:rPr>
              <a:t>Основні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спостережувані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складові</a:t>
            </a:r>
            <a:r>
              <a:rPr lang="ru-RU" sz="2000" i="1" dirty="0">
                <a:cs typeface="MV Boli" panose="02000500030200090000" pitchFamily="2" charset="0"/>
              </a:rPr>
              <a:t> галактик </a:t>
            </a:r>
            <a:r>
              <a:rPr lang="ru-RU" sz="2000" i="1" dirty="0" err="1" smtClean="0">
                <a:cs typeface="MV Boli" panose="02000500030200090000" pitchFamily="2" charset="0"/>
              </a:rPr>
              <a:t>включають</a:t>
            </a:r>
            <a:r>
              <a:rPr lang="ru-RU" sz="2000" i="1" dirty="0" smtClean="0">
                <a:cs typeface="MV Boli" panose="02000500030200090000" pitchFamily="2" charset="0"/>
              </a:rPr>
              <a:t>: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Нормальні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різних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віків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частина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яких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розташована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скупченнях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r>
              <a:rPr lang="ru-RU" sz="2000" i="1" dirty="0">
                <a:cs typeface="MV Boli" panose="02000500030200090000" pitchFamily="2" charset="0"/>
              </a:rPr>
              <a:t>	</a:t>
            </a:r>
            <a:r>
              <a:rPr lang="ru-RU" sz="2000" i="1" dirty="0" smtClean="0">
                <a:cs typeface="MV Boli" panose="02000500030200090000" pitchFamily="2" charset="0"/>
              </a:rPr>
              <a:t>-</a:t>
            </a:r>
            <a:r>
              <a:rPr lang="ru-RU" sz="2000" i="1" dirty="0" err="1" smtClean="0">
                <a:cs typeface="MV Boli" panose="02000500030200090000" pitchFamily="2" charset="0"/>
              </a:rPr>
              <a:t>Компактні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залишки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що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проеволюціюнували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Холодне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газопилове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середовище</a:t>
            </a:r>
            <a:r>
              <a:rPr lang="ru-RU" sz="2000" i="1" dirty="0">
                <a:cs typeface="MV Boli" panose="02000500030200090000" pitchFamily="2" charset="0"/>
              </a:rPr>
              <a:t>.</a:t>
            </a: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-</a:t>
            </a:r>
            <a:r>
              <a:rPr lang="ru-RU" sz="2000" i="1" dirty="0" err="1" smtClean="0">
                <a:cs typeface="MV Boli" panose="02000500030200090000" pitchFamily="2" charset="0"/>
              </a:rPr>
              <a:t>Найбільш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розріджений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гарячий</a:t>
            </a:r>
            <a:r>
              <a:rPr lang="ru-RU" sz="2000" i="1" dirty="0">
                <a:cs typeface="MV Boli" panose="02000500030200090000" pitchFamily="2" charset="0"/>
              </a:rPr>
              <a:t> газ з температурою 105—106 К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</a:p>
          <a:p>
            <a:pPr algn="just"/>
            <a:endParaRPr lang="ru-RU" sz="2000" i="1" dirty="0" smtClean="0">
              <a:cs typeface="MV Boli" panose="02000500030200090000" pitchFamily="2" charset="0"/>
            </a:endParaRPr>
          </a:p>
          <a:p>
            <a:pPr algn="just"/>
            <a:r>
              <a:rPr lang="ru-RU" sz="2000" i="1" dirty="0" smtClean="0">
                <a:cs typeface="MV Boli" panose="02000500030200090000" pitchFamily="2" charset="0"/>
              </a:rPr>
              <a:t>	</a:t>
            </a:r>
            <a:r>
              <a:rPr lang="ru-RU" sz="2000" i="1" dirty="0" err="1" smtClean="0">
                <a:cs typeface="MV Boli" panose="02000500030200090000" pitchFamily="2" charset="0"/>
              </a:rPr>
              <a:t>Подвійні</a:t>
            </a:r>
            <a:r>
              <a:rPr lang="ru-RU" sz="2000" i="1" dirty="0" smtClean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 в </a:t>
            </a:r>
            <a:r>
              <a:rPr lang="ru-RU" sz="2000" i="1" dirty="0" err="1">
                <a:cs typeface="MV Boli" panose="02000500030200090000" pitchFamily="2" charset="0"/>
              </a:rPr>
              <a:t>сусідніх</a:t>
            </a:r>
            <a:r>
              <a:rPr lang="ru-RU" sz="2000" i="1" dirty="0">
                <a:cs typeface="MV Boli" panose="02000500030200090000" pitchFamily="2" charset="0"/>
              </a:rPr>
              <a:t> галактиках не </a:t>
            </a:r>
            <a:r>
              <a:rPr lang="ru-RU" sz="2000" i="1" dirty="0" err="1">
                <a:cs typeface="MV Boli" panose="02000500030200090000" pitchFamily="2" charset="0"/>
              </a:rPr>
              <a:t>спостерігаються</a:t>
            </a:r>
            <a:r>
              <a:rPr lang="ru-RU" sz="2000" i="1" dirty="0">
                <a:cs typeface="MV Boli" panose="02000500030200090000" pitchFamily="2" charset="0"/>
              </a:rPr>
              <a:t>, але, </a:t>
            </a:r>
            <a:r>
              <a:rPr lang="ru-RU" sz="2000" i="1" dirty="0" err="1">
                <a:cs typeface="MV Boli" panose="02000500030200090000" pitchFamily="2" charset="0"/>
              </a:rPr>
              <a:t>судячи</a:t>
            </a:r>
            <a:r>
              <a:rPr lang="ru-RU" sz="2000" i="1" dirty="0">
                <a:cs typeface="MV Boli" panose="02000500030200090000" pitchFamily="2" charset="0"/>
              </a:rPr>
              <a:t> по </a:t>
            </a:r>
            <a:r>
              <a:rPr lang="ru-RU" sz="2000" i="1" dirty="0" err="1">
                <a:cs typeface="MV Boli" panose="02000500030200090000" pitchFamily="2" charset="0"/>
              </a:rPr>
              <a:t>околицях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Сонця</a:t>
            </a:r>
            <a:r>
              <a:rPr lang="ru-RU" sz="2000" i="1" dirty="0">
                <a:cs typeface="MV Boli" panose="02000500030200090000" pitchFamily="2" charset="0"/>
              </a:rPr>
              <a:t>, </a:t>
            </a:r>
            <a:r>
              <a:rPr lang="ru-RU" sz="2000" i="1" dirty="0" err="1">
                <a:cs typeface="MV Boli" panose="02000500030200090000" pitchFamily="2" charset="0"/>
              </a:rPr>
              <a:t>кратних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зірок</a:t>
            </a:r>
            <a:r>
              <a:rPr lang="ru-RU" sz="2000" i="1" dirty="0">
                <a:cs typeface="MV Boli" panose="02000500030200090000" pitchFamily="2" charset="0"/>
              </a:rPr>
              <a:t> повинно бути </a:t>
            </a:r>
            <a:r>
              <a:rPr lang="ru-RU" sz="2000" i="1" dirty="0" err="1">
                <a:cs typeface="MV Boli" panose="02000500030200090000" pitchFamily="2" charset="0"/>
              </a:rPr>
              <a:t>досить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багато</a:t>
            </a:r>
            <a:r>
              <a:rPr lang="ru-RU" sz="2000" i="1" dirty="0">
                <a:cs typeface="MV Boli" panose="02000500030200090000" pitchFamily="2" charset="0"/>
              </a:rPr>
              <a:t>. </a:t>
            </a:r>
            <a:r>
              <a:rPr lang="ru-RU" sz="2000" i="1" dirty="0" err="1">
                <a:cs typeface="MV Boli" panose="02000500030200090000" pitchFamily="2" charset="0"/>
              </a:rPr>
              <a:t>Газопилова</a:t>
            </a:r>
            <a:r>
              <a:rPr lang="ru-RU" sz="2000" i="1" dirty="0">
                <a:cs typeface="MV Boli" panose="02000500030200090000" pitchFamily="2" charset="0"/>
              </a:rPr>
              <a:t> середа і </a:t>
            </a:r>
            <a:r>
              <a:rPr lang="ru-RU" sz="2000" i="1" dirty="0" err="1">
                <a:cs typeface="MV Boli" panose="02000500030200090000" pitchFamily="2" charset="0"/>
              </a:rPr>
              <a:t>зірки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складаються</a:t>
            </a:r>
            <a:r>
              <a:rPr lang="ru-RU" sz="2000" i="1" dirty="0">
                <a:cs typeface="MV Boli" panose="02000500030200090000" pitchFamily="2" charset="0"/>
              </a:rPr>
              <a:t> з </a:t>
            </a:r>
            <a:r>
              <a:rPr lang="ru-RU" sz="2000" i="1" dirty="0" err="1">
                <a:cs typeface="MV Boli" panose="02000500030200090000" pitchFamily="2" charset="0"/>
              </a:rPr>
              <a:t>атомів</a:t>
            </a:r>
            <a:r>
              <a:rPr lang="ru-RU" sz="2000" i="1" dirty="0">
                <a:cs typeface="MV Boli" panose="02000500030200090000" pitchFamily="2" charset="0"/>
              </a:rPr>
              <a:t>, і </a:t>
            </a:r>
            <a:r>
              <a:rPr lang="ru-RU" sz="2000" i="1" dirty="0" err="1">
                <a:cs typeface="MV Boli" panose="02000500030200090000" pitchFamily="2" charset="0"/>
              </a:rPr>
              <a:t>їх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сукупність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називають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баріонною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матерією</a:t>
            </a:r>
            <a:r>
              <a:rPr lang="ru-RU" sz="2000" i="1" dirty="0">
                <a:cs typeface="MV Boli" panose="02000500030200090000" pitchFamily="2" charset="0"/>
              </a:rPr>
              <a:t> галактики. У </a:t>
            </a:r>
            <a:r>
              <a:rPr lang="ru-RU" sz="2000" i="1" dirty="0" err="1">
                <a:cs typeface="MV Boli" panose="02000500030200090000" pitchFamily="2" charset="0"/>
              </a:rPr>
              <a:t>небаріонну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включається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темної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матерії</a:t>
            </a:r>
            <a:r>
              <a:rPr lang="ru-RU" sz="2000" i="1" dirty="0">
                <a:cs typeface="MV Boli" panose="02000500030200090000" pitchFamily="2" charset="0"/>
              </a:rPr>
              <a:t> і </a:t>
            </a:r>
            <a:r>
              <a:rPr lang="ru-RU" sz="2000" i="1" dirty="0" err="1">
                <a:cs typeface="MV Boli" panose="02000500030200090000" pitchFamily="2" charset="0"/>
              </a:rPr>
              <a:t>маса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>
                <a:cs typeface="MV Boli" panose="02000500030200090000" pitchFamily="2" charset="0"/>
              </a:rPr>
              <a:t>чорних</a:t>
            </a:r>
            <a:r>
              <a:rPr lang="ru-RU" sz="2000" i="1" dirty="0">
                <a:cs typeface="MV Boli" panose="02000500030200090000" pitchFamily="2" charset="0"/>
              </a:rPr>
              <a:t> </a:t>
            </a:r>
            <a:r>
              <a:rPr lang="ru-RU" sz="2000" i="1" dirty="0" err="1" smtClean="0">
                <a:cs typeface="MV Boli" panose="02000500030200090000" pitchFamily="2" charset="0"/>
              </a:rPr>
              <a:t>дір</a:t>
            </a:r>
            <a:r>
              <a:rPr lang="ru-RU" sz="2000" i="1" dirty="0" smtClean="0">
                <a:cs typeface="MV Boli" panose="02000500030200090000" pitchFamily="2" charset="0"/>
              </a:rPr>
              <a:t>.</a:t>
            </a:r>
            <a:endParaRPr lang="ru-RU" sz="2000" i="1" dirty="0">
              <a:cs typeface="MV Boli" panose="02000500030200090000" pitchFamily="2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previousslide" highlightClick="1"/>
          </p:cNvPr>
          <p:cNvSpPr/>
          <p:nvPr/>
        </p:nvSpPr>
        <p:spPr>
          <a:xfrm flipH="1">
            <a:off x="0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36086" y="1200327"/>
            <a:ext cx="8763016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err="1"/>
              <a:t>Основні</a:t>
            </a:r>
            <a:r>
              <a:rPr lang="ru-RU" sz="3600" b="1" dirty="0"/>
              <a:t> </a:t>
            </a:r>
            <a:r>
              <a:rPr lang="ru-RU" sz="3600" b="1" dirty="0" err="1"/>
              <a:t>спостережувані</a:t>
            </a:r>
            <a:r>
              <a:rPr lang="ru-RU" sz="3600" b="1" dirty="0"/>
              <a:t> </a:t>
            </a:r>
            <a:r>
              <a:rPr lang="ru-RU" sz="3600" b="1" dirty="0" err="1"/>
              <a:t>складові</a:t>
            </a:r>
            <a:r>
              <a:rPr lang="ru-RU" sz="3600" b="1" dirty="0"/>
              <a:t> </a:t>
            </a:r>
            <a:r>
              <a:rPr lang="ru-RU" sz="3600" b="1" dirty="0" smtClean="0"/>
              <a:t>галактик</a:t>
            </a:r>
            <a:endParaRPr lang="ru-RU" sz="36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956447" y="5435600"/>
            <a:ext cx="2278743" cy="1422400"/>
          </a:xfrm>
          <a:prstGeom prst="actionButtonForwardNex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Джеффри Томпсон - 1 Awakened Mind System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0702" y="29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5152" numSld="87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570</Words>
  <Application>Microsoft Office PowerPoint</Application>
  <PresentationFormat>Широкоэкранный</PresentationFormat>
  <Paragraphs>427</Paragraphs>
  <Slides>63</Slides>
  <Notes>38</Notes>
  <HiddenSlides>0</HiddenSlides>
  <MMClips>63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MV Boli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Завражный</dc:creator>
  <cp:lastModifiedBy>Дмитрий Завражный</cp:lastModifiedBy>
  <cp:revision>56</cp:revision>
  <dcterms:created xsi:type="dcterms:W3CDTF">2014-04-20T13:24:41Z</dcterms:created>
  <dcterms:modified xsi:type="dcterms:W3CDTF">2014-06-03T15:07:23Z</dcterms:modified>
</cp:coreProperties>
</file>