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4" r:id="rId7"/>
    <p:sldId id="265" r:id="rId8"/>
    <p:sldId id="262" r:id="rId9"/>
    <p:sldId id="263" r:id="rId10"/>
    <p:sldId id="261"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06" autoAdjust="0"/>
    <p:restoredTop sz="97570" autoAdjust="0"/>
  </p:normalViewPr>
  <p:slideViewPr>
    <p:cSldViewPr>
      <p:cViewPr varScale="1">
        <p:scale>
          <a:sx n="105" d="100"/>
          <a:sy n="105" d="100"/>
        </p:scale>
        <p:origin x="-1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AAD80-186C-43BE-BAD8-8A7AC68A9FF4}" type="datetimeFigureOut">
              <a:rPr lang="uk-UA" smtClean="0"/>
              <a:t>22.05.2013</a:t>
            </a:fld>
            <a:endParaRPr lang="uk-UA"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BDDB2-8B7F-40FB-9B19-2FD151FBB66B}" type="slidenum">
              <a:rPr lang="uk-UA" smtClean="0"/>
              <a:t>‹#›</a:t>
            </a:fld>
            <a:endParaRPr lang="uk-U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3ABDDB2-8B7F-40FB-9B19-2FD151FBB66B}" type="slidenum">
              <a:rPr lang="uk-UA" smtClean="0"/>
              <a:t>10</a:t>
            </a:fld>
            <a:endParaRPr lang="uk-U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22.05.2013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22.05.2013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22.05.2013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22.05.2013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22.05.2013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22.05.2013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9000" r="-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22.05.2013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dirty="0"/>
          </a:p>
        </p:txBody>
      </p:sp>
      <p:sp>
        <p:nvSpPr>
          <p:cNvPr id="3" name="Подзаголовок 2"/>
          <p:cNvSpPr>
            <a:spLocks noGrp="1"/>
          </p:cNvSpPr>
          <p:nvPr>
            <p:ph type="subTitle" idx="1"/>
          </p:nvPr>
        </p:nvSpPr>
        <p:spPr/>
        <p:txBody>
          <a:bodyPr/>
          <a:lstStyle/>
          <a:p>
            <a:endParaRPr lang="uk-UA" dirty="0"/>
          </a:p>
        </p:txBody>
      </p:sp>
      <p:pic>
        <p:nvPicPr>
          <p:cNvPr id="2050" name="Picture 2"/>
          <p:cNvPicPr>
            <a:picLocks noChangeAspect="1" noChangeArrowheads="1"/>
          </p:cNvPicPr>
          <p:nvPr/>
        </p:nvPicPr>
        <p:blipFill>
          <a:blip r:embed="rId2"/>
          <a:srcRect/>
          <a:stretch>
            <a:fillRect/>
          </a:stretch>
        </p:blipFill>
        <p:spPr bwMode="auto">
          <a:xfrm>
            <a:off x="-4357750" y="9001164"/>
            <a:ext cx="17697437" cy="13273078"/>
          </a:xfrm>
          <a:prstGeom prst="rect">
            <a:avLst/>
          </a:prstGeom>
          <a:noFill/>
          <a:ln w="9525">
            <a:noFill/>
            <a:miter lim="800000"/>
            <a:headEnd/>
            <a:tailEnd/>
          </a:ln>
          <a:effectLst/>
        </p:spPr>
      </p:pic>
      <p:pic>
        <p:nvPicPr>
          <p:cNvPr id="1026" name="Picture 2" descr="C:\Documents and Settings\Julia\Рабочий стол\Canadese vlag.jpg"/>
          <p:cNvPicPr>
            <a:picLocks noChangeAspect="1" noChangeArrowheads="1"/>
          </p:cNvPicPr>
          <p:nvPr/>
        </p:nvPicPr>
        <p:blipFill>
          <a:blip r:embed="rId3"/>
          <a:srcRect/>
          <a:stretch>
            <a:fillRect/>
          </a:stretch>
        </p:blipFill>
        <p:spPr bwMode="auto">
          <a:xfrm>
            <a:off x="0" y="-428652"/>
            <a:ext cx="10693278" cy="7286652"/>
          </a:xfrm>
          <a:prstGeom prst="rect">
            <a:avLst/>
          </a:prstGeom>
          <a:noFill/>
        </p:spPr>
      </p:pic>
      <p:sp>
        <p:nvSpPr>
          <p:cNvPr id="8" name="Прямоугольник 7"/>
          <p:cNvSpPr/>
          <p:nvPr/>
        </p:nvSpPr>
        <p:spPr>
          <a:xfrm>
            <a:off x="1428728" y="428604"/>
            <a:ext cx="1847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Прямоугольник 10"/>
          <p:cNvSpPr/>
          <p:nvPr/>
        </p:nvSpPr>
        <p:spPr>
          <a:xfrm>
            <a:off x="3714744" y="3000372"/>
            <a:ext cx="3286148"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5400" b="1" cap="none" spc="150" dirty="0" smtClean="0">
                <a:ln w="11430"/>
                <a:solidFill>
                  <a:srgbClr val="F8F8F8"/>
                </a:solidFill>
                <a:effectLst>
                  <a:outerShdw blurRad="25400" algn="tl" rotWithShape="0">
                    <a:srgbClr val="000000">
                      <a:alpha val="43000"/>
                    </a:srgbClr>
                  </a:outerShdw>
                </a:effectLst>
                <a:latin typeface="Garamond" pitchFamily="18" charset="0"/>
              </a:rPr>
              <a:t>С</a:t>
            </a:r>
            <a:r>
              <a:rPr lang="en-US" sz="5400" b="1" cap="none" spc="150" dirty="0" smtClean="0">
                <a:ln w="11430"/>
                <a:solidFill>
                  <a:srgbClr val="F8F8F8"/>
                </a:solidFill>
                <a:effectLst>
                  <a:outerShdw blurRad="25400" algn="tl" rotWithShape="0">
                    <a:srgbClr val="000000">
                      <a:alpha val="43000"/>
                    </a:srgbClr>
                  </a:outerShdw>
                </a:effectLst>
                <a:latin typeface="Garamond" pitchFamily="18" charset="0"/>
              </a:rPr>
              <a:t>ANADA</a:t>
            </a:r>
            <a:endParaRPr lang="uk-UA" sz="5400" b="1" cap="none" spc="150" dirty="0">
              <a:ln w="11430"/>
              <a:solidFill>
                <a:srgbClr val="F8F8F8"/>
              </a:solidFill>
              <a:effectLst>
                <a:outerShdw blurRad="25400" algn="tl" rotWithShape="0">
                  <a:srgbClr val="000000">
                    <a:alpha val="43000"/>
                  </a:srgbClr>
                </a:outerShdw>
              </a:effectLst>
              <a:latin typeface="Garamond" pitchFamily="18" charset="0"/>
            </a:endParaRPr>
          </a:p>
        </p:txBody>
      </p:sp>
      <p:sp>
        <p:nvSpPr>
          <p:cNvPr id="12" name="TextBox 11"/>
          <p:cNvSpPr txBox="1"/>
          <p:nvPr/>
        </p:nvSpPr>
        <p:spPr>
          <a:xfrm>
            <a:off x="2928926" y="5786454"/>
            <a:ext cx="5214974" cy="523220"/>
          </a:xfrm>
          <a:prstGeom prst="rect">
            <a:avLst/>
          </a:prstGeom>
          <a:noFill/>
        </p:spPr>
        <p:txBody>
          <a:bodyPr wrap="square" rtlCol="0">
            <a:spAutoFit/>
          </a:bodyPr>
          <a:lstStyle/>
          <a:p>
            <a:pPr algn="ctr"/>
            <a:r>
              <a:rPr lang="en-US" sz="2800" dirty="0" smtClean="0"/>
              <a:t>Y</a:t>
            </a:r>
            <a:r>
              <a:rPr lang="en-US" sz="2800" dirty="0" smtClean="0"/>
              <a:t>ulia Kryvych 10-B</a:t>
            </a:r>
            <a:endParaRPr lang="uk-UA"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4572008"/>
            <a:ext cx="5286412" cy="857248"/>
          </a:xfrm>
        </p:spPr>
        <p:txBody>
          <a:bodyPr/>
          <a:lstStyle/>
          <a:p>
            <a:r>
              <a:rPr lang="en-US" dirty="0" smtClean="0"/>
              <a:t>Flag of Canada</a:t>
            </a:r>
            <a:endParaRPr lang="uk-UA" dirty="0"/>
          </a:p>
        </p:txBody>
      </p:sp>
      <p:pic>
        <p:nvPicPr>
          <p:cNvPr id="3075" name="Picture 3"/>
          <p:cNvPicPr>
            <a:picLocks noGrp="1" noChangeAspect="1" noChangeArrowheads="1"/>
          </p:cNvPicPr>
          <p:nvPr>
            <p:ph idx="1"/>
          </p:nvPr>
        </p:nvPicPr>
        <p:blipFill>
          <a:blip r:embed="rId3"/>
          <a:srcRect/>
          <a:stretch>
            <a:fillRect/>
          </a:stretch>
        </p:blipFill>
        <p:spPr bwMode="auto">
          <a:xfrm>
            <a:off x="5572132" y="1428736"/>
            <a:ext cx="2985834" cy="4007831"/>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214282" y="1643050"/>
            <a:ext cx="5143536" cy="2571768"/>
          </a:xfrm>
          <a:prstGeom prst="rect">
            <a:avLst/>
          </a:prstGeom>
          <a:noFill/>
          <a:ln w="9525">
            <a:noFill/>
            <a:miter lim="800000"/>
            <a:headEnd/>
            <a:tailEnd/>
          </a:ln>
          <a:effectLst/>
        </p:spPr>
      </p:pic>
      <p:sp>
        <p:nvSpPr>
          <p:cNvPr id="8" name="Заголовок 1"/>
          <p:cNvSpPr txBox="1">
            <a:spLocks/>
          </p:cNvSpPr>
          <p:nvPr/>
        </p:nvSpPr>
        <p:spPr>
          <a:xfrm>
            <a:off x="3857588" y="5500702"/>
            <a:ext cx="5286412" cy="85724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uk-U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Заголовок 1"/>
          <p:cNvSpPr txBox="1">
            <a:spLocks/>
          </p:cNvSpPr>
          <p:nvPr/>
        </p:nvSpPr>
        <p:spPr>
          <a:xfrm>
            <a:off x="3571868" y="5715016"/>
            <a:ext cx="5286412" cy="857248"/>
          </a:xfrm>
          <a:prstGeom prst="rect">
            <a:avLst/>
          </a:prstGeom>
        </p:spPr>
        <p:txBody>
          <a:bodyPr vert="horz" lIns="91440" tIns="45720" rIns="91440" bIns="45720" rtlCol="0" anchor="ctr">
            <a:normAutofit fontScale="92500"/>
          </a:bodyPr>
          <a:lstStyle/>
          <a:p>
            <a:pPr lvl="0" algn="ctr">
              <a:spcBef>
                <a:spcPct val="0"/>
              </a:spcBef>
            </a:pPr>
            <a:r>
              <a:rPr lang="en-US" sz="4400" dirty="0" smtClean="0">
                <a:latin typeface="+mj-lt"/>
                <a:ea typeface="+mj-ea"/>
                <a:cs typeface="+mj-cs"/>
              </a:rPr>
              <a:t>Coat of arms of Canada</a:t>
            </a:r>
            <a:endParaRPr kumimoji="0" lang="uk-UA"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000504"/>
          </a:xfrm>
        </p:spPr>
        <p:txBody>
          <a:bodyPr>
            <a:normAutofit/>
          </a:bodyPr>
          <a:lstStyle/>
          <a:p>
            <a:pPr algn="l"/>
            <a:r>
              <a:rPr lang="en-US" sz="2400" dirty="0" smtClean="0">
                <a:latin typeface="Calibri" pitchFamily="34" charset="0"/>
              </a:rPr>
              <a:t>Canada is a North American country consisting of ten provinces and three territories. Located in the northern part of the continent, it extends from the Atlantic to the Pacific and northward into the Arctic Ocean. Canada is the world's second-largest country by total area, and its common border with the United States is the world's longest land border shared by the same two countries.</a:t>
            </a:r>
            <a:endParaRPr lang="uk-UA" sz="2400" dirty="0">
              <a:latin typeface="Calibri" pitchFamily="34"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428596" y="3714752"/>
            <a:ext cx="3205655" cy="282892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00562" y="3286124"/>
            <a:ext cx="4133850" cy="31718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pPr>
              <a:buNone/>
            </a:pPr>
            <a:r>
              <a:rPr lang="en-US" dirty="0" smtClean="0"/>
              <a:t>    </a:t>
            </a:r>
            <a:r>
              <a:rPr lang="en-US" sz="2800" dirty="0" smtClean="0"/>
              <a:t>Canada </a:t>
            </a:r>
            <a:r>
              <a:rPr lang="en-US" sz="2800" dirty="0" smtClean="0"/>
              <a:t>is a federal state governed as a parliamentary democracy and a constitutional monarchy, with Queen Elizabeth II as its head of state. The country is officially bilingual and multicultural at the federal level, with a population of approximately 35 </a:t>
            </a:r>
            <a:r>
              <a:rPr lang="en-US" sz="2800" dirty="0" smtClean="0"/>
              <a:t>million.</a:t>
            </a:r>
            <a:endParaRPr lang="uk-UA" sz="2800" dirty="0"/>
          </a:p>
        </p:txBody>
      </p:sp>
      <p:pic>
        <p:nvPicPr>
          <p:cNvPr id="4098" name="Picture 2"/>
          <p:cNvPicPr>
            <a:picLocks noChangeAspect="1" noChangeArrowheads="1"/>
          </p:cNvPicPr>
          <p:nvPr/>
        </p:nvPicPr>
        <p:blipFill>
          <a:blip r:embed="rId2"/>
          <a:srcRect/>
          <a:stretch>
            <a:fillRect/>
          </a:stretch>
        </p:blipFill>
        <p:spPr bwMode="auto">
          <a:xfrm>
            <a:off x="928662" y="3357562"/>
            <a:ext cx="7308107" cy="314327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229600" cy="5983311"/>
          </a:xfrm>
        </p:spPr>
        <p:txBody>
          <a:bodyPr/>
          <a:lstStyle/>
          <a:p>
            <a:pPr>
              <a:buNone/>
            </a:pPr>
            <a:r>
              <a:rPr lang="en-US" dirty="0" smtClean="0"/>
              <a:t>    The </a:t>
            </a:r>
            <a:r>
              <a:rPr lang="en-US" dirty="0" smtClean="0"/>
              <a:t>name Canada comes from the St. Lawrence Iroquoian word </a:t>
            </a:r>
            <a:r>
              <a:rPr lang="en-US" dirty="0" smtClean="0"/>
              <a:t>Kanata, </a:t>
            </a:r>
            <a:r>
              <a:rPr lang="en-US" dirty="0" smtClean="0"/>
              <a:t>meaning "village" or "settlement". The area was later split into two British colonies, Upper Canada and Lower Canada. They were reunified as the Province of Canada in 1841</a:t>
            </a:r>
            <a:r>
              <a:rPr lang="en-US" dirty="0" smtClean="0"/>
              <a:t>.</a:t>
            </a:r>
          </a:p>
          <a:p>
            <a:pPr>
              <a:buNone/>
            </a:pPr>
            <a:endParaRPr lang="uk-UA" dirty="0"/>
          </a:p>
        </p:txBody>
      </p:sp>
      <p:pic>
        <p:nvPicPr>
          <p:cNvPr id="5123" name="Picture 3"/>
          <p:cNvPicPr>
            <a:picLocks noChangeAspect="1" noChangeArrowheads="1"/>
          </p:cNvPicPr>
          <p:nvPr/>
        </p:nvPicPr>
        <p:blipFill>
          <a:blip r:embed="rId2"/>
          <a:srcRect/>
          <a:stretch>
            <a:fillRect/>
          </a:stretch>
        </p:blipFill>
        <p:spPr bwMode="auto">
          <a:xfrm>
            <a:off x="1785918" y="3286124"/>
            <a:ext cx="5572164" cy="313434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en-US" dirty="0" smtClean="0">
                <a:solidFill>
                  <a:srgbClr val="C00000"/>
                </a:solidFill>
              </a:rPr>
              <a:t>Geography</a:t>
            </a:r>
            <a:endParaRPr lang="uk-UA" dirty="0">
              <a:solidFill>
                <a:srgbClr val="C00000"/>
              </a:solidFill>
            </a:endParaRPr>
          </a:p>
        </p:txBody>
      </p:sp>
      <p:sp>
        <p:nvSpPr>
          <p:cNvPr id="3" name="Содержимое 2"/>
          <p:cNvSpPr>
            <a:spLocks noGrp="1"/>
          </p:cNvSpPr>
          <p:nvPr>
            <p:ph idx="1"/>
          </p:nvPr>
        </p:nvSpPr>
        <p:spPr>
          <a:xfrm>
            <a:off x="457200" y="928670"/>
            <a:ext cx="8229600" cy="5197493"/>
          </a:xfrm>
        </p:spPr>
        <p:txBody>
          <a:bodyPr/>
          <a:lstStyle/>
          <a:p>
            <a:pPr>
              <a:buNone/>
            </a:pPr>
            <a:r>
              <a:rPr lang="en-US" dirty="0" smtClean="0"/>
              <a:t>    Canada </a:t>
            </a:r>
            <a:r>
              <a:rPr lang="en-US" dirty="0" smtClean="0"/>
              <a:t>stretches from the Atlantic Ocean in the east to the Pacific Ocean in the west; to the north lies the Arctic Ocean</a:t>
            </a:r>
            <a:r>
              <a:rPr lang="en-US" dirty="0" smtClean="0"/>
              <a:t>. By </a:t>
            </a:r>
            <a:r>
              <a:rPr lang="en-US" dirty="0" smtClean="0"/>
              <a:t>total area Canada is the second-largest country in the world, after Russia.</a:t>
            </a:r>
          </a:p>
          <a:p>
            <a:endParaRPr lang="uk-UA" dirty="0"/>
          </a:p>
        </p:txBody>
      </p:sp>
      <p:pic>
        <p:nvPicPr>
          <p:cNvPr id="6147" name="Picture 3"/>
          <p:cNvPicPr>
            <a:picLocks noChangeAspect="1" noChangeArrowheads="1"/>
          </p:cNvPicPr>
          <p:nvPr/>
        </p:nvPicPr>
        <p:blipFill>
          <a:blip r:embed="rId2"/>
          <a:srcRect/>
          <a:stretch>
            <a:fillRect/>
          </a:stretch>
        </p:blipFill>
        <p:spPr bwMode="auto">
          <a:xfrm>
            <a:off x="3071802" y="3571876"/>
            <a:ext cx="4448153" cy="278009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229600" cy="5983311"/>
          </a:xfrm>
        </p:spPr>
        <p:txBody>
          <a:bodyPr/>
          <a:lstStyle/>
          <a:p>
            <a:pPr>
              <a:buNone/>
            </a:pPr>
            <a:r>
              <a:rPr lang="en-US" dirty="0" smtClean="0"/>
              <a:t>    Average </a:t>
            </a:r>
            <a:r>
              <a:rPr lang="en-US" dirty="0" smtClean="0"/>
              <a:t>winter and summer high temperatures across Canada vary from region to region. Winters can be harsh in many parts of the country, particularly in the interior and Prairie provinces, which experience a continental climate, where daily average temperatures are near −15 °</a:t>
            </a:r>
            <a:r>
              <a:rPr lang="en-US" dirty="0" smtClean="0"/>
              <a:t>C, </a:t>
            </a:r>
            <a:r>
              <a:rPr lang="en-US" dirty="0" smtClean="0"/>
              <a:t>but can drop below −40 °</a:t>
            </a:r>
            <a:r>
              <a:rPr lang="en-US" dirty="0" smtClean="0"/>
              <a:t>C </a:t>
            </a:r>
            <a:r>
              <a:rPr lang="en-US" dirty="0" smtClean="0"/>
              <a:t>with severe wind chills.</a:t>
            </a:r>
            <a:endParaRPr lang="uk-UA" dirty="0"/>
          </a:p>
        </p:txBody>
      </p:sp>
      <p:pic>
        <p:nvPicPr>
          <p:cNvPr id="9219" name="Picture 3"/>
          <p:cNvPicPr>
            <a:picLocks noChangeAspect="1" noChangeArrowheads="1"/>
          </p:cNvPicPr>
          <p:nvPr/>
        </p:nvPicPr>
        <p:blipFill>
          <a:blip r:embed="rId2"/>
          <a:srcRect/>
          <a:stretch>
            <a:fillRect/>
          </a:stretch>
        </p:blipFill>
        <p:spPr bwMode="auto">
          <a:xfrm>
            <a:off x="5429256" y="4643446"/>
            <a:ext cx="3240204" cy="1814514"/>
          </a:xfrm>
          <a:prstGeom prst="rect">
            <a:avLst/>
          </a:prstGeom>
          <a:noFill/>
          <a:ln w="9525">
            <a:noFill/>
            <a:miter lim="800000"/>
            <a:headEnd/>
            <a:tailEnd/>
          </a:ln>
          <a:effectLst/>
        </p:spPr>
      </p:pic>
      <p:pic>
        <p:nvPicPr>
          <p:cNvPr id="9220" name="Picture 4"/>
          <p:cNvPicPr>
            <a:picLocks noChangeAspect="1" noChangeArrowheads="1"/>
          </p:cNvPicPr>
          <p:nvPr/>
        </p:nvPicPr>
        <p:blipFill>
          <a:blip r:embed="rId3"/>
          <a:srcRect/>
          <a:stretch>
            <a:fillRect/>
          </a:stretch>
        </p:blipFill>
        <p:spPr bwMode="auto">
          <a:xfrm>
            <a:off x="1928794" y="4357694"/>
            <a:ext cx="3167613" cy="210026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C00000"/>
                </a:solidFill>
              </a:rPr>
              <a:t>Law of Canada</a:t>
            </a:r>
            <a:endParaRPr lang="uk-UA" dirty="0">
              <a:solidFill>
                <a:srgbClr val="C00000"/>
              </a:solidFill>
            </a:endParaRPr>
          </a:p>
        </p:txBody>
      </p:sp>
      <p:sp>
        <p:nvSpPr>
          <p:cNvPr id="3" name="Содержимое 2"/>
          <p:cNvSpPr>
            <a:spLocks noGrp="1"/>
          </p:cNvSpPr>
          <p:nvPr>
            <p:ph idx="1"/>
          </p:nvPr>
        </p:nvSpPr>
        <p:spPr>
          <a:xfrm>
            <a:off x="457200" y="1071546"/>
            <a:ext cx="8229600" cy="5054617"/>
          </a:xfrm>
        </p:spPr>
        <p:txBody>
          <a:bodyPr/>
          <a:lstStyle/>
          <a:p>
            <a:pPr>
              <a:buNone/>
            </a:pPr>
            <a:r>
              <a:rPr lang="en-US" dirty="0" smtClean="0"/>
              <a:t>    The </a:t>
            </a:r>
            <a:r>
              <a:rPr lang="en-US" dirty="0" smtClean="0"/>
              <a:t>Supreme Court of Canada is the highest court and final arbiter and has been led since 2000 by the Chief Justice Beverley </a:t>
            </a:r>
            <a:r>
              <a:rPr lang="en-US" dirty="0" smtClean="0"/>
              <a:t>McLachlan </a:t>
            </a:r>
            <a:r>
              <a:rPr lang="en-US" dirty="0" smtClean="0"/>
              <a:t>(the first female Chief </a:t>
            </a:r>
            <a:r>
              <a:rPr lang="en-US" dirty="0" smtClean="0"/>
              <a:t>Justice).</a:t>
            </a:r>
            <a:endParaRPr lang="uk-UA" dirty="0"/>
          </a:p>
        </p:txBody>
      </p:sp>
      <p:pic>
        <p:nvPicPr>
          <p:cNvPr id="7171" name="Picture 3"/>
          <p:cNvPicPr>
            <a:picLocks noChangeAspect="1" noChangeArrowheads="1"/>
          </p:cNvPicPr>
          <p:nvPr/>
        </p:nvPicPr>
        <p:blipFill>
          <a:blip r:embed="rId2"/>
          <a:srcRect/>
          <a:stretch>
            <a:fillRect/>
          </a:stretch>
        </p:blipFill>
        <p:spPr bwMode="auto">
          <a:xfrm>
            <a:off x="857224" y="3643314"/>
            <a:ext cx="4497440" cy="2928958"/>
          </a:xfrm>
          <a:prstGeom prst="rect">
            <a:avLst/>
          </a:prstGeom>
          <a:noFill/>
          <a:ln w="9525">
            <a:noFill/>
            <a:miter lim="800000"/>
            <a:headEnd/>
            <a:tailEnd/>
          </a:ln>
          <a:effectLst/>
        </p:spPr>
      </p:pic>
      <p:sp>
        <p:nvSpPr>
          <p:cNvPr id="6" name="TextBox 5"/>
          <p:cNvSpPr txBox="1"/>
          <p:nvPr/>
        </p:nvSpPr>
        <p:spPr>
          <a:xfrm>
            <a:off x="5643570" y="4143380"/>
            <a:ext cx="2357454" cy="923330"/>
          </a:xfrm>
          <a:prstGeom prst="rect">
            <a:avLst/>
          </a:prstGeom>
          <a:noFill/>
        </p:spPr>
        <p:txBody>
          <a:bodyPr wrap="square" rtlCol="0">
            <a:spAutoFit/>
          </a:bodyPr>
          <a:lstStyle/>
          <a:p>
            <a:r>
              <a:rPr lang="en-US" dirty="0" smtClean="0"/>
              <a:t>The Supreme Court of Canada in Ottawa, west of Parliament Hill</a:t>
            </a:r>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C00000"/>
                </a:solidFill>
              </a:rPr>
              <a:t>Canada Day</a:t>
            </a:r>
            <a:endParaRPr lang="uk-UA" dirty="0">
              <a:solidFill>
                <a:srgbClr val="C00000"/>
              </a:solidFill>
            </a:endParaRPr>
          </a:p>
        </p:txBody>
      </p:sp>
      <p:sp>
        <p:nvSpPr>
          <p:cNvPr id="3" name="Содержимое 2"/>
          <p:cNvSpPr>
            <a:spLocks noGrp="1"/>
          </p:cNvSpPr>
          <p:nvPr>
            <p:ph idx="1"/>
          </p:nvPr>
        </p:nvSpPr>
        <p:spPr>
          <a:xfrm>
            <a:off x="457200" y="1142984"/>
            <a:ext cx="8229600" cy="4983179"/>
          </a:xfrm>
        </p:spPr>
        <p:txBody>
          <a:bodyPr>
            <a:normAutofit/>
          </a:bodyPr>
          <a:lstStyle/>
          <a:p>
            <a:pPr>
              <a:buNone/>
            </a:pPr>
            <a:r>
              <a:rPr lang="en-US" sz="2400" dirty="0" smtClean="0"/>
              <a:t>    Canada Day is </a:t>
            </a:r>
            <a:r>
              <a:rPr lang="en-US" sz="2400" dirty="0" smtClean="0"/>
              <a:t>the national day of Canada, a federal statutory holiday celebrating the anniversary of the July 1, 1867, enactment of the British North America Act, 1867, which united three colonies into a single country called Canada within the British Empire. Originally called Dominion Day, the holiday was renamed in 1982, the year the Canada Act was passed. </a:t>
            </a:r>
            <a:endParaRPr lang="uk-UA" sz="2400" dirty="0"/>
          </a:p>
        </p:txBody>
      </p:sp>
      <p:pic>
        <p:nvPicPr>
          <p:cNvPr id="8195" name="Picture 3"/>
          <p:cNvPicPr>
            <a:picLocks noChangeAspect="1" noChangeArrowheads="1"/>
          </p:cNvPicPr>
          <p:nvPr/>
        </p:nvPicPr>
        <p:blipFill>
          <a:blip r:embed="rId2"/>
          <a:srcRect/>
          <a:stretch>
            <a:fillRect/>
          </a:stretch>
        </p:blipFill>
        <p:spPr bwMode="auto">
          <a:xfrm>
            <a:off x="3571868" y="3714752"/>
            <a:ext cx="4071966" cy="2706443"/>
          </a:xfrm>
          <a:prstGeom prst="rect">
            <a:avLst/>
          </a:prstGeom>
          <a:noFill/>
          <a:ln w="9525">
            <a:noFill/>
            <a:miter lim="800000"/>
            <a:headEnd/>
            <a:tailEnd/>
          </a:ln>
          <a:effectLst/>
        </p:spPr>
      </p:pic>
      <p:pic>
        <p:nvPicPr>
          <p:cNvPr id="7" name="Picture 4"/>
          <p:cNvPicPr>
            <a:picLocks noChangeAspect="1" noChangeArrowheads="1"/>
          </p:cNvPicPr>
          <p:nvPr/>
        </p:nvPicPr>
        <p:blipFill>
          <a:blip r:embed="rId3"/>
          <a:srcRect/>
          <a:stretch>
            <a:fillRect/>
          </a:stretch>
        </p:blipFill>
        <p:spPr bwMode="auto">
          <a:xfrm>
            <a:off x="285720" y="4071942"/>
            <a:ext cx="3273879" cy="218122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C00000"/>
                </a:solidFill>
              </a:rPr>
              <a:t>Ottawa</a:t>
            </a:r>
            <a:endParaRPr lang="uk-UA" dirty="0">
              <a:solidFill>
                <a:srgbClr val="C00000"/>
              </a:solidFill>
            </a:endParaRPr>
          </a:p>
        </p:txBody>
      </p:sp>
      <p:sp>
        <p:nvSpPr>
          <p:cNvPr id="3" name="Содержимое 2"/>
          <p:cNvSpPr>
            <a:spLocks noGrp="1"/>
          </p:cNvSpPr>
          <p:nvPr>
            <p:ph idx="1"/>
          </p:nvPr>
        </p:nvSpPr>
        <p:spPr>
          <a:xfrm>
            <a:off x="457200" y="1000108"/>
            <a:ext cx="8229600" cy="5126055"/>
          </a:xfrm>
        </p:spPr>
        <p:txBody>
          <a:bodyPr/>
          <a:lstStyle/>
          <a:p>
            <a:pPr>
              <a:buNone/>
            </a:pPr>
            <a:r>
              <a:rPr lang="en-US" dirty="0" smtClean="0"/>
              <a:t>   </a:t>
            </a:r>
            <a:r>
              <a:rPr lang="en-US" sz="2800" dirty="0" smtClean="0"/>
              <a:t>Ottawa is </a:t>
            </a:r>
            <a:r>
              <a:rPr lang="en-US" sz="2800" dirty="0" smtClean="0"/>
              <a:t>the capital of Canada, and the fourth largest city in the country. The city is located on the south bank of the Ottawa River in the eastern portion of Southern Ontario</a:t>
            </a:r>
            <a:r>
              <a:rPr lang="en-US" sz="2800" dirty="0" smtClean="0"/>
              <a:t>. The </a:t>
            </a:r>
            <a:r>
              <a:rPr lang="en-US" sz="2800" dirty="0" smtClean="0"/>
              <a:t>name "Ottawa" is derived from the Algonquin word adawe, meaning "to trade</a:t>
            </a:r>
            <a:r>
              <a:rPr lang="en-US" sz="2800" dirty="0" smtClean="0"/>
              <a:t>".</a:t>
            </a:r>
          </a:p>
          <a:p>
            <a:pPr>
              <a:buNone/>
            </a:pPr>
            <a:endParaRPr lang="en-US" dirty="0" smtClean="0"/>
          </a:p>
          <a:p>
            <a:pPr>
              <a:buNone/>
            </a:pPr>
            <a:endParaRPr lang="en-US" dirty="0" smtClean="0"/>
          </a:p>
          <a:p>
            <a:pPr>
              <a:buNone/>
            </a:pPr>
            <a:endParaRPr lang="uk-UA" dirty="0"/>
          </a:p>
        </p:txBody>
      </p:sp>
      <p:pic>
        <p:nvPicPr>
          <p:cNvPr id="10243" name="Picture 3"/>
          <p:cNvPicPr>
            <a:picLocks noChangeAspect="1" noChangeArrowheads="1"/>
          </p:cNvPicPr>
          <p:nvPr/>
        </p:nvPicPr>
        <p:blipFill>
          <a:blip r:embed="rId2"/>
          <a:srcRect/>
          <a:stretch>
            <a:fillRect/>
          </a:stretch>
        </p:blipFill>
        <p:spPr bwMode="auto">
          <a:xfrm>
            <a:off x="857224" y="3929066"/>
            <a:ext cx="3167207" cy="2372348"/>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a:srcRect/>
          <a:stretch>
            <a:fillRect/>
          </a:stretch>
        </p:blipFill>
        <p:spPr bwMode="auto">
          <a:xfrm>
            <a:off x="4429124" y="3571876"/>
            <a:ext cx="3615142" cy="271464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458</Words>
  <PresentationFormat>Экран (4:3)</PresentationFormat>
  <Paragraphs>19</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Canada is a North American country consisting of ten provinces and three territories. Located in the northern part of the continent, it extends from the Atlantic to the Pacific and northward into the Arctic Ocean. Canada is the world's second-largest country by total area, and its common border with the United States is the world's longest land border shared by the same two countries.</vt:lpstr>
      <vt:lpstr>Слайд 3</vt:lpstr>
      <vt:lpstr>Слайд 4</vt:lpstr>
      <vt:lpstr>Geography</vt:lpstr>
      <vt:lpstr>Слайд 6</vt:lpstr>
      <vt:lpstr>Law of Canada</vt:lpstr>
      <vt:lpstr>Canada Day</vt:lpstr>
      <vt:lpstr>Ottawa</vt:lpstr>
      <vt:lpstr>Flag of Canada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Julia</cp:lastModifiedBy>
  <cp:revision>15</cp:revision>
  <dcterms:modified xsi:type="dcterms:W3CDTF">2013-05-22T19:33:04Z</dcterms:modified>
</cp:coreProperties>
</file>