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1" r:id="rId8"/>
    <p:sldId id="272" r:id="rId9"/>
    <p:sldId id="261" r:id="rId10"/>
    <p:sldId id="263" r:id="rId11"/>
    <p:sldId id="273" r:id="rId12"/>
    <p:sldId id="275" r:id="rId13"/>
    <p:sldId id="276" r:id="rId14"/>
    <p:sldId id="28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BC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6D1AA-71A0-4B3E-BE78-B29F93A5D13C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CA9289-3428-4D43-B455-F70D7F1A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.xvatit.com/index.php?title=%D0%9C._%D0%9F%D1%96%D0%B4%D0%B3%D1%96%D1%80%D1%8F%D0%BD%D0%BA%D0%B0._%D0%A0%D0%BE%D0%B7%D0%BC%D0%BE%D0%B2%D0%B0_%D0%BF%D1%80%D0%BE_%D1%81%D0%BE%D0%BD%D1%86%D0%B5._%D0%A2._%D0%9A%D0%BE%D0%BB%D0%BE%D0%BC%D1%96%D1%94%D1%86%D1%8C._%D0%92%D1%96%D1%82%D1%80%D0%B8%D1%81%D1%8C%D0%BA%D0%BE.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81%D0%B5%D1%81%D0%B2%D1%96%D1%8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730" TargetMode="External"/><Relationship Id="rId5" Type="http://schemas.openxmlformats.org/officeDocument/2006/relationships/hyperlink" Target="http://uk.wikipedia.org/w/index.php?title=%D0%92%D0%BE%D0%BB%D1%8C%D1%84_%D0%9A%D1%80%D1%96%D1%81%D1%82%D1%96%D0%B0%D0%BD&amp;action=edit&amp;redlink=1" TargetMode="External"/><Relationship Id="rId4" Type="http://schemas.openxmlformats.org/officeDocument/2006/relationships/hyperlink" Target="http://uk.wikipedia.org/wiki/%D0%9B%D1%8E%D0%B4%D1%81%D1%82%D0%B2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Космологія. ЇЇ проблеми та розвиток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Уявлення про Всесвіт.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смос, туманность, звезды, галактики"/>
          <p:cNvPicPr>
            <a:picLocks noChangeAspect="1" noChangeArrowheads="1"/>
          </p:cNvPicPr>
          <p:nvPr/>
        </p:nvPicPr>
        <p:blipFill rotWithShape="1">
          <a:blip r:embed="rId2" cstate="print"/>
          <a:srcRect l="5980" t="570" r="8967"/>
          <a:stretch/>
        </p:blipFill>
        <p:spPr bwMode="auto">
          <a:xfrm>
            <a:off x="-28000" y="0"/>
            <a:ext cx="9217024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8244"/>
            <a:ext cx="453650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Проблема «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прихованої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маси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8887" y="876176"/>
            <a:ext cx="3213136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</a:t>
            </a:r>
            <a:r>
              <a:rPr lang="ru-RU" sz="2400" dirty="0"/>
              <a:t>великих масштабах </a:t>
            </a:r>
            <a:r>
              <a:rPr lang="ru-RU" sz="2400" dirty="0" err="1"/>
              <a:t>Всесвіт</a:t>
            </a:r>
            <a:r>
              <a:rPr lang="ru-RU" sz="2400" dirty="0"/>
              <a:t> </a:t>
            </a:r>
            <a:r>
              <a:rPr lang="ru-RU" sz="2400" dirty="0" err="1"/>
              <a:t>однорідний</a:t>
            </a:r>
            <a:r>
              <a:rPr lang="ru-RU" sz="2400" dirty="0"/>
              <a:t>, і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густини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у </a:t>
            </a:r>
            <a:r>
              <a:rPr lang="ru-RU" sz="2400" dirty="0" err="1"/>
              <a:t>ньому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параметрів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100" name="Picture 4" descr="http://www.day.kiev.ua/sites/default/files/uu1/060915_cmb_timeline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03" y="1988441"/>
            <a:ext cx="4599059" cy="313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pace.vn.ua/news/imag/n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549" y="4243029"/>
            <a:ext cx="4615696" cy="2461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смос, туманности, свет, планеты, звезд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2" t="-6"/>
          <a:stretch/>
        </p:blipFill>
        <p:spPr bwMode="auto">
          <a:xfrm>
            <a:off x="-36513" y="-27383"/>
            <a:ext cx="918938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09949"/>
            <a:ext cx="3726205" cy="440120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З </a:t>
            </a:r>
            <a:r>
              <a:rPr lang="ru-RU" sz="2000" dirty="0" err="1"/>
              <a:t>астрономічних</a:t>
            </a:r>
            <a:r>
              <a:rPr lang="ru-RU" sz="2000" dirty="0"/>
              <a:t> </a:t>
            </a:r>
            <a:r>
              <a:rPr lang="ru-RU" sz="2000" dirty="0" err="1"/>
              <a:t>спостережень</a:t>
            </a:r>
            <a:r>
              <a:rPr lang="ru-RU" sz="2000" dirty="0"/>
              <a:t> </a:t>
            </a:r>
            <a:r>
              <a:rPr lang="ru-RU" sz="2000" dirty="0" err="1"/>
              <a:t>випливає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</a:t>
            </a:r>
            <a:r>
              <a:rPr lang="ru-RU" sz="2000" dirty="0" err="1"/>
              <a:t>усієї</a:t>
            </a:r>
            <a:r>
              <a:rPr lang="ru-RU" sz="2000" dirty="0"/>
              <a:t> </a:t>
            </a:r>
            <a:r>
              <a:rPr lang="ru-RU" sz="2000" dirty="0" err="1"/>
              <a:t>видимої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- </a:t>
            </a:r>
            <a:r>
              <a:rPr lang="ru-RU" sz="2000" dirty="0" err="1"/>
              <a:t>зір</a:t>
            </a:r>
            <a:r>
              <a:rPr lang="ru-RU" sz="2000" dirty="0"/>
              <a:t>, пилу, газу,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- не </a:t>
            </a:r>
            <a:r>
              <a:rPr lang="ru-RU" sz="2000" dirty="0" err="1"/>
              <a:t>перевищує</a:t>
            </a:r>
            <a:r>
              <a:rPr lang="ru-RU" sz="2000" dirty="0"/>
              <a:t> 10% </a:t>
            </a:r>
            <a:r>
              <a:rPr lang="ru-RU" sz="2000" dirty="0" err="1"/>
              <a:t>критичної</a:t>
            </a:r>
            <a:r>
              <a:rPr lang="ru-RU" sz="2000" dirty="0"/>
              <a:t> </a:t>
            </a:r>
            <a:r>
              <a:rPr lang="ru-RU" sz="2000" dirty="0" err="1"/>
              <a:t>густини</a:t>
            </a:r>
            <a:r>
              <a:rPr lang="ru-RU" sz="2000" dirty="0"/>
              <a:t>.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яка </a:t>
            </a:r>
            <a:r>
              <a:rPr lang="ru-RU" sz="2000" dirty="0" err="1"/>
              <a:t>спостерігається</a:t>
            </a:r>
            <a:r>
              <a:rPr lang="ru-RU" sz="2000" dirty="0"/>
              <a:t>, у </a:t>
            </a:r>
            <a:r>
              <a:rPr lang="ru-RU" sz="2000" dirty="0" err="1"/>
              <a:t>Всесвіті</a:t>
            </a:r>
            <a:r>
              <a:rPr lang="ru-RU" sz="2000" dirty="0"/>
              <a:t>, </a:t>
            </a:r>
            <a:r>
              <a:rPr lang="ru-RU" sz="2000" dirty="0" err="1"/>
              <a:t>безсумнівно</a:t>
            </a:r>
            <a:r>
              <a:rPr lang="ru-RU" sz="2000" dirty="0"/>
              <a:t>, </a:t>
            </a:r>
            <a:r>
              <a:rPr lang="ru-RU" sz="2000" dirty="0" err="1"/>
              <a:t>наявна</a:t>
            </a:r>
            <a:r>
              <a:rPr lang="ru-RU" sz="2000" dirty="0"/>
              <a:t> </a:t>
            </a:r>
            <a:r>
              <a:rPr lang="ru-RU" sz="2000" dirty="0" err="1"/>
              <a:t>загадкова</a:t>
            </a:r>
            <a:r>
              <a:rPr lang="ru-RU" sz="2000" dirty="0"/>
              <a:t> «</a:t>
            </a:r>
            <a:r>
              <a:rPr lang="ru-RU" sz="2000" dirty="0" err="1"/>
              <a:t>прихована</a:t>
            </a:r>
            <a:r>
              <a:rPr lang="ru-RU" sz="2000" dirty="0"/>
              <a:t>» </a:t>
            </a:r>
            <a:r>
              <a:rPr lang="ru-RU" sz="2000" dirty="0" err="1"/>
              <a:t>або</a:t>
            </a:r>
            <a:r>
              <a:rPr lang="ru-RU" sz="2000" dirty="0"/>
              <a:t> темна </a:t>
            </a:r>
            <a:r>
              <a:rPr lang="ru-RU" sz="2000" dirty="0" err="1"/>
              <a:t>речовина</a:t>
            </a:r>
            <a:r>
              <a:rPr lang="ru-RU" sz="2000" dirty="0"/>
              <a:t>, яка </a:t>
            </a:r>
            <a:r>
              <a:rPr lang="ru-RU" sz="2000" dirty="0" err="1"/>
              <a:t>нічим</a:t>
            </a:r>
            <a:r>
              <a:rPr lang="ru-RU" sz="2000" dirty="0"/>
              <a:t> не </a:t>
            </a:r>
            <a:r>
              <a:rPr lang="ru-RU" sz="2000" dirty="0" err="1"/>
              <a:t>проявляє</a:t>
            </a:r>
            <a:r>
              <a:rPr lang="ru-RU" sz="2000" dirty="0"/>
              <a:t> себе,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гравітації</a:t>
            </a:r>
            <a:r>
              <a:rPr lang="ru-RU" sz="2000" dirty="0"/>
              <a:t>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маса</a:t>
            </a:r>
            <a:r>
              <a:rPr lang="ru-RU" sz="2000" dirty="0"/>
              <a:t> у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масу</a:t>
            </a:r>
            <a:r>
              <a:rPr lang="ru-RU" sz="2000" dirty="0"/>
              <a:t> </a:t>
            </a:r>
            <a:r>
              <a:rPr lang="ru-RU" sz="2000" dirty="0" err="1"/>
              <a:t>видимої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122858"/>
            <a:ext cx="4435808" cy="132343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Виміряти</a:t>
            </a:r>
            <a:r>
              <a:rPr lang="ru-RU" sz="2000" dirty="0" smtClean="0"/>
              <a:t> </a:t>
            </a:r>
            <a:r>
              <a:rPr lang="ru-RU" sz="2000" dirty="0" err="1"/>
              <a:t>масу</a:t>
            </a:r>
            <a:r>
              <a:rPr lang="ru-RU" sz="2000" dirty="0"/>
              <a:t> «</a:t>
            </a:r>
            <a:r>
              <a:rPr lang="ru-RU" sz="2000" dirty="0" err="1"/>
              <a:t>прихованої</a:t>
            </a:r>
            <a:r>
              <a:rPr lang="ru-RU" sz="2000" dirty="0"/>
              <a:t>» </a:t>
            </a:r>
            <a:r>
              <a:rPr lang="ru-RU" sz="2000" dirty="0" err="1"/>
              <a:t>речовини</a:t>
            </a:r>
            <a:r>
              <a:rPr lang="ru-RU" sz="2000" dirty="0"/>
              <a:t> - задача </a:t>
            </a:r>
            <a:r>
              <a:rPr lang="ru-RU" sz="2000" dirty="0" err="1"/>
              <a:t>надзвичайно</a:t>
            </a:r>
            <a:r>
              <a:rPr lang="ru-RU" sz="2000" dirty="0"/>
              <a:t> складна.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якнайважливіше</a:t>
            </a:r>
            <a:r>
              <a:rPr lang="ru-RU" sz="2000" dirty="0"/>
              <a:t> </a:t>
            </a:r>
            <a:r>
              <a:rPr lang="ru-RU" sz="2000" dirty="0" err="1"/>
              <a:t>космологічне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відкритим</a:t>
            </a:r>
            <a:r>
              <a:rPr lang="ru-RU" sz="2000" dirty="0"/>
              <a:t>.</a:t>
            </a:r>
          </a:p>
        </p:txBody>
      </p:sp>
      <p:sp>
        <p:nvSpPr>
          <p:cNvPr id="6" name="AutoShape 4" descr="data:image/jpeg;base64,/9j/4AAQSkZJRgABAQAAAQABAAD/2wCEAAkGBxASERQUERIQEBUQEBQQFxUYFxQUFRUYFxQWFxQRFRgYHCggGBslHBUVITIhJiorLjIuFx8zODMtNygvLi4BCgoKDg0OGhAQGy0mHCQvLDcsLyssKywsLCwrLSwvLCwsLCwvLyssLCwsLCwrLCwvNywsLCwsKywsLCw3LCwsK//AABEIALwBAAMBIgACEQEDEQH/xAAbAAEAAgMBAQAAAAAAAAAAAAAABQYCAwQBB//EAFAQAAIBAwEFAgYNBgwFBQAAAAECAwAEERIFBhMhMUFRFCIyYXGRBxUjMzVCUnN1gaGxs3J0krLB0RY0NkNTVGJjlMLT4SQlgqLSJpO0w8T/xAAaAQEAAwEBAQAAAAAAAAAAAAAAAQIDBAUG/8QAMREBAAIBAgIGCgIDAQAAAAAAAAECAwQRBTESEyEyQVEUQlJhcZGhscHRIoEz4fAV/9oADAMBAAIRAxEAPwD7jSlKBSlKBSlKBSlKBSlKCGk3r2eshiN3biQPwyhcatWdOnHfnlUzUDeQS+Hh0U8tnToGIOjWZoiqk/VnHcDVHtLfackDJxbxJZEt0lPDuVMcrToryBpXKnSOITwho08+mKD6tSvmgm2tK7TBZ4jL4BpiZXEcZS6KT5C9hUMxx8UrXu2PbBkCSLPraS9OuLwoR51IIVVYsN0JKlnVBz69gfSqV83Me0nkhkxckK2ztbFpoyC2jwmIQgaZFHNmc4xqI56eUn7IJufF8F8K4wjJh0CQwGTUBh+H0byffPE06u3NBdaVQpvbXLaM48KvuHyk1+RNwOIT4vDzp0/9NRUcl0kLl5b3htPZIyrHdJLqaYibQZnLsShAYJy5eLzoPqVKo2zbOeS4g1G9FugvHj1NMjECS24AmyQSfftIfmV61D2R2q1urv4YrPstUWLDhuKksIw5HNJJMyZYkFV58sGg+o0qt7lwXEa3CXAcabo6AzySjQYojhJJAGddRbn35qyUClKUClKUClKUClKUClKUClKUClKUClKUClKUClKUClKUClKUCuJNqRG4a3BPFSFZyMHGhmKg56dQeVdtVG1+HZ/oyH8d6C3VrmgR8B1DaWDjPPDKcq3pBrZSgUpSgUpSgUpSgUpSgUpSgUpSgUpSgUpSgVw7ZjkMTGOVoWQF9SqjZwp8Uh1Ix08/Ku6sZYwylT0YEH0EYNBSYN7DbQWxuJfCJby1W7wxhgVFCRl1UgDJJkAAOenUV1z7+26rO3DmIgtorleQBmEgU8NAejLrjBB+WKlZ93IGSFVaaLweHwdHjkZH4eFBjLdoOhevPIyMGtd1unZyMGdGJBJB1vnxoRAeeefiKvXtAPWg5LPfa2kkWLyZGnjgEZZNZ4kCTCQLnJUB8ekGuZN/YfdNSD3OJpcLLFJpCyLGwmKnTEQXBOSQADkjFTVru7bRjCqwHGSfymPjpEsSnn2aEUYrhg3JtFQJ7uyLCbZVMrkLCShMIHyfEUd5HUmg3bG3mjuIZ5VUYtXZG0ukitpiWQlHXkRhgPSDXBZ79wyeDaYpc3UMsxXxRwuGCRG5JxqbS+OePENTtvsWBFnVF0rdMWkAJAyY1jOkfFGlF5Co0blWOGXhsRIAGBd+YWBoAvXkNDt07WJ60EdHv6jRzukKy+CrFI/DmikXRNrCFXHis2UIIHrNdM2+sSTiB0CuJI4XHEUsryadIVerqNSknljPbg12pupb6ZgxmkNzHHFIzyMWZYmZowMYC41t0A61vutjQ8Uz65o+ayyKkjLG5jA0u6jqQAOnUAA5wKCHm330RGWS1mWPhzuh1RkuYG0suM+LqGSveAc47c7jfmBTKNDARXSWvEdkiiYtGz8TWxwEyjKD2tgDrXJu5u1ZXNmG4slzHPHMqnXIqBZpC0hjU4KE4A82OWMnM8N2rXI8Q4Vom0ZOj3FCkQK9CADnHeAeooOnYW1FureOdRpEgJAyG6MRyK8iOXUVAWvw7P8ARkP471ZdnWMcEYjjGFXOBnPVix+0mq1a/Ds/0ZD+O9BbqVEb1baNnbNOImnKsiiNThmLuFAHn51zvvRH4VDCg1JNbNctNqAWNdJaMHPylVz2YC0E/Soi23ms5MaZhzeNBlXXJlyIiNSjxXKkK3kkjAJNa23ssQqvx1ZXEZUqrvq4is6BQqkklUZsdcDNBN0qKh3itGkMaygsA58lwp4fvgVyNLFe0AkjtrRb722DqzLOCERHOUkBKyHTGUBXL6jyGnOTQTlKiRvJZ6Q3GADB8Aq6t7m6I6lCNQYNIg04zlhyrCPeiyZ2QSnUjBGBSVcMzBVUkrgEkjHfmgmaVHQ7dtXdkSZGZDKGAOcGHRxR/wBPFTP5VaxvHaFkUTKTKsbKcNp91GYgzY0oW+KGIJ7KCVpUTHvLZs5QTKWU6ejYY6xGQjYw+HYKdJOCeeK8k3nslSSRriNUhVXdjkAKzuitnHMFo3AI64oJelQw3gTwhYSYwJHkiRtYy7xj3SNUxnK4OT06c+eK23m8NpFI0ckoR44xK4IbCKQxDOwGlc6Wxk88UEpSoZt6bIRmQylVVzGwMcodSE1nVGV1gBfGyRjHPpUvG4YAqQwYAgg5BB6EHtFBlSlKBSlKBSlKBSlKBSlYyOFBLEKFBJJ5AAcySewUGVc20/eZfmn/AFTXAN6tnEZF7ZkEZ9+i9flVo2hvNYGKQC8tCTG4AE0eSdJwB41BH+xJ8D2fzP8AmNW+qB7GO3LSHZdrHNc28TpFhkeREdTqPIqxyKtH8KNn/wBds/8A3ov/ACoJeqja/Ds/0ZD+O9Waxv4Z11wyxzJkrqRldcjkRlTjIqs2vw7P9GQ/jvQTu3Nmm4jRA2jRcQT5xnPCmSTT9enH11X7XccKhQzEqTcJyGGWGSEwwwqf7Cnqe81caUFNtNz5sFZZIAGEMbGNJA7RRsXZdTuxUswXkuNI1Y5nI82DuU9stsnHV0tpY58aTqMgglhlOST4rB0IHZpI6EYnrvbgSZoUhnndI0kbhhMKJC4TJZh14b9O6sPbuT+pXvqh/wBWggX3TueMz+EQs2bhk1CZiRKrqNS8TSoUMBhAM4zyrqu905NCiKYKUs7a05h11CCQs2SjBl1A48U5FcExuTtdLvwG74SWDW5PuGrWZdWMcTpjtqx+3cn9SvfVD/q0FfTceUGOTjxiWB55UIV9GuVrdgGVnJZRwWBycnUCCCKldsbuSTC54cwia4kt5EbTq4bQ6SGweROVzXWm3/HjSS3uoeM/DVnEenVpZsHS5I5KeypigqdruNAgkGpxqeRo2VnR0WSGKORGZSC+oxBjnqefWue03LeN48SQug8Gd9aSFtcCRoTGA4TB4SEZUlTk8+WLpSgqCbqT8FbZp4/B4sLGAjCVlEquBJJqyCFXGUxknJ7q4r/2P3lSRHuAVNmtoniDkY2l4Ez97KkpHLAJ591XylBU4NzyLkXDTait89yoK8kjZJQYV7iXlLE9ulR2CuvaG78jveSRzCNry3ghU4J0GEynJwQSDxcciDy5GrDSgpDbnXPBnjWa3/4ogOpWdl08Ix41mXiFhyOdXPmCO642cGiNELF9CKmogAtpAGogchnFbqUClKUClKUClKUClKUCo/eH+KXH5tN+G1SFcm1rdpIJo1xqkhkQZ6ZZCBn10EW2sWUJjkgtwIYjJNIARHGIwWcAkDPIdTgcz2YqEudrX3ga3GqCE6JOGpgZpLp9ZFsoiLBkDqFJUeNl+zHPo2hs65ntoYJLaVBDwmzHcxLlo1wM5U5GeeCOwVx32xbk6JXW/wBVtFIA4u4NWGOpz73jPIDPcMUE7vNPdpAjW8fuhPjBUExDaCUjI5eIX0qX7Ac8uoy2LtiKeV11x+N40UYA5xqMcXVjxtROrHySpxzqO2Ztqa/slaO1m4VxFpDGeNJSvkkkgcicHmO/srbDaTJPxlsnGByQXEQjU6FjLhQvXQir1xgdKCT3eHO5/PJP1UqJtfh2f6Mh/Hepnd+3lVZWlQRtLcPKFDB8AhQMkcs8qhrX4dn+jIfx3oLdSlKCryyKt5tAvL4Oo2fZky5UcMa73MmWBAx158uVebqlo7i7gZm0x8CSNTK0/iSBxrMj+MGZo2ynQYBHWu682RN4RJNDLEnHhihdZIjKMRGUrjEi9eM2c56CuGHdmdECRvYRKJElwlqyDUhBUnE3ZgUENuReTtJay3DPxL62lkcCZnUupRiHhcYi05IGgjGSGycV17f40E0zmVlWaKYkq7M/CURs8gQ+KhjUMoI6tOuelc8Zuotq+Dx+16NPZtctMtq4ckSadJxNzHbVifZt6SSZrIlk4ZJtXJKnmUPu/TzUHJdXYl8CIRoyl/wihIYqUimBGoEhvTmrRVdttgzBoA0tsI7eXiqkUDRZOl1xkysAPHJ6VYqBSlKBSlKBSlKBSlKBSlKBSlKBSlKBSlKBSlKBXNtP3mX5p/1TXTXNtP3mX5p/1TQVn2JPgez+Z/zGpa93otIpGjZpS8ZAYJBcSgEgEAtHGRnBBxntqJ9iT4Hs/mf8xqU2F79fdn/Fr/8AGgoNf8MLPvuf8Lef6VV2DbsI2tLcFbnhPYRwh/Brrm6ysxXHCz0I54xXUu1JbQ3M813c3UFqFtwrrbKZZ2IJ0skSaQNSLknGS2caa7d0NsTXVnMwnt5rhJriMNGQYlYM3CXkMlQCvM8yOfbQdf8ADCz77n/C3n+lXRs/eS1nkEUbSa2VnCvDPFkLjUQZEUHGpfXVdtNtzQaVumuFWFjJISqyzYMeUikMAKkALNIxXoqxj42KmdpH/mVl+b3v/wCagsFKUoKXc/yhi+iX/HrzePKzCeOeR2ivLeOTTKVFtGWi1RGDOmXWGOSQWw2R0Fe3P8oYvol/x6s82ybd5RM0MTSrjEhVSw0508+vLJx3ZNBSP4eXKNMZIFKJ4WE8WSPLW8wjVQ5JEmQSTjGNPbnl0XW9V+lvMxhTiW+ZMNGVMyCPURHCJSwIOMsWwAwOD0q1w7Bs1Z2W2gVpA4ciNAW1nLhjjnqPM99YHdyyKcM2tuU1a9PDXGrGktjHXHL0cqCI/hFO1wgQ25ga4itz5Rcs8HFLK2QMDKjpXHsjfvjW9sxiMc1x4OxVlIRkklSOR4mzzClx158xyqZG6FjyPBTWJxciTC8TWJOJnVjOM8vRyrXZW2z47trWK1ijkEEdySsSKukSEJzHPIbJHdQcO+O90lm0yRxpI6WQuo1JIyQ0vFLdyKsYPpYDtFS+3b64V7eOAwq1xIylpFZgAsbPyCsOfLvrvudnQSFjJFG5eIwsWVSWjJyYjnqpPZ0rc8CEqxVSUJKkgZUkYJHdyJFB8+tt+rt4Wm0W4W3sba9kTxy8nGaYNFFz5H3LkTnmQMc819EBqEg3UtFnabhRn3OGNEKLoiEJkKmMY5ZMnP8AJWpiGFUyFULlixwMZLHLMfOTQbKUpQKUpQKUpQKUpQKUpQKV5mmaD2ubafvMvzT/AKprozXNtM+4y/NP+qaCtexJ8D2fzP8AmNd4tL2KadoVtpEuJRL47yIwIiRCuFQj4mfrqP8AYlP/ACez+Z/zGrdqoK7aW19GrKlvYhXkeUgzTtlnYs7eNGepJNR2ztoXcd1JZxW1mjCPw1jxptJMshB6x5zkE91XPVVStT/z2f6Lh/Heg9u9jXUqlXtrMh5GlbFxcqSzDS2WVASCp06emOWMV229hdvdwzTrbxrBFPGBGzuWMvC+UgwBw/tqf1U1UGVKx1U1UFNuf5QxfRL/AI9XSqXcn/1DF9Ev+PVzzQe1XW2rckTPqs4YoZni1SFxyUgamPQc6sOapV0pCrIQzRQ7YkklAVn8TS6hiqgkgOyHpyxnsoJyCa+dQ6PYurDIZeKQR3gg86jIdl3pvXulls2bwdbRkAkIXS/EyTnr4w5YrDZtxKtrKlqqxz3L3dxapKroujij3RhpOkZkDaTg+N06499j2wng8MSWMoPDNasZGlaQtDHxHLMozluee8kYGKDuh2jcupZZtnMofhEhpCNecaM565IGK32O0LjwrgTiHnbmcMmvskCFSG9Oarb7Oe1J4Rcx2rRqHeMuA2jQh0RgM6xR4GR1aUk+RU1Yyu9/E0icN32XqZPkMZULJ9RyPqoLJSlKBSlKBSlYM1BnXmajr/a0MXvjhfN1J9AHOq/d75D+ajJ87HH2Cscmox4+9Ks2iOa3l6xMtfO7jea6bo4T8kD7zk1HTXkr+XJI3pYmuS3EaR3YmVJyw+mzbRiXypEX0sK4Zd5LVf51T6AzfcK+c0rG3Er+FYV62V8k3uth04jehcfeRXM++cfZHIfSVFUylZTr80+XyV62y2PvmeyL1t/tXJfb4SGNxw0GY3HUn4pqvVrufIf8hv1TVfTM0+t9kdZZs9j/AHlmi2bbIqphY8ZOc+UfPU+d7bnui9R/fVG3M/iMH5H7TU1TLqcsXmIt4ym17b807/Cy5/u/0T++oGDeK49tJZMpqNhEnk8sCVj317UPD8ISfmcf4hqKajLO/wDKeSIvPmug3ruv7v8AR/3rIb2XP93+if31A0qnpOX2pR07eawDe64+TGfqb99bF3xm7Y4z9bCq3Sp9Lze0np282b7zt7cxymMZGznjxk/0uc9Ktib5jtib6mH7RXzST4TT8yb8SpytrazNXbafD3LTksu6b4w9qSj6lP7a4vCNmszNxLyIyOXYLPdxLqPUhY30jp2VVaUjiGWPJHW2XKK02exBFzckgEAm9uwQDjI5y+Yeqo+3s0bajwCe8aEbPSYKLy6PjmYqW1CTPTsziq7UTCxG0WwSP+CXpy/nTW9OITO+9V4yvrQ3eg/pL7/GXn+rXTs7YsEMhkTjM5Th6pJppiFzq0jiOcc+fKqBBti5TyZpPQTqH/dmpS13umXy1R/RlT+6tacQxTz3hMZYX7Ne1W7HeuB+Taoj/a6fpD9tTsU4YZBBB7RzFdlMlLxvWd2kTE8m+leA17V0sHaq1vVtd4lVYzhpM+N8kDGSPPzFWGdq+ZeyTeskluVPZMCOwjMfI1hqZtGKejzVvvt2ON3JOSSSepJyT9deVwWu1on6nQe49PqNd4NfP2iY5uUpSlVQUpSgUrNIWPRWP1GuhNmzH4hHpwKpbLSvemI/taKWnlDkrXc+Q/5DfqmpZNiyHqyD1n9lZ3GxQI3y5OI3PIY+KawnXYInvNY0+SfBUNzP4jB+R+01NV77Huzom2dbMwJJj7zjyjVnSziHRE9QP31TVcSx0y3rETMxM/dp6La3burCqT0BPo51kmzG1FxEdRUKW0+MVByFz3Zq2AY6cqVxW4tb1a/VpGjjxlT2IBweR7jyPqNe1a54EcYdEcdzAMPUai7jduA+QZYD/Ydgv6JyK2x8Uxz34mPqvGixz60x/W/5/CIpWdzsG9T3qWGYdzrob0ZXkfsqLubu5h9+tXAHxlOR6c9K78efFk7lo+0/VeOEZr/4rVt8J2n5W2lySfCafmTfiVOVUl2zC1+rnWii0ZMkZ568/FzVlhv4X8mRD5s4PqPOuvJWez4OfLw/VU72O3Zz7N4+cdjopXoHdz+2vKyccxt2SVEJ8IN+ZL+Kal6iE+EG/Ml/FNXp4/BMJelKVmqV3bK2tJbtlSSvxk7CP2Hz1GzTqnlMFqG2ntfKsseRlSCx69OzurTH04neq0b+D7rbyggEdozXQKiNlSeIv5K/cKllr6V1tFz0r5T7KHlweiX/AOuvq9wOVULfnYhuFUoQHiLFc9GDYyvm6Css1ZtSYhFo3h8urZDcOnksy+gn7qTwOjaXUqR2HlWuvMmPCWKTi2zKOulvSMfdU5Y7QiIBkR+Yz4rD9oqpCpqz8lfyRXBrKxFY27Pg0w0rM9sLTBeWXaGH5QJ+4mpGC7tvitEPqA++qbWS14mTT9Lnafm7IiI5RC9pMp6Mp+sVniqGK3K5HQsPQSK5p0Xlb6L9JdqVTo7uUdJJP0jW4bQm/pH9eapOjt5p6S1gUqsLtOb5Z9Q/dWY2rN8r7BVZ0t/ODpLJSq57bTd49QrJdqy949QqPRb+43WGlV/20l7x6hT2zl+UPUKj0a/uN1gpVdO0pvlfYP3V4b+X5bfZU+jW84N0lfbCtZvfIYyT8YDS3rXrVev/AGP4m5wytH5mGoesYI+2uw3cp+O/rNYGZj1Zj9ZrqxTqMfdv+fu68PENRh7l5+8fKVXut1b+DmvjAdsb/sODUWu3biM4MpJBwQ+HIx1HjAkVeHr5ltj3+X51/wBY17mhz3zb1vt2eT29HxD0vemelZ2937WCLe9h5SRt6NS1v2XtaKa6eQLIreDaNPikeI2onPXtqm1L7q+/N8xJ91enXHXdz8Q0Gl6m9644iYieW8fnZaZNrN2KB6edck1/K3xiPRyrQ1YmsYpWPB8Xswc1pl6H0H7q2tUnsXYElwwyCkfax7R2he81tWs2naExG76/sfyF/JX7hU2lROzkwBUslew6GMi1E3ttmpkitUkeaCkbS2QrjDqrDzjPq7qrF5ulGfILJ/3D7a+pzWgNcUuzx3VS1K25wiYiXySfdmZfJKP61P21vhspFVQynkMd/wB1fSJdmeauSTZnmrkz6DHljbeYTT+M7woZGOvKvVq5ybM81cr7IHyR6q8+/Bp9W/zhr1isVsqcfY691a22SPPXPbg+fwmP+/pPWQiFrOpD2q85rE7NPf8AZWFuE6rwr9YT06uJayrqGz276eAtWc8L1XsfWP2np1ctZrW7wJvNWQtGqs8N1XsfY6dWmlb/AAVqeCNUf+ZqvY+37T06tFK6PA2r0WTVMcK1fsfWP2jp1c1K6xYmsxs8+etI4Pqp8I+Z1lXA1fMtse/y/Ov+sa+vjZtc43WtyxYwoSxLEkZyT1POvR0XC8uGZm8x2uzRa+mntMzEzu+O1O7qWsnFY6HwYXGcHGSOQzX1S32HGvkxovoVR+yu1NmV6ldNtzlvqeMdbjtjinOPP/T5/Hsedvi49JArtt92GPlv9Sj9pq+R7M81dcWzfNU10uOPe8GKQqdhu5EvPRqPe3jf7VZrGxxUnDYgV2xW4FdFaxXlC+zy2ixXWK8VayqQpSlB4RWJjrOlBoaEVra2FddKDga0FamshUnivMUES1gK1ts8VMlaaRQQR2cKwOzRU9pFNAoK+dmVidmVYdArzQKCve1nmrz2s81WLQK80Cgr3tZ5q9GzKsOgU0CggBsyshs2p7QKaBQQg2aKzGzhUzpFe6RQRK7PFbFsRUnpr3FBHrZitq2orsxTFBzrbitgirbSgxCV7ivaUClKUH//2Q=="/>
          <p:cNvSpPr>
            <a:spLocks noChangeAspect="1" noChangeArrowheads="1"/>
          </p:cNvSpPr>
          <p:nvPr/>
        </p:nvSpPr>
        <p:spPr bwMode="auto">
          <a:xfrm>
            <a:off x="-1188640" y="548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bm.img.com.ua/berlin/storage/orig/8/66/20ef0d4cdd76a31672a32b063a892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239" y="933251"/>
            <a:ext cx="47434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9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опление звёзд, туман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511" y="1375284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сигнал,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, </a:t>
            </a:r>
            <a:r>
              <a:rPr lang="ru-RU" dirty="0" err="1"/>
              <a:t>більшою</a:t>
            </a:r>
            <a:r>
              <a:rPr lang="ru-RU" dirty="0"/>
              <a:t> за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Тому «</a:t>
            </a:r>
            <a:r>
              <a:rPr lang="ru-RU" dirty="0" err="1"/>
              <a:t>скінченний</a:t>
            </a:r>
            <a:r>
              <a:rPr lang="ru-RU" dirty="0"/>
              <a:t>»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і про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спостережуваного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гв</a:t>
            </a:r>
            <a:r>
              <a:rPr lang="ru-RU" dirty="0"/>
              <a:t>*с/Н,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дійти</a:t>
            </a:r>
            <a:r>
              <a:rPr lang="ru-RU" dirty="0"/>
              <a:t> до </a:t>
            </a:r>
            <a:r>
              <a:rPr lang="ru-RU" dirty="0" err="1"/>
              <a:t>спостерігача</a:t>
            </a:r>
            <a:r>
              <a:rPr lang="ru-RU" dirty="0"/>
              <a:t> за час, </a:t>
            </a:r>
            <a:r>
              <a:rPr lang="ru-RU" dirty="0" err="1"/>
              <a:t>що</a:t>
            </a:r>
            <a:r>
              <a:rPr lang="ru-RU" dirty="0"/>
              <a:t> минув </a:t>
            </a:r>
            <a:r>
              <a:rPr lang="ru-RU" dirty="0" err="1"/>
              <a:t>від</a:t>
            </a:r>
            <a:r>
              <a:rPr lang="ru-RU" dirty="0"/>
              <a:t> початку </a:t>
            </a:r>
            <a:r>
              <a:rPr lang="ru-RU" dirty="0" err="1"/>
              <a:t>розширення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531" y="5307107"/>
            <a:ext cx="831691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скінченного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ru-RU" dirty="0" err="1"/>
              <a:t>гв</a:t>
            </a:r>
            <a:r>
              <a:rPr lang="ru-RU" dirty="0"/>
              <a:t>, з-за меж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ніяка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дійти</a:t>
            </a:r>
            <a:r>
              <a:rPr lang="ru-RU" dirty="0"/>
              <a:t> до нас у </a:t>
            </a:r>
            <a:r>
              <a:rPr lang="ru-RU" dirty="0" err="1"/>
              <a:t>принципі</a:t>
            </a:r>
            <a:r>
              <a:rPr lang="ru-RU" dirty="0"/>
              <a:t>. І </a:t>
            </a:r>
            <a:r>
              <a:rPr lang="ru-RU" dirty="0" err="1"/>
              <a:t>ніяке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не дозволить </a:t>
            </a:r>
            <a:r>
              <a:rPr lang="ru-RU" dirty="0" err="1"/>
              <a:t>зазирнути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. На честь </a:t>
            </a:r>
            <a:r>
              <a:rPr lang="ru-RU" dirty="0" err="1"/>
              <a:t>Габбла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габблівським</a:t>
            </a:r>
            <a:r>
              <a:rPr lang="ru-RU" dirty="0"/>
              <a:t> </a:t>
            </a:r>
            <a:r>
              <a:rPr lang="ru-RU" dirty="0" err="1"/>
              <a:t>радіусом</a:t>
            </a:r>
            <a:r>
              <a:rPr lang="ru-RU" dirty="0"/>
              <a:t>, а </a:t>
            </a:r>
            <a:r>
              <a:rPr lang="ru-RU" dirty="0" err="1"/>
              <a:t>поверхня</a:t>
            </a:r>
            <a:r>
              <a:rPr lang="ru-RU" dirty="0"/>
              <a:t>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абсолютним</a:t>
            </a:r>
            <a:r>
              <a:rPr lang="ru-RU" dirty="0"/>
              <a:t> горизонтом.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0232" y="174928"/>
            <a:ext cx="663463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Проблема горизонту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http://elementy.ru/images/eltpub/inflation_5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91" y="2829750"/>
            <a:ext cx="6722991" cy="22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05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ght, star, blue, dark, shadows, pla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6" t="-400" r="7885" b="-1"/>
          <a:stretch/>
        </p:blipFill>
        <p:spPr bwMode="auto">
          <a:xfrm>
            <a:off x="-36512" y="-99392"/>
            <a:ext cx="921702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8920" y="188640"/>
            <a:ext cx="7046160" cy="2698175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радіуса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безмежний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рухатись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спостережуваний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«горизонт» буде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відсуватися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Спостерігаючи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віддаленіші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галактики, ми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зазираємо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мільярди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03882"/>
            <a:ext cx="184731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45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i fi, planet, light, blue, ligh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4" t="723" r="6158"/>
          <a:stretch/>
        </p:blipFill>
        <p:spPr bwMode="auto">
          <a:xfrm>
            <a:off x="-73024" y="-27384"/>
            <a:ext cx="921702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02682"/>
            <a:ext cx="460851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Отже</a:t>
            </a:r>
            <a:r>
              <a:rPr lang="ru-RU" dirty="0"/>
              <a:t>, ми </a:t>
            </a:r>
            <a:r>
              <a:rPr lang="ru-RU" dirty="0" err="1"/>
              <a:t>живемо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, </a:t>
            </a:r>
            <a:r>
              <a:rPr lang="ru-RU" dirty="0" err="1"/>
              <a:t>динамікою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управляє</a:t>
            </a:r>
            <a:r>
              <a:rPr lang="ru-RU" dirty="0"/>
              <a:t> </a:t>
            </a:r>
            <a:r>
              <a:rPr lang="ru-RU" dirty="0" err="1"/>
              <a:t>невідома</a:t>
            </a:r>
            <a:r>
              <a:rPr lang="ru-RU" dirty="0"/>
              <a:t> нам форма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/>
              <a:t>Обсяг</a:t>
            </a:r>
            <a:r>
              <a:rPr lang="ru-RU" dirty="0"/>
              <a:t> наших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> темпами, але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ми </a:t>
            </a:r>
            <a:r>
              <a:rPr lang="ru-RU" dirty="0" err="1"/>
              <a:t>дізнаємося</a:t>
            </a:r>
            <a:r>
              <a:rPr lang="ru-RU" dirty="0"/>
              <a:t> про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нормальний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 науки, особливо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- </a:t>
            </a:r>
            <a:r>
              <a:rPr lang="ru-RU" dirty="0" err="1"/>
              <a:t>космології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34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вёзды, планета, космос, галакти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2" r="15345"/>
          <a:stretch/>
        </p:blipFill>
        <p:spPr bwMode="auto">
          <a:xfrm>
            <a:off x="-145033" y="-99392"/>
            <a:ext cx="940275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695" y="2822764"/>
            <a:ext cx="73926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Дякуємо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7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xpres.ua/gfx/digest/so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52"/>
            <a:ext cx="9396536" cy="6804248"/>
          </a:xfrm>
          <a:prstGeom prst="rect">
            <a:avLst/>
          </a:prstGeom>
          <a:noFill/>
        </p:spPr>
      </p:pic>
      <p:pic>
        <p:nvPicPr>
          <p:cNvPr id="34822" name="Picture 6" descr="http://yak-prosto.com/images/7/0/yak-viznachiti--v-yakomu-znaku-misy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743"/>
            <a:ext cx="9396536" cy="6620258"/>
          </a:xfrm>
          <a:prstGeom prst="rect">
            <a:avLst/>
          </a:prstGeom>
          <a:noFill/>
        </p:spPr>
      </p:pic>
      <p:pic>
        <p:nvPicPr>
          <p:cNvPr id="34824" name="Picture 8" descr="https://encrypted-tbn2.gstatic.com/images?q=tbn:ANd9GcRxhUF7BO746-wxapiTXfnLinj8rKajf6zu09_bKNKFrjGymM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4306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556792"/>
            <a:ext cx="8064896" cy="4968552"/>
          </a:xfrm>
          <a:prstGeom prst="round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давніх</a:t>
            </a:r>
            <a:r>
              <a:rPr lang="ru-RU" dirty="0" smtClean="0"/>
              <a:t> людей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космосу. Вони </a:t>
            </a:r>
            <a:r>
              <a:rPr lang="ru-RU" dirty="0" err="1" smtClean="0"/>
              <a:t>помітили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 tooltip="М. Підгірянка. Розмова про сонце. Т. Коломієць. Вітрисько."/>
              </a:rPr>
              <a:t>Сонце</a:t>
            </a:r>
            <a:r>
              <a:rPr lang="ru-RU" dirty="0" smtClean="0"/>
              <a:t> </a:t>
            </a:r>
            <a:r>
              <a:rPr lang="ru-RU" dirty="0" err="1" smtClean="0"/>
              <a:t>світить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яскравіше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дня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ритмічний</a:t>
            </a:r>
            <a:r>
              <a:rPr lang="ru-RU" dirty="0" smtClean="0"/>
              <a:t> характер. </a:t>
            </a:r>
            <a:r>
              <a:rPr lang="ru-RU" dirty="0" err="1" smtClean="0"/>
              <a:t>Уранці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підіймається</a:t>
            </a:r>
            <a:r>
              <a:rPr lang="ru-RU" dirty="0" smtClean="0"/>
              <a:t> в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, </a:t>
            </a:r>
            <a:r>
              <a:rPr lang="ru-RU" dirty="0" err="1" smtClean="0"/>
              <a:t>проходячи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визначений</a:t>
            </a:r>
            <a:r>
              <a:rPr lang="ru-RU" dirty="0" smtClean="0"/>
              <a:t> шлях.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циклічно</a:t>
            </a:r>
            <a:r>
              <a:rPr lang="ru-RU" dirty="0" smtClean="0"/>
              <a:t> </a:t>
            </a:r>
            <a:r>
              <a:rPr lang="ru-RU" dirty="0" err="1" smtClean="0"/>
              <a:t>змінює</a:t>
            </a:r>
            <a:r>
              <a:rPr lang="ru-RU" dirty="0" smtClean="0"/>
              <a:t> свою форму. У </a:t>
            </a:r>
            <a:r>
              <a:rPr lang="ru-RU" dirty="0" err="1" smtClean="0"/>
              <a:t>певному</a:t>
            </a:r>
            <a:r>
              <a:rPr lang="ru-RU" dirty="0" smtClean="0"/>
              <a:t> порядку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nastol.com.ua/pic/201208/1440x900/nastol.com.ua-3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://blog.krasnostup.com/wp-content/uploads/2014/01/01_01_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17440"/>
            <a:ext cx="7398986" cy="50405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>
              <a:rot lat="0" lon="599984" rev="0"/>
            </a:camera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-180528" y="0"/>
            <a:ext cx="9577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Уявлення стародавніх народів про форму Землі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5848" name="Picture 8" descr="http://img0.liveinternet.ru/images/attach/c/1/62/995/62995665_ers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6992"/>
            <a:ext cx="5976664" cy="4764256"/>
          </a:xfrm>
          <a:prstGeom prst="rect">
            <a:avLst/>
          </a:prstGeom>
          <a:noFill/>
        </p:spPr>
      </p:pic>
      <p:pic>
        <p:nvPicPr>
          <p:cNvPr id="35850" name="Picture 10" descr="http://upload.wikimedia.org/wikipedia/commons/thumb/d/d6/Ra_Barque.jpg/270px-Ra_Bar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36991"/>
            <a:ext cx="6048672" cy="3069143"/>
          </a:xfrm>
          <a:prstGeom prst="rect">
            <a:avLst/>
          </a:prstGeom>
          <a:noFill/>
        </p:spPr>
      </p:pic>
      <p:pic>
        <p:nvPicPr>
          <p:cNvPr id="35852" name="Picture 12" descr="http://ua.convdocs.org/pars_docs/refs/229/228234/228234_html_2fb0ba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596" y="2924944"/>
            <a:ext cx="4581208" cy="36465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0.gstatic.com/images?q=tbn:ANd9GcSNCdzrMASO6I3sv8SQZqu0X381sQFn0ZB6JMx-G3Mw_NoFKH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628800"/>
            <a:ext cx="7344816" cy="26642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Піфагор</a:t>
            </a:r>
            <a:r>
              <a:rPr lang="ru-RU" dirty="0" smtClean="0"/>
              <a:t> </a:t>
            </a:r>
            <a:r>
              <a:rPr lang="ru-RU" dirty="0" err="1" smtClean="0"/>
              <a:t>Самоський</a:t>
            </a:r>
            <a:r>
              <a:rPr lang="ru-RU" dirty="0" smtClean="0"/>
              <a:t> (VI ст. до н.е.) та Аристотель (</a:t>
            </a:r>
            <a:r>
              <a:rPr lang="ru-RU" dirty="0" err="1" smtClean="0"/>
              <a:t>бл</a:t>
            </a:r>
            <a:r>
              <a:rPr lang="ru-RU" dirty="0" smtClean="0"/>
              <a:t>. 384–322 </a:t>
            </a:r>
            <a:r>
              <a:rPr lang="ru-RU" dirty="0" err="1" smtClean="0"/>
              <a:t>рр</a:t>
            </a:r>
            <a:r>
              <a:rPr lang="ru-RU" dirty="0" smtClean="0"/>
              <a:t>. до н.е.) першими </a:t>
            </a:r>
            <a:r>
              <a:rPr lang="ru-RU" dirty="0" err="1" smtClean="0"/>
              <a:t>висловили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 про </a:t>
            </a:r>
            <a:r>
              <a:rPr lang="ru-RU" dirty="0" err="1" smtClean="0"/>
              <a:t>кулястість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nevseoboi.com.ua/uploads/posts/2012-06/1339237744-563115-0119280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pic>
        <p:nvPicPr>
          <p:cNvPr id="32774" name="Picture 6" descr="http://pics.livejournal.com/timourgazi/pic/0001f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4077072"/>
            <a:ext cx="3707903" cy="2780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7488832" cy="3528392"/>
          </a:xfrm>
          <a:prstGeom prst="rect">
            <a:avLst/>
          </a:prstGeom>
          <a:solidFill>
            <a:srgbClr val="C9BCEE">
              <a:alpha val="81961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32379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«Все в </a:t>
            </a:r>
            <a:r>
              <a:rPr lang="ru-RU" b="1" dirty="0" err="1" smtClean="0">
                <a:solidFill>
                  <a:schemeClr val="bg1"/>
                </a:solidFill>
              </a:rPr>
              <a:t>природі</a:t>
            </a:r>
            <a:r>
              <a:rPr lang="ru-RU" b="1" dirty="0" smtClean="0">
                <a:solidFill>
                  <a:schemeClr val="bg1"/>
                </a:solidFill>
              </a:rPr>
              <a:t> повинно бути </a:t>
            </a:r>
            <a:r>
              <a:rPr lang="ru-RU" b="1" dirty="0" err="1" smtClean="0">
                <a:solidFill>
                  <a:schemeClr val="bg1"/>
                </a:solidFill>
              </a:rPr>
              <a:t>гармонійним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досконалим</a:t>
            </a:r>
            <a:r>
              <a:rPr lang="ru-RU" b="1" dirty="0" smtClean="0">
                <a:solidFill>
                  <a:schemeClr val="bg1"/>
                </a:solidFill>
              </a:rPr>
              <a:t>; </a:t>
            </a:r>
            <a:r>
              <a:rPr lang="ru-RU" b="1" dirty="0" err="1" smtClean="0">
                <a:solidFill>
                  <a:schemeClr val="bg1"/>
                </a:solidFill>
              </a:rPr>
              <a:t>найдосконалішим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геометричних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тіл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куля; Земля </a:t>
            </a:r>
            <a:r>
              <a:rPr lang="ru-RU" b="1" dirty="0" err="1" smtClean="0">
                <a:solidFill>
                  <a:schemeClr val="bg1"/>
                </a:solidFill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</a:rPr>
              <a:t> повинна бути </a:t>
            </a:r>
            <a:r>
              <a:rPr lang="ru-RU" b="1" dirty="0" err="1" smtClean="0">
                <a:solidFill>
                  <a:schemeClr val="bg1"/>
                </a:solidFill>
              </a:rPr>
              <a:t>досконалою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отже</a:t>
            </a:r>
            <a:r>
              <a:rPr lang="ru-RU" b="1" dirty="0" smtClean="0">
                <a:solidFill>
                  <a:schemeClr val="bg1"/>
                </a:solidFill>
              </a:rPr>
              <a:t> вона – </a:t>
            </a:r>
            <a:r>
              <a:rPr lang="ru-RU" b="1" dirty="0" err="1" smtClean="0">
                <a:solidFill>
                  <a:schemeClr val="bg1"/>
                </a:solidFill>
              </a:rPr>
              <a:t>куляста</a:t>
            </a:r>
            <a:r>
              <a:rPr lang="ru-RU" b="1" dirty="0" smtClean="0">
                <a:solidFill>
                  <a:schemeClr val="bg1"/>
                </a:solidFill>
              </a:rPr>
              <a:t>!»- </a:t>
            </a:r>
            <a:r>
              <a:rPr lang="ru-RU" b="1" dirty="0" err="1" smtClean="0">
                <a:solidFill>
                  <a:schemeClr val="bg1"/>
                </a:solidFill>
              </a:rPr>
              <a:t>Піфагор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770" name="AutoShape 2" descr="data:image/jpeg;base64,/9j/4AAQSkZJRgABAQAAAQABAAD/2wCEAAkGBhQSERUUExQWFRUWFxwYGBYYGBoYHBwcGx4bGhodGxkbHCYeGhojHB8aHy8gJCcpLCwsGB4xNTAqNSYrLCkBCQoKDgwOGg8PGiwkHyQpKSwsLC8sLCwsLCwpLCwsLCwsLCwpLCwpLCksLCwsKSwsLCwpLCwsLCwsKSksLCwsLP/AABEIAMABAAMBIgACEQEDEQH/xAAcAAACAwEBAQEAAAAAAAAAAAAFBgIDBAcBAAj/xABHEAACAQIEAwQGBgcHAwQDAAABAhEAAwQSITEFQVEGImFxEzKBkaGxI0KywdHhBxRSYnLC8BUkM0OCkqJTY/EWNIPSF3OT/8QAGgEAAwEBAQEAAAAAAAAAAAAAAgMEAQAFBv/EACkRAAICAgICAQMEAwEAAAAAAAABAhEDIRIxBEETIlGBMmFxwaHw8RT/2gAMAwEAAhEDEQA/AFizhMVYxN5LyuFuljaDKSpUvmzq40EDz8qdOx1plwahyWb0ryZ/7kAyeoFc/wCNcdxGMu3J0WwxtgrKhVBZZJnnp5maf+ydxmwNvNyfKT1AbT21NxqbkjGGwe63kI/2Crbv/th5fztUY7p8h9gVXiGAwyjXb+dqOPZjNnDpNjw9Ggn21p4UkD/5T8hrWPha/QkcvRp8xW/hO3/yfhRfY4jh2+kP8J+da7x+kXy+6sNofSNHQ/dWx/8AEX+D7jQv2cfASSPBfuqrFJOGfz/mNaETU+S1DiaBcI07SPt6UDZklpih2ix3o8MSN86g6wILfWPSsvAMTnUzGmUEhg4zAQYy6DQA+2vuO4sooUZQryHJ1ge3bnB66V9wS8uiooAy5iVECWMxoBproedI0sq0JSvC0GcOPfVoQef9dKqtaRNWeltouZ3CjaToBuSdASdOn31TKVbJ4Y3J0iTrG+nsrxmE6n4GteH4W+IylLjIsd5yBmneFWCAY3J285ou/Zm2R4xuRPtMEa1KvIt6RU/Frti2XgGP6/GokmiHFsF6EqPWBBI0iI9bXpz61h3/APNUxnyWibJjcXsgSaqFzxrQyGdx01rwIfzo7EtFImrAp6a1NdDE19mP9f8AisZlHxc1F1rxxPKf6/Gosh6fGiR1EOf51NT/AFvUFtSdOvsqx7cflRdGHyoZ0/rrULw166VfZsk9Aajce39Z1jqCCfIRufClyyRj2zVBvolgZ/5J/N91FLI1s9cp+yKG4NhoNiHSQdCJDRNEbS96z5H7IolJSjcei2EXFUzThh37nLVauwI1uef3tVeFXv3PHLRLBYbKLh/ak/Osiw0jgGC4cyXLqYhGQM1woHVlDh2JB10cagjenXsYv9wt6ERcbQ8jmPhT3hPSfq9tbtlb1vINoOnirb0F4itpDbt2LeVZ0tgFYJ1JOhy7Hz2FJcak5L2UrZ4+it5D7ArNjGBw6wDqPkzV7eRyGlsundy66ZBqcw1PhGlRxOGU4YDLIgDXn3jM+PWmJgtBDhoAs7f5afjU+FYhRpmEi4Z125x7q8wVkehWRsiRtppHurRwzDgJAAy5zoBprqaK9o6iq04DmWA02kCtrJFzX9n7qyYWyudjlXUdBvWv9VDXQskSp2J0EculYzaNmEGZjppAoN2+xXo+HXWkiMmo5S4HOjlhCszECNpmPLmaWv0h354ZdKgPJtwpG/0i6EHaldmtCZcxYuo7Ic4SIIC6k7gDeVGsjxrRwK8FW3k1DABsx72aNdTJABBgdDQBLhtqbQVEkyXYwAYgjutA3PjI21orwC+gWWO0ZD03Ek8/MDapXFwaXVMW64PQ0XrwVSW0VRJPlypd4txC1ntXGuhrRyhbdv1nYSWO8pbBIHUyNtK1dqLM4G8GuZc1toPWBJHtFKXDf1MWbZ7yX7ZU3FEtIM5c7xAYnLK6Ko01NPyfWrXRR4MOK5Vtnb+B3h6NAoA7o7qjQafKdKKB655cw98qqrbLr3V1cog0EswUgtJ8dKs7JcOxFq+S9tVDKRCNKLroDsMzRMgHQ715uOXGPZTPAruxt7R38mHZ49Qqw94B9hUkUqXlKsRH4eHw1mqsaMRatYi+9lWYIzs4eSYBJWCJKjpMdKr4dxP9Zsi4WtlhCsLZBXw2A3q3Fk4u37I/I8dvHa9GprtfLejWvHsn0xTT/DD5o0BmMp19tRFs9BJ5iqI5UzypRaJvqd6kTt91ejCGSCYB+/lRKzw0EKGyiQwQgd4MBz6jzo1O3o1Y2wa1z8qrN86VG5IJU7zHlt9816THifv++jhKLQDWzSuEIUM0gkiASJIjUxXwIkaVI281skQY3bdixkwTEAARpVeQkamAPCKKU0ma4lgJbNlBkgjuiY5ZoEzQm/wO8iCc7BT6oRhvp1gaTr8ac+GWlRBkB1iSf6+FFPMDcA+3blXSxrUimENHO+A3u8UAjI6CJn/qHnrNMVljNryP2ar4jwm1hzb9Ei2wboBUeEmZ31nnUrLd61y0b7IrIQ4R4jWEOGd538Cp/Citswre376FcGP0lz/R/NRMuAra8j99YcgLwW2buHQ2cQ9tgACrBbigjwYTB5QRQ/iat6c58hcZczICoOgjck7eNBOGcUu2MjqOQB10InYqQPfOlEb2MW/cuXFmGybgqQQhmfIiuyQaHI8xfqHwHyUVkF36BeQ8f4mNX4k9xokkD+UVkdP7sDrsPm1B0cHcJraHXInyqzhlyQB0c1mwq/Qr427fy517wr1RH7Zrl2jTRg2lmHhRbBp9IfBfwoThTvHrH4f1vRn0i22Cjcjfz6137mmmO8fIUmfpHUfqDOeTpMyQQH2IB5nnTl9Y+QpS/SEs8PcQdXtj33BO1AzPRzPB8Fs3EzsZT9xu4JnlEyCdtta2YK8x7t09xmJIgrpMCG/Znlyqu0WTLbzKegnu6+ZA0iY8q1tnJKZCqySWBzeQPUnw6g15zk297QK7J9p8Gt7h75g5Nk50CNJ00InZhHyrn3Z20l57yNcKRbL2meIm33iGEgZiBFdTwGJdkgIqknKAFzLBGzHr+FKfaDsPnc4hn0nMbcASAdQDsugMCq8OeFcXobhlKL4/uPPY3jrZQrOAygK4J35SPbpR3ivapUXMiG4gbKSs6EeIUjw865Jd4ndsOzQoe4oER+76xGus5Ry1ovwvhPp5t3rzstruqFeLcgAu2hDMcxyipZYkm5N6PZnjjJp1s6RxviOewy5crXFICMR9cEAHlSR+jrhKi2bjMRJJyn6oUwI5QSNxULN82mC52cWb4UBjrkZZQE8wDInxonwzAX7mGW6loupZg2WAxAMCBMwI/KigpU6V+yPyoPHjSj7IXcRcbFnN3fpYyq0aAfHQDQ86YGtcxqeUbUq8PxWS4Xz5zmBYKwIAgz4zqD5+VGV7QKzjuMQSFkRpJgSPZMb0UZxTZ4s4sNYbCsJ58uuvQdfbRPDqBkIAmIBgadd9ZPOhNjjFoXfR5wWJ7vMZtgAetE7N4FlZjAU7+MwPifhVuCqbZsUB8en0twkRLkHnoOnjUMPgSToC5j+tBzrVbw+Z4bUyZ8TJ6+2jmGUKVGg8BoBWYYOdsXwtggWWNll2ZWEACN+RA2/KrcHw+5IBCjfWY8tIokmEt3GMouaS0xqfHx6TWbHcZs4e4npXCljCrBZiTPISYp8oxpub6QXA24fh+VQJHM7nn51pNsnnzHwpS7a9rntpbt4bRrx/xI2C+uAp1zR4Us43tBfbJazu7/Vk5JLEgljI2EDXTep5eRtKOxmojx2k9azzJuZgN9OtZLSnNa1gQdt/V6+6gPAnYucxn6S3qWLad4cyY2pgA79uOjfZFWw3FNi+Vm7hFoF7h3Pc1I89KKBO6+kCDt7aHcLkXLg8V++iLN3LnkfkaW0rDQj8Nl1VVRnIUbCQPCvMOdXERDxHL1dfnRnsniQqC1M5gGU+YBInzmhfFH/vF7kPSKdNP8ulzm7ooKMcDr5fctU3NbAB6L82q/EDusB/Wi1XiG+hWOi/fS7s4J2l+jUR/l2/lVnCVJQAbztUbD/Rj+FPl86McHwJt2xmAznUgcp5ecUT6Os02cCAhCgZokHx/rSs2Gwx9ICxmVmI59CeoojbbvCoYu1lfPplIM+f5/dTF+ky9kL9yCT5UG4hgreKt+guqzI2pCEhpUyCD4RNanuZg3UBfjNYHbIogwdpB1E+PWlJW6CfQncU/Rizn+74xWI2t4hfRuPJhv8A7aHt2extq4Zs3P3oK97loQ2WPCPOnviOPe6FSM+nqMMxY9ZAke6rcF2Pd1BusbQ/YVy5Hmx0HsBp3/ng+xTYjYexjUttlw17JJhsoMGTrv4xJ9lX47h104O691cjKBo8Sw1JEDadPGuj4Xs8lo93M0z67M0eQJyj3Ut9t1drFwJ68kgfwCI03PIUp+PihbSCxyqaZxq7da4XvTNzMsA8tPWHiNIpk4Lw+FW1clde/c3JcaxvyUx50q2UIAYOMpBy8jyC5p2NNXZEsE9CwGrsSfMTB8Oc1NndQPo8W2jfiMGBeW8D3Lim3lO/KNepEmfCmbsVxPJjTaVzkugk29wt0EgsOmYKDArHisOmZAgUsRCKToGgwSfAVj4Lls4y1eusozGdJket3So1OpXbrFL8WdzX8E/mxUsTZ0TH8FtO4tPZRrb5jmyqCNJ3EGQTpXOrfCMUr3EbC3YGZA4QmQNAykaTGx3rqR4mjEBg1szK5xlkjkCdJ8NDUsThpB1MayASPaPvr0p41I8CznHZzsZiWui4ymwiMjKCJLQQTEc4HPfNTbh+A3lwpslw1yCFbLABkkaGT51owPeTTN3TGjwNNo18avNk9Ln/APT86HjCOjkgRxXA4xHNy1DqR6oA7pABJbNuJnarrXaSwLYuXLqoQgZ99NNdgdJ2qPa/ihwuAxF1c4YJCnNmhnIVdJ5EzXFrHEwqyW07o2zAD6za+sQJ0ilpODvH7OaHnG8dkm/YLBbhBGa6x2Ihyp0VdZyzE8jQ58S10teabl7NAuM+UaabAR1imDhHYuzcQqL18yoafRqAQ2oMQI1gx4CvW7BOquq4q0VbbMlyRy5NA35VssFfq7v/AAdJuQBxd5r9wNCoFbKrMSzDqSdhJ6dBUcLh87xJgE5oWBlj6p5nTmKYLPYl1BH6zh4I2AceBjTSs7fo5uwSuJsKDsA10b+MfdQYsUlaTpegHFvst7NXlI7hlRcTcAaktpA5ACmNAS1sxPrfYFAOEdmrmEgXLqXM9xDKEkADMBJaDOvlR63d79oD96P9lXPjCNIFRYUwCH01zpCffW5j3Lnk3yND+Gv9Nc/hT571dexgPpVHJdfaDU9pDELGGJFu0Z1CqfYRBrE17O90zMt/Ifwr7A4nuKvpLfqrAbQxG2ra1mSFZ+cXI/4E1mSh5odjD9NQPctfWzNkHwHwJqsjPmA0338AtFeF8HF5VDD6MAZvGCTlHnpPhI50npnBbguFLKrsNMoyjrA9by6D20WZq8molq1syj2a2XbYdCDsw3++sQNbMKe6KZifoyQDNoqxB3AAPsn50L4kkov8Qpn4rZ7ufp63l19n30uY1M6gKd2AGkxrE+yuS4z2bdxCnZewArPBnNGY84/L50cFzTyqjDIEthV0C6ewff8AjVF/Ew5Xqh94P50/lsUb5pZ4/hO6pjWJ8izAn3CfdTGD3fYKy8SwPpUZfrR3fA6xXPZj6Pzd2k4X6C9cAOYMfU1B65h4zNMPB2ZIDiAApZ4MRoYM/WB0ol264CLqrfAM2/WCwDoRI15RNB+FXGyFXdS0zlJ3UiQRyJOs+IFefm+x9D4M+UbGf0a2lzB1Lkd3qCT0O5g0K4UGTGIVOZ0K5m1y5i5Ygc+esdKs4aVAUup7xhdJMHSRzjb3CtHBeHvea4bMIobKGM6ejA5j1SdZO+4oPEivk2wfPk1i/J0PhtwhhmzFWmQVJGk6nkAI9bw03onw6+pBVfVGomdjy11iaB4biVptEvRmMD0iZEY/ut6wnWCd/GiOF7lwEqUmVhhzOwmIOvMHntXp9ngFD4i3h86l1HeLAa7RoKxYXH/SBmuLBOpkxHtFaMcPprm+pH2RVWHchwAJ1k+XOaP40ot/c62Du32Lt3+HYhLdxHbKrBQZJysCVAG5MVxmzYciBYvHulR9G5jqdq/R4cCNhrvoPLWvcbjMo9bbkD+dT4Z8dJDHsUez+PNu3ZbKdLSB1M7ZQDpvIp3w1xSoiMp1BpTxAGeRAEET5nT+vEVowOO9CwVv8Jzp+6eY8jTptvaASoazbHQe6s+Lu2kALwPCB8qDWeOBgQriQCVGUkGOUmDQvEMzOSWGY7dyfZq1Ek33oxujV2jZfSWmTQSuvLcn76zWBraPgfsVTiWJFs3GzkOgGmWN+QkHXnV1i6YteTGfJKVJL2zrCnD7kXLp6hB4VCwO9idQdPHTumseCuE3boJ5IfjVuGMNiP4f5WoVVMwUcPiSbad55RRvBWQAOY2j2CrcM5PpMxzN6SSdN/R9B7q94cwOF30Cn7KxVXDm77j/ALj/AGT91DkpD07CuCwbXJCaFjq3JRpJj5U02zbtKqBlVVEAFhPjOu9KRw9s5syg76RrrFTPDrHo1IQA5QdJ/HWlJo1pjK/GbI/zJ8gTQ3E9srCBiA75QSQInaevSons5hzJyFe7uHbz2mkfC4VhjGtsO8wykBsuZSuUnoZGVh/CRWtxqxmPG5saMR+kQfq/p7dnMmbKZbUQSD3QOUbT0opZ7bJaj0xEXGATKIOonY76a0v4fC2lsMQpfIwZrT7F9EeQNuo661a3C4ZFZM3dVJdf8MllIKme8Qo1bw86BZYrobPB/Z0HDY+3dEBgeqHQx5HlQ7D8NFu6ZMCIXqR4eJ2PlQluDFW1dZB0IUiPGZ30ozwi5fIUs6OnkQwB5SNDy399Up8iNqjc90BcoBHQERPWD1oHicZFy3J2LIfEFZX5Udx/qMJ1I7vmOnj4Uk43FZrludMpZnjYFUMe+a590Ax4sPKr5CrE3PsrAlzLaTwyT7ordOp8qOzhY43w2fSEgEXGyAe6fv8AdXLuIdlXw9xpBKEkZjOgmY02H412fimHzBBG1wsfYD98UMgGSdZI0Oo8KmlBSY/DnnhdxOX2OFX5CBv8QlQ4I7obkDzjXbSuj8C4GuGwuTLmQpAGi9ZJJM6meVYeJYq1av5rjsoUQtu0AbjsYLH91Ros6bnWrbXatQJt2DaDaK90lmPiBOo8ZpmOEYRdG5888zTkVt2bDW++oRCZzXWVDOnqDKWAjQA6xGlauHWb6MEF63ds/wDTOe4TryYqMkbgjTTasOHwlx8WrO5kq4LnvNuDCzoNAToBE018NeM6me5sSZJG4nx5eyi+q6EaMPFrOVs4Prkg+Y2+FYEu5GDcx8uYo1xO1NkfunX8aAs2m/z/AAqqNNGBr09u42QjMPEaE/lVl/AAjugAx0GvQa0K4R641B8p9+oo6przsy+OdIZHYEvWTEEajdfYZGm1YkgjITuND1HI+Y29lG8cms+H/mgmOWNRvOh6HQR7daoxz5I6SKsPYYtlDd7dQdM3XXkfCrWW5bP0iFR+02mpPUaTWcoXWRowMjl7Puree0U2MjrmcnJDHSI3Mc6dKU3SWxNJCtwzjD38ReUrkWzdsoBz3uE7SOU6copjsnW1/C32BSzwrghsXcQwOZbty1cRidd3zBvEExPPemPC3JNqf2W+wKVk0wrNXD2+lvD+D5mrLGpxPTL4/stUOHr9Le/0faNfWz/7kjXufytWR0nYLFrhizhW21X+Va+wNv8AxD/3H+yao4XIw5/gHyWo2bhObxvXDp4ilZHtj49BMn1oPM8v4avvN9CCZjIv2fhVFlZVvNv5ZqV3/AUD/prP+w0i9hjKjd0+Q++sN7s9axdpM4y3FkLdXRl1Ok816qdD4Vst+q0+Fe8Bb6JPNvtGji/RqtbQqlrmHusjIMzkSSdG0gMk6HQbdfGvLPFQrD0j+kCkeEctAPCmnH8MW+GQsykAFWWJU66wdCDzHhSR/ZjW7ly1dn0ia5h6rK3quo9hEE7g1HkxV9SPWwZ4TXGY3LxrDKM1245ltALbONNphTIE70zcP4gt22HtOjodmU6fkfDlSd2dx2VTaMHLqNBBB3jkYO4rNxrHthLi4vCLozZMRY2V9JDgfVuAc+ciapweStRZ5+Xx9viOfE2OWIg7jzHyrnfEczY6zbBID5mO+2gIPKRB99NOL7QLfspcsnMrCY5oRuCORHQ+ylC9xMXcfatp6wViWgwDpI84G1WOXshlF9HSLtzuAeCn3kfdWwtuOeWaBYbiXpLLKB31Gg6jlW9TcNyQAABlkmgb2abbjiFJ/bobiW0K20mGmPV6bk7DxrW6B9T3yPdQ7jXFBZWFXPcPqpy8zHLw50mc2loKMbYo3+O4YYpbeKtIzXHhXRWDKQYUie8R46T8KarHDRANtRcBMrcV8rL45WlZncgDypJ/sgnGWrt5jcvkm47zooUQqKo0CgnbXUe/RxYQ19hoQFg8tR0+NKeRw12McExuxdlw4uMgOU94ghmCnSSAo+E1twanNcn90DQjTXqSflSnwbsjZRLN159KdTlJz3GI7wJmAs8ttKccHaCjRFTMdQus6TqY1NVwkmKkqNDqGVlO2s+2lTEW8rFTypmw7T3upPz0oXicIPSliZGgKxseR8R4075OKsBLdGPB2yo9J7h8Jrc/FgACQfHfQ1mxuJACqIg7QZ8xArE1/WYnwK71K08jtjloN3WzpIEiAV5Hx+FBrwJEbzqPDpV9vFszrMgTtECKrxlpQx2hjPl7azFcXRzMD9wzyJyt4MNJ8jVeKtTJ18Y92YeIqvi3F7Vvuu2v1rajM52ieSjzIocnaVyAEskjaS4BPuB5eNXRUvQS8ac1pG5TtMbrJG27QR4aiiFlQDa8m+wKX1xVyWJsMoMRDK0QdusE9a24XjKM9tNQ8MArd0+p0O8kHagy3fKgJeNOC2g7hL03bo/g+ZqHpYGJ/h/kas+Df6S5/oHLqa9VdMTrPcH2DSlbTEsX+HH+6jlKD5VHAHV4H+a/yNVYG4f1QaiMg157Lv76s4QoIfxuXI16TS8v9lEAkmit5t8SKniCBaX/APWv2DU1XuN5n5iqsS/0I/gUf8alXYbGhG7jeYqHAm+iTzb7TVULncadO9y8qnwIfRJ5t82psf1I30zThW77+z5mlztoSt1bqyWUAFRuUO8dSGGYe3rTDY0Z/Z99ZcaFuOysNNdeY2Egc46USpqn0bbTtCvbxwyq6sCIkHb/AMeNDeLdsU9GVHfumcoju9MzdAPjFFOLfo/DEXFYgTOa3swiNVM5fMUt2uzQtXZuHf62rDp0EUuPirltjZ+YlDS2D+GWLlmIv+hZ2l7vSdNQdOgE+dNWG7HqMQl23jAiIuWFGe40mXYkmMzGdY00oNxp7S2mylnIk5QunuiTOgpj7N4ezkX0NgekKqwhjlIZQZKzAI2mBtTZtxeiWEuSdjThsWtsRaT2n1ifvNEMPhXcTdaAfqjT2E/h76y4OwLerEFzyAgDwA+81qa4W0G/Sp+e/ua19j3GY2O6g8BQnEWypj1rrbkbgdBRe1YFsFm1br9wrPatak8zufurp377OX7C1wHBi5iyWg5bUEcu8wI+C1LinDYu3wNi9oAeeXSt3ZK337zf9zL/ALRH31rx9ucQF6taPuzfhRdwT/c5vZPC4TLdEiAEmPEnU/A++iufvL4An7qovD6UfwH4H86kWgk/u/nTV9LoB7PcGhGk6MJH3ihXaEGFEmCesTpsfwozgl+jUcx86z8YtE2ngfVJ6wQJEVTFUkxXsVbViHWPhpyNbHJgySAOc6fKsYugsjDYifOQasxl7LbdhpEH1juTG0/1FHldbCT0TEHnPkZ+Qpb7S8fCTZtkArpccgd39xZ+uRueXnRjivExZstdIzMoMEn62coggzziuZ4huR70EyTzbdmPiTNMxKy7xcSm+TLL2NUplylRMkkyT7J18zW/h4uuPRqCR06Trvz8qw4MAHNlWY57e2f60ozhcb3gWKgEySO7A20jnVnSPSbfobeznDWEemJywCqkny1H3Vv4x2et3UI2caqR8D4HxrJh+KA6q6kEDrvPTeda3jENIkjXTY+Y5+FKe3sinzvkLnA+KMl44e8e+0FWP1sp2J/bj360cw40xf8ACPsGkrjmDvC/6R2goc6FQAszypx4VjRcw1+4o9ZCxHQ5SGU+IINR5o8WTeViUWpx6YHwOBb9TWbbeopCwZgZSdY5xU+FYB8q5kKyXMHcTt5b0z4fiITD2pcz6JBEmJyCs44iD/mH3/lUk96AWgRZYrbuErsz8jOhGsb1fisMWRQAZKDkf2Y1rbc4jz9Kw9v5VEcS/f8Ab/QoOJ1mnP3W11nbwq7hN0hEmdzPtmsCcVadLx9/5VpXtAw3cN86NaMuzYt+C/s9+tUYMd9p2yn3k6Cpr2hT9vXp+cVXc46WIGYCdh/Qraro2wlh8QEn9mAWHs1P40K43hyG7hQqdQGVWG3I9KJJxERJfX+vCseNVWEq4B3gzl+AkeymRdaYuUb6E/HAo6teVXQkKygARn7siOYnambDXLOHthbSi2o3jwHM7mgPGsN6R7eHzZXeXUr3gpAORpHLNJgwdKY8BwxFylm9LcUAF20HsQaT8amztctBQVKmW4Cyz96MinmfWbx8BRa2sCF0rMjyetaA0UmDSCdnt3XTc/1rS72s7VLgrULDXn0tp4/tN+6N/hXnHu1YQG3Yh7p5/VXxYjcDoKSsZw5rVu7fvXDdv3VCBjyB1YRsBygUbyJsxRaHj9HuHZcFZLkl3Uux6lyWn41txZ/vlvxWf9s/jVvArWSxZX9m2g9wFfcQt/TWX6Z196z91Mb+n8g+zVjJzoegPxj8K9B9b+uVfYxtF86ja29v3Vk39bOXRdZJgEeE1dfaO8PbVOBPcXyFaUOlXRWhDEnitjJecD1ZDL5MCfnNY8Tciy0iO8oPPbU+6RTBx/s47lblt4jQqQNuRzbwvSKANZtegM3It/SZSSAzldWadu8xjToBSsztUHegP27vBRYtjNNy4zDTT6NnYyT4ssCkk29fWBnyHnOtdM43wp8dgJtXAHOVrdxTlBeO8s/st16+VcnK4hQ2fEXLbISrIw1BG4NPhJwRd42eocUjdbvADXX/AFCPdW7BYpCIa4F8SSvuJ0+NL36ziREYkbT3gv4GvLXHMWxVfSetsRbtn4BZO4p3ysofkteh94aqowYEvppqCOWxBore49tvow51zo8TxtsBjcRQyzolsHWNCwTfY+2q07QYkavcJG2wHxFus5y+x3zcttDTxzHksCziGBjvbDwHIEii3ZrigXC3V7wkNBCk7ieft18aT8P24vAEBysD1i7ny2j4Vt4ljcUPQvdvOUxFl7qjMwYKuaPXMZTE7bGlTbyOmheealCmdKs4hitpcwyi0nLnlWazrdOY98TJ0jlOmtQ4crBLZgt9Gvhuq9eVWYgs2mQ7jmNINee3skRYrnMQxkx0qu3fLDVgGnmP65VG87BzlQkEDWQKiLjEr3SINEpGEluwSCdjvA6TUMPfaQM4k8ss/fUjdIJMTJmatW4SQcuw+e1Hy0YejEHKTImYmOVFOG3iVJFxWMSYX89qE2mbUZCdZ08autl5YqIJAESOnOuUzg5cvkBZYCdzHhXlx2iQwImNh86rwmLZl1tnSAdR8qtNlsm2uaYGmk0blZ1C7fvf3m+DGdGXKf3SoC/An40Zw1qBlG+5PU86ANg1tYm/iLrtKfSG3GhHeKGd4A0jqtEOFBsQuZiVX9nbxg8yQPZXmZZU2No23eLW0ORe+x2RO8fbG1UcXwN17ZzvAYj6JNNOhYasTtG1EsBgbaGURVkRoI0rTYtZ3LHZdFHjzNbjjyVgydABOzQtW1AADGWc9ANQvkPiaWe1GHzWlO6i4NOu4++ui4y5CMeoj36Uq8RwQKqnjSsrSmqNjsacJbgAdABXnEE0DdGB+MH51ZaNXXVlSOoNWr9ArpmHipIVCP2x8jXuFYFaq4mfo1/iX5GvcLpanz+JpcpXP8BVo94dx3Dsqj0qhoAIY5dtNM0TRVCDrv0PL30D4h2XS5MhWB66T58jSnxbs7dsAnC3jbjX0YfQ9QQDEEeGnWvRUmkT0dKZRG1c57R9l4IRZKCfRD6sfszMCCee80E7J8NW9i2GNzsAoZUd2ysT5HvgQRT9i+C2rUPZt+j2Drb0BXqVHMGDO+9Iy5FJX7Q54qMHCOK3Dgh6X0eZZ3WBCn6MFdIJAifbSL+lrg63EtY6yCuYrbu+M+oxHUEFD1gU64bhFsXXuZQxjMBEiepB3gnQVPi+CtYi3dwrmLbqBK7qTcQLHKZk0MPIbasXC4uzkHZngyXw+ctmVgNFDasQomWGsnYdDVuJwyWsTatLqUdlYxBnukTyHTSaeLPYFOHMPR3nu+kZNHUCMty2Z03OtZ8Z+ia5iMUMWmIVQ7hyhVgQNJAOoqjnFbbGLI+TAOEuW4QlAwFkGNR3iBPyrU/ExDBe7B21/Cit/wDRxjlQIpssFAA70Exp9YdKC3/0Y49ngWgubRnZ0ZQOpynMfdTY+TGqK1lgjHh+CtjL1u3lhSST3QO6NCzcwI26kiif6SbMYnBqAwAw9xQG2EZgAPAU38H7P/qSZbaktEO7qxzHrKiAOi7Clbtzaa7jcEDlJNu76h00VjrqdaxZeb0SuTnK2N+D4QwtWyqHW2h9YfsjlmqTcIuER6M/7h/9qVsLxrIIylh6NIE9FIaBzkge8UTTHFiAmWemeDzB0JncEew1FJ1toNRb6DQ4Q0RkP+4fjUX4I5/y/wDl+BoYmJcSI5xBJEHnoda9OLc8v+R28qBuvQIQbgjxHo/+X51aOENH+H/yH40FOLbN6pnzqdvGMNl/5UHN/wCswLf2Q8juD3j8a1WOAM2pt6H9786D2uIPubf/AC1ijXD+0LsIFuSN+/rHuo1I4J4fgYTZN/H86u/s2Rqnx/Osa8SuT/hf8q+HEbv/AEtf4z+Fb8iCpgvtdwVzbZktktcQ2CsjXOZUyT9Uz4941t4VhxZtZZkiS3md/jpXnEMRcuJlyFSSCDnBgg6GIrNgbxKRHeLxHPQ6/GovJt7QaYYFye6NzqT0H48qIBQqwKx4VYOXp6x+6tjXJMcqZikowt/wLl2U3LUkDkBJ+6lviet3KB9cD3sKaWMAnrQDEWpv+Add/KfZSstWkFEN2xA+FX5dKH3OJLIW2Ddb9lIMebeqPfU7eLva5rSDTRRczNpvyCzqNJq+H9CmzF2gbLYkcjp561l4tYP9nsg3ZAvsJE/Ca97RfS4QkA6XACDoQZAPumodrseLOFzHbMg/rofiKkVqdjltIW7fDzMGyAAekjlvO9EMNgbrKVZdQ6kGBJAidfYdK08F4mLllGJEkakxO0/P50StYwToQY5Vr8hqWzpKxTucJuC/hc6kD04UE9ArE+YIC6dVroGffwoVxziKi5hzHqtcc+AW2SfnQvC4u9atriGZWtuAzWkDF0VtQ2p75AIlQNpia6Uo3oZGNxTYZ4ngWbMbZysQARyPPlsfHnQvBdlbyw3pEnMGMAkGAY36TNE7fE1IRlIKurMpGs5RPdOx8qlb45kGokORlgdVDbeXyrFOK20BPC3tGd+AszK1y5OUggRA0ZW+a/GtJtPaRsrExrBHLfTSoN2kHJWjnpFZ/wD1PJO0CeZZj4BV1JNb80JrjQng07MX/rq1n9HJZ8npGCDPlQbsxXQKPfRS32iGxy+0/HxrmvEuyxN1L1i/je6Crq1oKSryGCF2RRoY1HjW6/hgR3LN9RpH0ttyI05Z6KXjPXxtm6GftD2yt2DBtm6+gyqMxA70kqJIGgGg+sKRcfx1b+KGITJZe2zp6FlZrhQ2mz3ChKxJbKJGbnrWxMKbjo11rbuhgOYLqQAQGAUa9CCo8ZpgPZDDvabEPiL90vbZwy9xToSohROXwJNXY18VckdaFexZC5IHdyKR4gqCfLkPbWnGIvpbZyC4CrWzmEgkAspI06XKg7+jS36Q5WtgCDzgSNNyD9HHUTVZx4cRaS65Ug51EBQhkNmPgGmP2j0pWSDcXRV483DImFP7XT0gw5uGSR6EGZECXQnWABJk9Kuwj27q57bqw6iQJ9orBxGxczf3Yq1y4pFy4UnKqqzygnvFpy6bxUeyPZnEYe5cF5luIEW3aYNOYKSVOX6oCmI31FS4oxlju9h+bXPS9BhcPlHWrWCjoK2CxG5n2V7+qL7/AHV3xsjsHBxPX2fOr8KoFxGUjTrppW39QXb+vnVZwYU69NI199GtAjKi+HLzqQt+AqjgKt6PvCACYneKKZa1QD5AvHSLZIEnKY840nwmgXAMA+GR2uCWDsLW8tJ1Yg9ToPCmzEwBqNPuoRwYekVbrA6TlzRJ1OVv9sVPnk4DI7QS4fZKIM2rbsfE9PAbeyrlE19MKT7KnaECaQt0vyAyN7pyFK+MuI15Qy5u8WKmY0hQfGCZimm4O6TSuiTdc5fSFTlAQEkRqQTIAkn4UeJOWXk/t/w56iH8HcXMVUQV5RA9kdKyurb5STyGk5uW5jTTXwr3B4e4WJ9CLUjW45ljPIIpgDzNXnCgyoxBLeKLHSNFj4zXqY0orYmVvovXDB7Tow3OsddD86Ue23DHxKW7aKSEOdjrp9VdFBY6yYHSnLhkgNMzmO9KnELRTEXTmIggCDEAS3v1pGSKSjJBxlVgPC4DFABLNqxcWND+sKG8ZUpM+Aq/G2Mfb2wwjTUPm+C70QvX1uQLylzyupC3BPjs/kavwFnEWBms3BirQOtrVbgB30MgMPDQ9KVxhJ6QXyMRcb2uNtiL6MjqrAKyMrHMpQg5mIywZkdAKssdvLLAL6W5YIAEmyGXpqyFiNP3dfCunYbF2MUCpALL61q6gzr/AKGHxEis/EuxuFu/4mHttHqlVCMvkVjWiqC00G8lqhN4RxRUBt2LtvF73kKyoVwTnSMoiQQY6E0xr2Vd0BxF9VI0CW0EWxyUM2pjr41XhuwFi2wNl8RbbNnGYBxMQd1mCNDrrp0pmOKjSXIiNAwOnsg1zpO0bLI3FJCx/wDjmwdRcYnqFssf+SGgXH8BYwbIFvYh77EBbai17mUJ9bYLv7KfeJW7r2WGHYW7p0D3ATl6mAZJjalLC9h8VYJurirWfUm64YkTqxlgY/rlT8c0+2Idk07I3jaV2uMt312sOUFv+H0ltFYEDnsD1oLxvD2HNtHSLreqt68CgjouYLHjrPIVoOL4hiQyWrlq4D/mXYt2iBsVGUNeE/6B41HCdlsfZzf3fBYgue+93I7P5liIHgABT4Pe2YbeH9kMK+T9acXbh7tu1b7tu2DuFCQWP7THToBzccTYCYd1AELZcCAAAAhAA8AKSuHYXHYdma1wzCo5/wCioGYeMXIjyFEF7Q4+4txLnD/RDI03CWCgZTJ56xy1kxWzVyu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data:image/jpeg;base64,/9j/4AAQSkZJRgABAQAAAQABAAD/2wCEAAkGBhQSERUUExQWFRUWFxwYGBYYGBoYHBwcGx4bGhodGxkbHCYeGhojHB8aHy8gJCcpLCwsGB4xNTAqNSYrLCkBCQoKDgwOGg8PGiwkHyQpKSwsLC8sLCwsLCwpLCwsLCwsLCwpLCwpLCksLCwsKSwsLCwpLCwsLCwsKSksLCwsLP/AABEIAMABAAMBIgACEQEDEQH/xAAcAAACAwEBAQEAAAAAAAAAAAAFBgIDBAcBAAj/xABHEAACAQIEAwQGBgcHAwQDAAABAhEAAwQSITEFQVEGImFxEzKBkaGxI0KywdHhBxRSYnLC8BUkM0OCkqJTY/EWNIPSF3OT/8QAGgEAAwEBAQEAAAAAAAAAAAAAAgMEAQAFBv/EACkRAAICAgICAQMEAwEAAAAAAAABAhEDIRIxBEETIlGBMmFxwaHw8RT/2gAMAwEAAhEDEQA/AFizhMVYxN5LyuFuljaDKSpUvmzq40EDz8qdOx1plwahyWb0ryZ/7kAyeoFc/wCNcdxGMu3J0WwxtgrKhVBZZJnnp5maf+ydxmwNvNyfKT1AbT21NxqbkjGGwe63kI/2Crbv/th5fztUY7p8h9gVXiGAwyjXb+dqOPZjNnDpNjw9Ggn21p4UkD/5T8hrWPha/QkcvRp8xW/hO3/yfhRfY4jh2+kP8J+da7x+kXy+6sNofSNHQ/dWx/8AEX+D7jQv2cfASSPBfuqrFJOGfz/mNaETU+S1DiaBcI07SPt6UDZklpih2ix3o8MSN86g6wILfWPSsvAMTnUzGmUEhg4zAQYy6DQA+2vuO4sooUZQryHJ1ge3bnB66V9wS8uiooAy5iVECWMxoBproedI0sq0JSvC0GcOPfVoQef9dKqtaRNWeltouZ3CjaToBuSdASdOn31TKVbJ4Y3J0iTrG+nsrxmE6n4GteH4W+IylLjIsd5yBmneFWCAY3J285ou/Zm2R4xuRPtMEa1KvIt6RU/Frti2XgGP6/GokmiHFsF6EqPWBBI0iI9bXpz61h3/APNUxnyWibJjcXsgSaqFzxrQyGdx01rwIfzo7EtFImrAp6a1NdDE19mP9f8AisZlHxc1F1rxxPKf6/Gosh6fGiR1EOf51NT/AFvUFtSdOvsqx7cflRdGHyoZ0/rrULw166VfZsk9Aajce39Z1jqCCfIRufClyyRj2zVBvolgZ/5J/N91FLI1s9cp+yKG4NhoNiHSQdCJDRNEbS96z5H7IolJSjcei2EXFUzThh37nLVauwI1uef3tVeFXv3PHLRLBYbKLh/ak/Osiw0jgGC4cyXLqYhGQM1woHVlDh2JB10cagjenXsYv9wt6ERcbQ8jmPhT3hPSfq9tbtlb1vINoOnirb0F4itpDbt2LeVZ0tgFYJ1JOhy7Hz2FJcak5L2UrZ4+it5D7ArNjGBw6wDqPkzV7eRyGlsundy66ZBqcw1PhGlRxOGU4YDLIgDXn3jM+PWmJgtBDhoAs7f5afjU+FYhRpmEi4Z125x7q8wVkehWRsiRtppHurRwzDgJAAy5zoBprqaK9o6iq04DmWA02kCtrJFzX9n7qyYWyudjlXUdBvWv9VDXQskSp2J0EculYzaNmEGZjppAoN2+xXo+HXWkiMmo5S4HOjlhCszECNpmPLmaWv0h354ZdKgPJtwpG/0i6EHaldmtCZcxYuo7Ic4SIIC6k7gDeVGsjxrRwK8FW3k1DABsx72aNdTJABBgdDQBLhtqbQVEkyXYwAYgjutA3PjI21orwC+gWWO0ZD03Ek8/MDapXFwaXVMW64PQ0XrwVSW0VRJPlypd4txC1ntXGuhrRyhbdv1nYSWO8pbBIHUyNtK1dqLM4G8GuZc1toPWBJHtFKXDf1MWbZ7yX7ZU3FEtIM5c7xAYnLK6Ko01NPyfWrXRR4MOK5Vtnb+B3h6NAoA7o7qjQafKdKKB655cw98qqrbLr3V1cog0EswUgtJ8dKs7JcOxFq+S9tVDKRCNKLroDsMzRMgHQ715uOXGPZTPAruxt7R38mHZ49Qqw94B9hUkUqXlKsRH4eHw1mqsaMRatYi+9lWYIzs4eSYBJWCJKjpMdKr4dxP9Zsi4WtlhCsLZBXw2A3q3Fk4u37I/I8dvHa9GprtfLejWvHsn0xTT/DD5o0BmMp19tRFs9BJ5iqI5UzypRaJvqd6kTt91ejCGSCYB+/lRKzw0EKGyiQwQgd4MBz6jzo1O3o1Y2wa1z8qrN86VG5IJU7zHlt9816THifv++jhKLQDWzSuEIUM0gkiASJIjUxXwIkaVI281skQY3bdixkwTEAARpVeQkamAPCKKU0ma4lgJbNlBkgjuiY5ZoEzQm/wO8iCc7BT6oRhvp1gaTr8ac+GWlRBkB1iSf6+FFPMDcA+3blXSxrUimENHO+A3u8UAjI6CJn/qHnrNMVljNryP2ar4jwm1hzb9Ei2wboBUeEmZ31nnUrLd61y0b7IrIQ4R4jWEOGd538Cp/Citswre376FcGP0lz/R/NRMuAra8j99YcgLwW2buHQ2cQ9tgACrBbigjwYTB5QRQ/iat6c58hcZczICoOgjck7eNBOGcUu2MjqOQB10InYqQPfOlEb2MW/cuXFmGybgqQQhmfIiuyQaHI8xfqHwHyUVkF36BeQ8f4mNX4k9xokkD+UVkdP7sDrsPm1B0cHcJraHXInyqzhlyQB0c1mwq/Qr427fy517wr1RH7Zrl2jTRg2lmHhRbBp9IfBfwoThTvHrH4f1vRn0i22Cjcjfz6137mmmO8fIUmfpHUfqDOeTpMyQQH2IB5nnTl9Y+QpS/SEs8PcQdXtj33BO1AzPRzPB8Fs3EzsZT9xu4JnlEyCdtta2YK8x7t09xmJIgrpMCG/Znlyqu0WTLbzKegnu6+ZA0iY8q1tnJKZCqySWBzeQPUnw6g15zk297QK7J9p8Gt7h75g5Nk50CNJ00InZhHyrn3Z20l57yNcKRbL2meIm33iGEgZiBFdTwGJdkgIqknKAFzLBGzHr+FKfaDsPnc4hn0nMbcASAdQDsugMCq8OeFcXobhlKL4/uPPY3jrZQrOAygK4J35SPbpR3ivapUXMiG4gbKSs6EeIUjw865Jd4ndsOzQoe4oER+76xGus5Ry1ovwvhPp5t3rzstruqFeLcgAu2hDMcxyipZYkm5N6PZnjjJp1s6RxviOewy5crXFICMR9cEAHlSR+jrhKi2bjMRJJyn6oUwI5QSNxULN82mC52cWb4UBjrkZZQE8wDInxonwzAX7mGW6loupZg2WAxAMCBMwI/KigpU6V+yPyoPHjSj7IXcRcbFnN3fpYyq0aAfHQDQ86YGtcxqeUbUq8PxWS4Xz5zmBYKwIAgz4zqD5+VGV7QKzjuMQSFkRpJgSPZMb0UZxTZ4s4sNYbCsJ58uuvQdfbRPDqBkIAmIBgadd9ZPOhNjjFoXfR5wWJ7vMZtgAetE7N4FlZjAU7+MwPifhVuCqbZsUB8en0twkRLkHnoOnjUMPgSToC5j+tBzrVbw+Z4bUyZ8TJ6+2jmGUKVGg8BoBWYYOdsXwtggWWNll2ZWEACN+RA2/KrcHw+5IBCjfWY8tIokmEt3GMouaS0xqfHx6TWbHcZs4e4npXCljCrBZiTPISYp8oxpub6QXA24fh+VQJHM7nn51pNsnnzHwpS7a9rntpbt4bRrx/xI2C+uAp1zR4Us43tBfbJazu7/Vk5JLEgljI2EDXTep5eRtKOxmojx2k9azzJuZgN9OtZLSnNa1gQdt/V6+6gPAnYucxn6S3qWLad4cyY2pgA79uOjfZFWw3FNi+Vm7hFoF7h3Pc1I89KKBO6+kCDt7aHcLkXLg8V++iLN3LnkfkaW0rDQj8Nl1VVRnIUbCQPCvMOdXERDxHL1dfnRnsniQqC1M5gGU+YBInzmhfFH/vF7kPSKdNP8ulzm7ooKMcDr5fctU3NbAB6L82q/EDusB/Wi1XiG+hWOi/fS7s4J2l+jUR/l2/lVnCVJQAbztUbD/Rj+FPl86McHwJt2xmAznUgcp5ecUT6Os02cCAhCgZokHx/rSs2Gwx9ICxmVmI59CeoojbbvCoYu1lfPplIM+f5/dTF+ky9kL9yCT5UG4hgreKt+guqzI2pCEhpUyCD4RNanuZg3UBfjNYHbIogwdpB1E+PWlJW6CfQncU/Rizn+74xWI2t4hfRuPJhv8A7aHt2extq4Zs3P3oK97loQ2WPCPOnviOPe6FSM+nqMMxY9ZAke6rcF2Pd1BusbQ/YVy5Hmx0HsBp3/ng+xTYjYexjUttlw17JJhsoMGTrv4xJ9lX47h104O691cjKBo8Sw1JEDadPGuj4Xs8lo93M0z67M0eQJyj3Ut9t1drFwJ68kgfwCI03PIUp+PihbSCxyqaZxq7da4XvTNzMsA8tPWHiNIpk4Lw+FW1clde/c3JcaxvyUx50q2UIAYOMpBy8jyC5p2NNXZEsE9CwGrsSfMTB8Oc1NndQPo8W2jfiMGBeW8D3Lim3lO/KNepEmfCmbsVxPJjTaVzkugk29wt0EgsOmYKDArHisOmZAgUsRCKToGgwSfAVj4Lls4y1eusozGdJket3So1OpXbrFL8WdzX8E/mxUsTZ0TH8FtO4tPZRrb5jmyqCNJ3EGQTpXOrfCMUr3EbC3YGZA4QmQNAykaTGx3rqR4mjEBg1szK5xlkjkCdJ8NDUsThpB1MayASPaPvr0p41I8CznHZzsZiWui4ymwiMjKCJLQQTEc4HPfNTbh+A3lwpslw1yCFbLABkkaGT51owPeTTN3TGjwNNo18avNk9Ln/APT86HjCOjkgRxXA4xHNy1DqR6oA7pABJbNuJnarrXaSwLYuXLqoQgZ99NNdgdJ2qPa/ihwuAxF1c4YJCnNmhnIVdJ5EzXFrHEwqyW07o2zAD6za+sQJ0ilpODvH7OaHnG8dkm/YLBbhBGa6x2Ihyp0VdZyzE8jQ58S10teabl7NAuM+UaabAR1imDhHYuzcQqL18yoafRqAQ2oMQI1gx4CvW7BOquq4q0VbbMlyRy5NA35VssFfq7v/AAdJuQBxd5r9wNCoFbKrMSzDqSdhJ6dBUcLh87xJgE5oWBlj6p5nTmKYLPYl1BH6zh4I2AceBjTSs7fo5uwSuJsKDsA10b+MfdQYsUlaTpegHFvst7NXlI7hlRcTcAaktpA5ACmNAS1sxPrfYFAOEdmrmEgXLqXM9xDKEkADMBJaDOvlR63d79oD96P9lXPjCNIFRYUwCH01zpCffW5j3Lnk3yND+Gv9Nc/hT571dexgPpVHJdfaDU9pDELGGJFu0Z1CqfYRBrE17O90zMt/Ifwr7A4nuKvpLfqrAbQxG2ra1mSFZ+cXI/4E1mSh5odjD9NQPctfWzNkHwHwJqsjPmA0338AtFeF8HF5VDD6MAZvGCTlHnpPhI50npnBbguFLKrsNMoyjrA9by6D20WZq8molq1syj2a2XbYdCDsw3++sQNbMKe6KZifoyQDNoqxB3AAPsn50L4kkov8Qpn4rZ7ufp63l19n30uY1M6gKd2AGkxrE+yuS4z2bdxCnZewArPBnNGY84/L50cFzTyqjDIEthV0C6ewff8AjVF/Ew5Xqh94P50/lsUb5pZ4/hO6pjWJ8izAn3CfdTGD3fYKy8SwPpUZfrR3fA6xXPZj6Pzd2k4X6C9cAOYMfU1B65h4zNMPB2ZIDiAApZ4MRoYM/WB0ol264CLqrfAM2/WCwDoRI15RNB+FXGyFXdS0zlJ3UiQRyJOs+IFefm+x9D4M+UbGf0a2lzB1Lkd3qCT0O5g0K4UGTGIVOZ0K5m1y5i5Ygc+esdKs4aVAUup7xhdJMHSRzjb3CtHBeHvea4bMIobKGM6ejA5j1SdZO+4oPEivk2wfPk1i/J0PhtwhhmzFWmQVJGk6nkAI9bw03onw6+pBVfVGomdjy11iaB4biVptEvRmMD0iZEY/ut6wnWCd/GiOF7lwEqUmVhhzOwmIOvMHntXp9ngFD4i3h86l1HeLAa7RoKxYXH/SBmuLBOpkxHtFaMcPprm+pH2RVWHchwAJ1k+XOaP40ot/c62Du32Lt3+HYhLdxHbKrBQZJysCVAG5MVxmzYciBYvHulR9G5jqdq/R4cCNhrvoPLWvcbjMo9bbkD+dT4Z8dJDHsUez+PNu3ZbKdLSB1M7ZQDpvIp3w1xSoiMp1BpTxAGeRAEET5nT+vEVowOO9CwVv8Jzp+6eY8jTptvaASoazbHQe6s+Lu2kALwPCB8qDWeOBgQriQCVGUkGOUmDQvEMzOSWGY7dyfZq1Ek33oxujV2jZfSWmTQSuvLcn76zWBraPgfsVTiWJFs3GzkOgGmWN+QkHXnV1i6YteTGfJKVJL2zrCnD7kXLp6hB4VCwO9idQdPHTumseCuE3boJ5IfjVuGMNiP4f5WoVVMwUcPiSbad55RRvBWQAOY2j2CrcM5PpMxzN6SSdN/R9B7q94cwOF30Cn7KxVXDm77j/ALj/AGT91DkpD07CuCwbXJCaFjq3JRpJj5U02zbtKqBlVVEAFhPjOu9KRw9s5syg76RrrFTPDrHo1IQA5QdJ/HWlJo1pjK/GbI/zJ8gTQ3E9srCBiA75QSQInaevSons5hzJyFe7uHbz2mkfC4VhjGtsO8wykBsuZSuUnoZGVh/CRWtxqxmPG5saMR+kQfq/p7dnMmbKZbUQSD3QOUbT0opZ7bJaj0xEXGATKIOonY76a0v4fC2lsMQpfIwZrT7F9EeQNuo661a3C4ZFZM3dVJdf8MllIKme8Qo1bw86BZYrobPB/Z0HDY+3dEBgeqHQx5HlQ7D8NFu6ZMCIXqR4eJ2PlQluDFW1dZB0IUiPGZ30ozwi5fIUs6OnkQwB5SNDy399Up8iNqjc90BcoBHQERPWD1oHicZFy3J2LIfEFZX5Udx/qMJ1I7vmOnj4Uk43FZrludMpZnjYFUMe+a590Ax4sPKr5CrE3PsrAlzLaTwyT7ordOp8qOzhY43w2fSEgEXGyAe6fv8AdXLuIdlXw9xpBKEkZjOgmY02H412fimHzBBG1wsfYD98UMgGSdZI0Oo8KmlBSY/DnnhdxOX2OFX5CBv8QlQ4I7obkDzjXbSuj8C4GuGwuTLmQpAGi9ZJJM6meVYeJYq1av5rjsoUQtu0AbjsYLH91Ros6bnWrbXatQJt2DaDaK90lmPiBOo8ZpmOEYRdG5888zTkVt2bDW++oRCZzXWVDOnqDKWAjQA6xGlauHWb6MEF63ds/wDTOe4TryYqMkbgjTTasOHwlx8WrO5kq4LnvNuDCzoNAToBE018NeM6me5sSZJG4nx5eyi+q6EaMPFrOVs4Prkg+Y2+FYEu5GDcx8uYo1xO1NkfunX8aAs2m/z/AAqqNNGBr09u42QjMPEaE/lVl/AAjugAx0GvQa0K4R641B8p9+oo6przsy+OdIZHYEvWTEEajdfYZGm1YkgjITuND1HI+Y29lG8cms+H/mgmOWNRvOh6HQR7daoxz5I6SKsPYYtlDd7dQdM3XXkfCrWW5bP0iFR+02mpPUaTWcoXWRowMjl7Puree0U2MjrmcnJDHSI3Mc6dKU3SWxNJCtwzjD38ReUrkWzdsoBz3uE7SOU6copjsnW1/C32BSzwrghsXcQwOZbty1cRidd3zBvEExPPemPC3JNqf2W+wKVk0wrNXD2+lvD+D5mrLGpxPTL4/stUOHr9Le/0faNfWz/7kjXufytWR0nYLFrhizhW21X+Va+wNv8AxD/3H+yao4XIw5/gHyWo2bhObxvXDp4ilZHtj49BMn1oPM8v4avvN9CCZjIv2fhVFlZVvNv5ZqV3/AUD/prP+w0i9hjKjd0+Q++sN7s9axdpM4y3FkLdXRl1Ok816qdD4Vst+q0+Fe8Bb6JPNvtGji/RqtbQqlrmHusjIMzkSSdG0gMk6HQbdfGvLPFQrD0j+kCkeEctAPCmnH8MW+GQsykAFWWJU66wdCDzHhSR/ZjW7ly1dn0ia5h6rK3quo9hEE7g1HkxV9SPWwZ4TXGY3LxrDKM1245ltALbONNphTIE70zcP4gt22HtOjodmU6fkfDlSd2dx2VTaMHLqNBBB3jkYO4rNxrHthLi4vCLozZMRY2V9JDgfVuAc+ciapweStRZ5+Xx9viOfE2OWIg7jzHyrnfEczY6zbBID5mO+2gIPKRB99NOL7QLfspcsnMrCY5oRuCORHQ+ylC9xMXcfatp6wViWgwDpI84G1WOXshlF9HSLtzuAeCn3kfdWwtuOeWaBYbiXpLLKB31Gg6jlW9TcNyQAABlkmgb2abbjiFJ/bobiW0K20mGmPV6bk7DxrW6B9T3yPdQ7jXFBZWFXPcPqpy8zHLw50mc2loKMbYo3+O4YYpbeKtIzXHhXRWDKQYUie8R46T8KarHDRANtRcBMrcV8rL45WlZncgDypJ/sgnGWrt5jcvkm47zooUQqKo0CgnbXUe/RxYQ19hoQFg8tR0+NKeRw12McExuxdlw4uMgOU94ghmCnSSAo+E1twanNcn90DQjTXqSflSnwbsjZRLN159KdTlJz3GI7wJmAs8ttKccHaCjRFTMdQus6TqY1NVwkmKkqNDqGVlO2s+2lTEW8rFTypmw7T3upPz0oXicIPSliZGgKxseR8R4075OKsBLdGPB2yo9J7h8Jrc/FgACQfHfQ1mxuJACqIg7QZ8xArE1/WYnwK71K08jtjloN3WzpIEiAV5Hx+FBrwJEbzqPDpV9vFszrMgTtECKrxlpQx2hjPl7azFcXRzMD9wzyJyt4MNJ8jVeKtTJ18Y92YeIqvi3F7Vvuu2v1rajM52ieSjzIocnaVyAEskjaS4BPuB5eNXRUvQS8ac1pG5TtMbrJG27QR4aiiFlQDa8m+wKX1xVyWJsMoMRDK0QdusE9a24XjKM9tNQ8MArd0+p0O8kHagy3fKgJeNOC2g7hL03bo/g+ZqHpYGJ/h/kas+Df6S5/oHLqa9VdMTrPcH2DSlbTEsX+HH+6jlKD5VHAHV4H+a/yNVYG4f1QaiMg157Lv76s4QoIfxuXI16TS8v9lEAkmit5t8SKniCBaX/APWv2DU1XuN5n5iqsS/0I/gUf8alXYbGhG7jeYqHAm+iTzb7TVULncadO9y8qnwIfRJ5t82psf1I30zThW77+z5mlztoSt1bqyWUAFRuUO8dSGGYe3rTDY0Z/Z99ZcaFuOysNNdeY2Egc46USpqn0bbTtCvbxwyq6sCIkHb/AMeNDeLdsU9GVHfumcoju9MzdAPjFFOLfo/DEXFYgTOa3swiNVM5fMUt2uzQtXZuHf62rDp0EUuPirltjZ+YlDS2D+GWLlmIv+hZ2l7vSdNQdOgE+dNWG7HqMQl23jAiIuWFGe40mXYkmMzGdY00oNxp7S2mylnIk5QunuiTOgpj7N4ezkX0NgekKqwhjlIZQZKzAI2mBtTZtxeiWEuSdjThsWtsRaT2n1ifvNEMPhXcTdaAfqjT2E/h76y4OwLerEFzyAgDwA+81qa4W0G/Sp+e/ua19j3GY2O6g8BQnEWypj1rrbkbgdBRe1YFsFm1br9wrPatak8zufurp377OX7C1wHBi5iyWg5bUEcu8wI+C1LinDYu3wNi9oAeeXSt3ZK337zf9zL/ALRH31rx9ucQF6taPuzfhRdwT/c5vZPC4TLdEiAEmPEnU/A++iufvL4An7qovD6UfwH4H86kWgk/u/nTV9LoB7PcGhGk6MJH3ihXaEGFEmCesTpsfwozgl+jUcx86z8YtE2ngfVJ6wQJEVTFUkxXsVbViHWPhpyNbHJgySAOc6fKsYugsjDYifOQasxl7LbdhpEH1juTG0/1FHldbCT0TEHnPkZ+Qpb7S8fCTZtkArpccgd39xZ+uRueXnRjivExZstdIzMoMEn62coggzziuZ4huR70EyTzbdmPiTNMxKy7xcSm+TLL2NUplylRMkkyT7J18zW/h4uuPRqCR06Trvz8qw4MAHNlWY57e2f60ozhcb3gWKgEySO7A20jnVnSPSbfobeznDWEemJywCqkny1H3Vv4x2et3UI2caqR8D4HxrJh+KA6q6kEDrvPTeda3jENIkjXTY+Y5+FKe3sinzvkLnA+KMl44e8e+0FWP1sp2J/bj360cw40xf8ACPsGkrjmDvC/6R2goc6FQAszypx4VjRcw1+4o9ZCxHQ5SGU+IINR5o8WTeViUWpx6YHwOBb9TWbbeopCwZgZSdY5xU+FYB8q5kKyXMHcTt5b0z4fiITD2pcz6JBEmJyCs44iD/mH3/lUk96AWgRZYrbuErsz8jOhGsb1fisMWRQAZKDkf2Y1rbc4jz9Kw9v5VEcS/f8Ab/QoOJ1mnP3W11nbwq7hN0hEmdzPtmsCcVadLx9/5VpXtAw3cN86NaMuzYt+C/s9+tUYMd9p2yn3k6Cpr2hT9vXp+cVXc46WIGYCdh/Qraro2wlh8QEn9mAWHs1P40K43hyG7hQqdQGVWG3I9KJJxERJfX+vCseNVWEq4B3gzl+AkeymRdaYuUb6E/HAo6teVXQkKygARn7siOYnambDXLOHthbSi2o3jwHM7mgPGsN6R7eHzZXeXUr3gpAORpHLNJgwdKY8BwxFylm9LcUAF20HsQaT8amztctBQVKmW4Cyz96MinmfWbx8BRa2sCF0rMjyetaA0UmDSCdnt3XTc/1rS72s7VLgrULDXn0tp4/tN+6N/hXnHu1YQG3Yh7p5/VXxYjcDoKSsZw5rVu7fvXDdv3VCBjyB1YRsBygUbyJsxRaHj9HuHZcFZLkl3Uux6lyWn41txZ/vlvxWf9s/jVvArWSxZX9m2g9wFfcQt/TWX6Z196z91Mb+n8g+zVjJzoegPxj8K9B9b+uVfYxtF86ja29v3Vk39bOXRdZJgEeE1dfaO8PbVOBPcXyFaUOlXRWhDEnitjJecD1ZDL5MCfnNY8Tciy0iO8oPPbU+6RTBx/s47lblt4jQqQNuRzbwvSKANZtegM3It/SZSSAzldWadu8xjToBSsztUHegP27vBRYtjNNy4zDTT6NnYyT4ssCkk29fWBnyHnOtdM43wp8dgJtXAHOVrdxTlBeO8s/st16+VcnK4hQ2fEXLbISrIw1BG4NPhJwRd42eocUjdbvADXX/AFCPdW7BYpCIa4F8SSvuJ0+NL36ziREYkbT3gv4GvLXHMWxVfSetsRbtn4BZO4p3ysofkteh94aqowYEvppqCOWxBore49tvow51zo8TxtsBjcRQyzolsHWNCwTfY+2q07QYkavcJG2wHxFus5y+x3zcttDTxzHksCziGBjvbDwHIEii3ZrigXC3V7wkNBCk7ieft18aT8P24vAEBysD1i7ny2j4Vt4ljcUPQvdvOUxFl7qjMwYKuaPXMZTE7bGlTbyOmheealCmdKs4hitpcwyi0nLnlWazrdOY98TJ0jlOmtQ4crBLZgt9Gvhuq9eVWYgs2mQ7jmNINee3skRYrnMQxkx0qu3fLDVgGnmP65VG87BzlQkEDWQKiLjEr3SINEpGEluwSCdjvA6TUMPfaQM4k8ss/fUjdIJMTJmatW4SQcuw+e1Hy0YejEHKTImYmOVFOG3iVJFxWMSYX89qE2mbUZCdZ08autl5YqIJAESOnOuUzg5cvkBZYCdzHhXlx2iQwImNh86rwmLZl1tnSAdR8qtNlsm2uaYGmk0blZ1C7fvf3m+DGdGXKf3SoC/An40Zw1qBlG+5PU86ANg1tYm/iLrtKfSG3GhHeKGd4A0jqtEOFBsQuZiVX9nbxg8yQPZXmZZU2No23eLW0ORe+x2RO8fbG1UcXwN17ZzvAYj6JNNOhYasTtG1EsBgbaGURVkRoI0rTYtZ3LHZdFHjzNbjjyVgydABOzQtW1AADGWc9ANQvkPiaWe1GHzWlO6i4NOu4++ui4y5CMeoj36Uq8RwQKqnjSsrSmqNjsacJbgAdABXnEE0DdGB+MH51ZaNXXVlSOoNWr9ArpmHipIVCP2x8jXuFYFaq4mfo1/iX5GvcLpanz+JpcpXP8BVo94dx3Dsqj0qhoAIY5dtNM0TRVCDrv0PL30D4h2XS5MhWB66T58jSnxbs7dsAnC3jbjX0YfQ9QQDEEeGnWvRUmkT0dKZRG1c57R9l4IRZKCfRD6sfszMCCee80E7J8NW9i2GNzsAoZUd2ysT5HvgQRT9i+C2rUPZt+j2Drb0BXqVHMGDO+9Iy5FJX7Q54qMHCOK3Dgh6X0eZZ3WBCn6MFdIJAifbSL+lrg63EtY6yCuYrbu+M+oxHUEFD1gU64bhFsXXuZQxjMBEiepB3gnQVPi+CtYi3dwrmLbqBK7qTcQLHKZk0MPIbasXC4uzkHZngyXw+ctmVgNFDasQomWGsnYdDVuJwyWsTatLqUdlYxBnukTyHTSaeLPYFOHMPR3nu+kZNHUCMty2Z03OtZ8Z+ia5iMUMWmIVQ7hyhVgQNJAOoqjnFbbGLI+TAOEuW4QlAwFkGNR3iBPyrU/ExDBe7B21/Cit/wDRxjlQIpssFAA70Exp9YdKC3/0Y49ngWgubRnZ0ZQOpynMfdTY+TGqK1lgjHh+CtjL1u3lhSST3QO6NCzcwI26kiif6SbMYnBqAwAw9xQG2EZgAPAU38H7P/qSZbaktEO7qxzHrKiAOi7Clbtzaa7jcEDlJNu76h00VjrqdaxZeb0SuTnK2N+D4QwtWyqHW2h9YfsjlmqTcIuER6M/7h/9qVsLxrIIylh6NIE9FIaBzkge8UTTHFiAmWemeDzB0JncEew1FJ1toNRb6DQ4Q0RkP+4fjUX4I5/y/wDl+BoYmJcSI5xBJEHnoda9OLc8v+R28qBuvQIQbgjxHo/+X51aOENH+H/yH40FOLbN6pnzqdvGMNl/5UHN/wCswLf2Q8juD3j8a1WOAM2pt6H9786D2uIPubf/AC1ijXD+0LsIFuSN+/rHuo1I4J4fgYTZN/H86u/s2Rqnx/Osa8SuT/hf8q+HEbv/AEtf4z+Fb8iCpgvtdwVzbZktktcQ2CsjXOZUyT9Uz4941t4VhxZtZZkiS3md/jpXnEMRcuJlyFSSCDnBgg6GIrNgbxKRHeLxHPQ6/GovJt7QaYYFye6NzqT0H48qIBQqwKx4VYOXp6x+6tjXJMcqZikowt/wLl2U3LUkDkBJ+6lviet3KB9cD3sKaWMAnrQDEWpv+Add/KfZSstWkFEN2xA+FX5dKH3OJLIW2Ddb9lIMebeqPfU7eLva5rSDTRRczNpvyCzqNJq+H9CmzF2gbLYkcjp561l4tYP9nsg3ZAvsJE/Ca97RfS4QkA6XACDoQZAPumodrseLOFzHbMg/rofiKkVqdjltIW7fDzMGyAAekjlvO9EMNgbrKVZdQ6kGBJAidfYdK08F4mLllGJEkakxO0/P50StYwToQY5Vr8hqWzpKxTucJuC/hc6kD04UE9ArE+YIC6dVroGffwoVxziKi5hzHqtcc+AW2SfnQvC4u9atriGZWtuAzWkDF0VtQ2p75AIlQNpia6Uo3oZGNxTYZ4ngWbMbZysQARyPPlsfHnQvBdlbyw3pEnMGMAkGAY36TNE7fE1IRlIKurMpGs5RPdOx8qlb45kGokORlgdVDbeXyrFOK20BPC3tGd+AszK1y5OUggRA0ZW+a/GtJtPaRsrExrBHLfTSoN2kHJWjnpFZ/wD1PJO0CeZZj4BV1JNb80JrjQng07MX/rq1n9HJZ8npGCDPlQbsxXQKPfRS32iGxy+0/HxrmvEuyxN1L1i/je6Crq1oKSryGCF2RRoY1HjW6/hgR3LN9RpH0ttyI05Z6KXjPXxtm6GftD2yt2DBtm6+gyqMxA70kqJIGgGg+sKRcfx1b+KGITJZe2zp6FlZrhQ2mz3ChKxJbKJGbnrWxMKbjo11rbuhgOYLqQAQGAUa9CCo8ZpgPZDDvabEPiL90vbZwy9xToSohROXwJNXY18VckdaFexZC5IHdyKR4gqCfLkPbWnGIvpbZyC4CrWzmEgkAspI06XKg7+jS36Q5WtgCDzgSNNyD9HHUTVZx4cRaS65Ug51EBQhkNmPgGmP2j0pWSDcXRV483DImFP7XT0gw5uGSR6EGZECXQnWABJk9Kuwj27q57bqw6iQJ9orBxGxczf3Yq1y4pFy4UnKqqzygnvFpy6bxUeyPZnEYe5cF5luIEW3aYNOYKSVOX6oCmI31FS4oxlju9h+bXPS9BhcPlHWrWCjoK2CxG5n2V7+qL7/AHV3xsjsHBxPX2fOr8KoFxGUjTrppW39QXb+vnVZwYU69NI199GtAjKi+HLzqQt+AqjgKt6PvCACYneKKZa1QD5AvHSLZIEnKY840nwmgXAMA+GR2uCWDsLW8tJ1Yg9ToPCmzEwBqNPuoRwYekVbrA6TlzRJ1OVv9sVPnk4DI7QS4fZKIM2rbsfE9PAbeyrlE19MKT7KnaECaQt0vyAyN7pyFK+MuI15Qy5u8WKmY0hQfGCZimm4O6TSuiTdc5fSFTlAQEkRqQTIAkn4UeJOWXk/t/w56iH8HcXMVUQV5RA9kdKyurb5STyGk5uW5jTTXwr3B4e4WJ9CLUjW45ljPIIpgDzNXnCgyoxBLeKLHSNFj4zXqY0orYmVvovXDB7Tow3OsddD86Ue23DHxKW7aKSEOdjrp9VdFBY6yYHSnLhkgNMzmO9KnELRTEXTmIggCDEAS3v1pGSKSjJBxlVgPC4DFABLNqxcWND+sKG8ZUpM+Aq/G2Mfb2wwjTUPm+C70QvX1uQLylzyupC3BPjs/kavwFnEWBms3BirQOtrVbgB30MgMPDQ9KVxhJ6QXyMRcb2uNtiL6MjqrAKyMrHMpQg5mIywZkdAKssdvLLAL6W5YIAEmyGXpqyFiNP3dfCunYbF2MUCpALL61q6gzr/AKGHxEis/EuxuFu/4mHttHqlVCMvkVjWiqC00G8lqhN4RxRUBt2LtvF73kKyoVwTnSMoiQQY6E0xr2Vd0BxF9VI0CW0EWxyUM2pjr41XhuwFi2wNl8RbbNnGYBxMQd1mCNDrrp0pmOKjSXIiNAwOnsg1zpO0bLI3FJCx/wDjmwdRcYnqFssf+SGgXH8BYwbIFvYh77EBbai17mUJ9bYLv7KfeJW7r2WGHYW7p0D3ATl6mAZJjalLC9h8VYJurirWfUm64YkTqxlgY/rlT8c0+2Idk07I3jaV2uMt312sOUFv+H0ltFYEDnsD1oLxvD2HNtHSLreqt68CgjouYLHjrPIVoOL4hiQyWrlq4D/mXYt2iBsVGUNeE/6B41HCdlsfZzf3fBYgue+93I7P5liIHgABT4Pe2YbeH9kMK+T9acXbh7tu1b7tu2DuFCQWP7THToBzccTYCYd1AELZcCAAAAhAA8AKSuHYXHYdma1wzCo5/wCioGYeMXIjyFEF7Q4+4txLnD/RDI03CWCgZTJ56xy1kxWzVyu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акат, лучи, облака, звёзды,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57143"/>
            <a:ext cx="3898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Проблеми космології</a:t>
            </a:r>
            <a:endParaRPr lang="ru-RU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17516" y="1775191"/>
            <a:ext cx="8508967" cy="4661048"/>
          </a:xfrm>
          <a:prstGeom prst="horizontalScroll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8912" lvl="0" indent="-320040" algn="ctr">
              <a:buClr>
                <a:srgbClr val="F0AD00"/>
              </a:buClr>
              <a:buSzPct val="80000"/>
            </a:pPr>
            <a:r>
              <a:rPr lang="ru-RU" sz="2800" b="1" dirty="0">
                <a:solidFill>
                  <a:prstClr val="black"/>
                </a:solidFill>
              </a:rPr>
              <a:t>	</a:t>
            </a:r>
            <a:r>
              <a:rPr lang="ru-RU" sz="2800" b="1" dirty="0" err="1">
                <a:solidFill>
                  <a:prstClr val="black"/>
                </a:solidFill>
              </a:rPr>
              <a:t>Космоло́гія</a:t>
            </a:r>
            <a:r>
              <a:rPr lang="ru-RU" sz="2800" dirty="0">
                <a:solidFill>
                  <a:prstClr val="black"/>
                </a:solidFill>
              </a:rPr>
              <a:t> — </a:t>
            </a:r>
            <a:r>
              <a:rPr lang="ru-RU" sz="2800" dirty="0" err="1">
                <a:solidFill>
                  <a:prstClr val="black"/>
                </a:solidFill>
              </a:rPr>
              <a:t>вчення</a:t>
            </a:r>
            <a:r>
              <a:rPr lang="ru-RU" sz="2800" dirty="0">
                <a:solidFill>
                  <a:prstClr val="black"/>
                </a:solidFill>
              </a:rPr>
              <a:t> про </a:t>
            </a:r>
            <a:r>
              <a:rPr lang="ru-RU" sz="2800" dirty="0" err="1">
                <a:solidFill>
                  <a:prstClr val="black"/>
                </a:solidFill>
                <a:hlinkClick r:id="rId3" tooltip="Всесвіт"/>
              </a:rPr>
              <a:t>Всесвіт</a:t>
            </a:r>
            <a:r>
              <a:rPr lang="ru-RU" sz="2800" dirty="0">
                <a:solidFill>
                  <a:prstClr val="black"/>
                </a:solidFill>
              </a:rPr>
              <a:t> у </a:t>
            </a:r>
            <a:r>
              <a:rPr lang="ru-RU" sz="2800" dirty="0" err="1">
                <a:solidFill>
                  <a:prstClr val="black"/>
                </a:solidFill>
              </a:rPr>
              <a:t>цілому</a:t>
            </a:r>
            <a:r>
              <a:rPr lang="ru-RU" sz="2800" dirty="0">
                <a:solidFill>
                  <a:prstClr val="black"/>
                </a:solidFill>
              </a:rPr>
              <a:t> та про </a:t>
            </a:r>
            <a:r>
              <a:rPr lang="ru-RU" sz="2800" dirty="0" err="1">
                <a:solidFill>
                  <a:prstClr val="black"/>
                </a:solidFill>
              </a:rPr>
              <a:t>місце</a:t>
            </a:r>
            <a:r>
              <a:rPr lang="ru-RU" sz="2800" dirty="0">
                <a:solidFill>
                  <a:prstClr val="black"/>
                </a:solidFill>
              </a:rPr>
              <a:t> </a:t>
            </a:r>
            <a:r>
              <a:rPr lang="ru-RU" sz="2800" dirty="0" err="1">
                <a:solidFill>
                  <a:prstClr val="black"/>
                </a:solidFill>
                <a:hlinkClick r:id="rId4" tooltip="Людство"/>
              </a:rPr>
              <a:t>людства</a:t>
            </a:r>
            <a:r>
              <a:rPr lang="ru-RU" sz="2800" dirty="0">
                <a:solidFill>
                  <a:prstClr val="black"/>
                </a:solidFill>
              </a:rPr>
              <a:t> у </a:t>
            </a:r>
            <a:r>
              <a:rPr lang="ru-RU" sz="2800" dirty="0" err="1">
                <a:solidFill>
                  <a:prstClr val="black"/>
                </a:solidFill>
              </a:rPr>
              <a:t>ньому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r>
              <a:rPr lang="ru-RU" sz="2800" dirty="0" err="1">
                <a:solidFill>
                  <a:prstClr val="black"/>
                </a:solidFill>
              </a:rPr>
              <a:t>Незважаючи</a:t>
            </a:r>
            <a:r>
              <a:rPr lang="ru-RU" sz="2800" dirty="0">
                <a:solidFill>
                  <a:prstClr val="black"/>
                </a:solidFill>
              </a:rPr>
              <a:t> на </a:t>
            </a:r>
            <a:r>
              <a:rPr lang="ru-RU" sz="2800" dirty="0" err="1">
                <a:solidFill>
                  <a:prstClr val="black"/>
                </a:solidFill>
              </a:rPr>
              <a:t>давність</a:t>
            </a:r>
            <a:r>
              <a:rPr lang="ru-RU" sz="2800" dirty="0">
                <a:solidFill>
                  <a:prstClr val="black"/>
                </a:solidFill>
              </a:rPr>
              <a:t> самого </a:t>
            </a:r>
            <a:r>
              <a:rPr lang="ru-RU" sz="2800" dirty="0" err="1">
                <a:solidFill>
                  <a:prstClr val="black"/>
                </a:solidFill>
              </a:rPr>
              <a:t>вчення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термін</a:t>
            </a:r>
            <a:r>
              <a:rPr lang="ru-RU" sz="2800" dirty="0">
                <a:solidFill>
                  <a:prstClr val="black"/>
                </a:solidFill>
              </a:rPr>
              <a:t> «</a:t>
            </a:r>
            <a:r>
              <a:rPr lang="ru-RU" sz="2800" dirty="0" err="1">
                <a:solidFill>
                  <a:prstClr val="black"/>
                </a:solidFill>
              </a:rPr>
              <a:t>космологія</a:t>
            </a:r>
            <a:r>
              <a:rPr lang="ru-RU" sz="2800" dirty="0">
                <a:solidFill>
                  <a:prstClr val="black"/>
                </a:solidFill>
              </a:rPr>
              <a:t>» </a:t>
            </a:r>
            <a:r>
              <a:rPr lang="ru-RU" sz="2800" dirty="0" err="1">
                <a:solidFill>
                  <a:prstClr val="black"/>
                </a:solidFill>
              </a:rPr>
              <a:t>був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уперше</a:t>
            </a:r>
            <a:r>
              <a:rPr lang="ru-RU" sz="2800" dirty="0">
                <a:solidFill>
                  <a:prstClr val="black"/>
                </a:solidFill>
              </a:rPr>
              <a:t> введений </a:t>
            </a:r>
            <a:r>
              <a:rPr lang="ru-RU" sz="2800" dirty="0" err="1">
                <a:solidFill>
                  <a:prstClr val="black"/>
                </a:solidFill>
              </a:rPr>
              <a:t>філософом</a:t>
            </a:r>
            <a:r>
              <a:rPr lang="ru-RU" sz="2800" dirty="0">
                <a:solidFill>
                  <a:prstClr val="black"/>
                </a:solidFill>
              </a:rPr>
              <a:t> </a:t>
            </a:r>
            <a:r>
              <a:rPr lang="ru-RU" sz="2800" dirty="0" err="1">
                <a:solidFill>
                  <a:prstClr val="black"/>
                </a:solidFill>
                <a:hlinkClick r:id="rId5" tooltip="Вольф Крістіан (ще не написана)"/>
              </a:rPr>
              <a:t>Крістіаном</a:t>
            </a:r>
            <a:r>
              <a:rPr lang="ru-RU" sz="2800" dirty="0">
                <a:solidFill>
                  <a:prstClr val="black"/>
                </a:solidFill>
                <a:hlinkClick r:id="rId5" tooltip="Вольф Крістіан (ще не написана)"/>
              </a:rPr>
              <a:t> Вольфом</a:t>
            </a:r>
            <a:r>
              <a:rPr lang="ru-RU" sz="2800" dirty="0">
                <a:solidFill>
                  <a:prstClr val="black"/>
                </a:solidFill>
              </a:rPr>
              <a:t>  в </a:t>
            </a:r>
            <a:r>
              <a:rPr lang="ru-RU" sz="2800" dirty="0">
                <a:solidFill>
                  <a:prstClr val="black"/>
                </a:solidFill>
                <a:hlinkClick r:id="rId6" tooltip="1730"/>
              </a:rPr>
              <a:t>1730</a:t>
            </a:r>
            <a:r>
              <a:rPr lang="ru-RU" sz="2800" dirty="0">
                <a:solidFill>
                  <a:prstClr val="black"/>
                </a:solidFill>
              </a:rPr>
              <a:t> </a:t>
            </a:r>
            <a:r>
              <a:rPr lang="ru-RU" sz="2800" dirty="0" err="1">
                <a:solidFill>
                  <a:prstClr val="black"/>
                </a:solidFill>
              </a:rPr>
              <a:t>роц</a:t>
            </a:r>
            <a:r>
              <a:rPr lang="uk-UA" sz="2800" dirty="0">
                <a:solidFill>
                  <a:prstClr val="black"/>
                </a:solidFill>
              </a:rPr>
              <a:t>і.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http://www.wallgrad.ru/_ph/4/44344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8535" y="2276872"/>
            <a:ext cx="3605967" cy="3596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космологія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Ейнштейном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(1916 р.)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(ЗТВ),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eggs.net.ua/images/Albert_Einstein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836" y="321044"/>
            <a:ext cx="2966166" cy="2894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o.ua/img_su/large/0011/24/00112472_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17" y="3574842"/>
            <a:ext cx="4656849" cy="295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525" y="221726"/>
            <a:ext cx="352839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Космологічні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моделі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7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ос, звёзды, туманност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1" t="-400" r="7470"/>
          <a:stretch/>
        </p:blipFill>
        <p:spPr bwMode="auto">
          <a:xfrm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6730" y="476672"/>
            <a:ext cx="3606335" cy="2131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стисненням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Всесвіт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нескінченний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вічно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upload.wikimedia.org/wikipedia/commons/b/ba/Black_hole_quasar_NA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32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6/63/Gamma_ray_bur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1101"/>
            <a:ext cx="4562086" cy="31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015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evseoboi.com.ua/uploads/posts/2011-03/1300573082_wallpapers-space-148_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232"/>
            <a:ext cx="9143999" cy="68037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3474657"/>
            <a:ext cx="574238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для того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дізнатись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космологічній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Всесвіт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густину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критичною.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густини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першочергова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задача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космології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</TotalTime>
  <Words>420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Космологія. ЇЇ проблеми та розвиток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2014-05-04T17:50:34Z</dcterms:created>
  <dcterms:modified xsi:type="dcterms:W3CDTF">2014-05-04T20:07:01Z</dcterms:modified>
</cp:coreProperties>
</file>