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35.jpeg" ContentType="image/jpeg"/>
  <Override PartName="/ppt/media/image8.png" ContentType="image/png"/>
  <Override PartName="/ppt/media/image10.png" ContentType="image/png"/>
  <Override PartName="/ppt/media/image20.jpeg" ContentType="image/jpeg"/>
  <Override PartName="/ppt/media/image37.jpeg" ContentType="image/jpeg"/>
  <Override PartName="/ppt/media/image11.jpeg" ContentType="image/jpeg"/>
  <Override PartName="/ppt/media/image22.jpeg" ContentType="image/jpeg"/>
  <Override PartName="/ppt/media/image41.png" ContentType="image/png"/>
  <Override PartName="/ppt/media/image24.jpeg" ContentType="image/jpeg"/>
  <Override PartName="/ppt/media/image13.jpeg" ContentType="image/jpeg"/>
  <Override PartName="/ppt/media/image43.png" ContentType="image/png"/>
  <Override PartName="/ppt/media/image30.jpeg" ContentType="image/jpeg"/>
  <Override PartName="/ppt/media/image26.jpeg" ContentType="image/jpeg"/>
  <Override PartName="/ppt/media/image1.png" ContentType="image/png"/>
  <Override PartName="/ppt/media/image15.jpeg" ContentType="image/jpeg"/>
  <Override PartName="/ppt/media/image32.jpeg" ContentType="image/jpeg"/>
  <Override PartName="/ppt/media/image3.png" ContentType="image/png"/>
  <Override PartName="/ppt/media/image39.jpeg" ContentType="image/jpeg"/>
  <Override PartName="/ppt/media/image17.jpeg" ContentType="image/jpeg"/>
  <Override PartName="/ppt/media/image28.jpeg" ContentType="image/jpeg"/>
  <Override PartName="/ppt/media/image5.png" ContentType="image/png"/>
  <Override PartName="/ppt/media/image34.jpeg" ContentType="image/jpeg"/>
  <Override PartName="/ppt/media/image7.png" ContentType="image/png"/>
  <Override PartName="/ppt/media/image19.jpeg" ContentType="image/jpeg"/>
  <Override PartName="/ppt/media/image9.png" ContentType="image/png"/>
  <Override PartName="/ppt/media/image36.jpeg" ContentType="image/jpeg"/>
  <Override PartName="/ppt/media/image21.jpeg" ContentType="image/jpeg"/>
  <Override PartName="/ppt/media/image12.jpeg" ContentType="image/jpeg"/>
  <Override PartName="/ppt/media/image23.jpeg" ContentType="image/jpeg"/>
  <Override PartName="/ppt/media/image42.png" ContentType="image/png"/>
  <Override PartName="/ppt/media/image40.jpeg" ContentType="image/jpeg"/>
  <Override PartName="/ppt/media/image25.jpeg" ContentType="image/jpeg"/>
  <Override PartName="/ppt/media/image14.jpeg" ContentType="image/jpeg"/>
  <Override PartName="/ppt/media/image44.png" ContentType="image/png"/>
  <Override PartName="/ppt/media/image31.jpeg" ContentType="image/jpeg"/>
  <Override PartName="/ppt/media/image2.png" ContentType="image/png"/>
  <Override PartName="/ppt/media/image38.jpeg" ContentType="image/jpeg"/>
  <Override PartName="/ppt/media/image16.jpeg" ContentType="image/jpeg"/>
  <Override PartName="/ppt/media/image27.jpeg" ContentType="image/jpeg"/>
  <Override PartName="/ppt/media/image4.png" ContentType="image/png"/>
  <Override PartName="/ppt/media/image33.jpeg" ContentType="image/jpeg"/>
  <Override PartName="/ppt/media/image29.jpeg" ContentType="image/jpeg"/>
  <Override PartName="/ppt/media/image18.jpeg" ContentType="image/jpeg"/>
  <Override PartName="/ppt/media/image6.png" ContentType="image/pn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presentation.xml" ContentType="application/vnd.openxmlformats-officedocument.presentationml.presentation.main+xml"/>
  <Override PartName="/ppt/slides/_rels/slide28.xml.rels" ContentType="application/vnd.openxmlformats-package.relationships+xml"/>
  <Override PartName="/ppt/slides/_rels/slide12.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29" name="PlaceHolder 2"/>
          <p:cNvSpPr>
            <a:spLocks noGrp="1"/>
          </p:cNvSpPr>
          <p:nvPr>
            <p:ph type="body"/>
          </p:nvPr>
        </p:nvSpPr>
        <p:spPr>
          <a:xfrm>
            <a:off x="609480" y="1600200"/>
            <a:ext cx="7924320" cy="1962360"/>
          </a:xfrm>
          <a:prstGeom prst="rect">
            <a:avLst/>
          </a:prstGeom>
        </p:spPr>
        <p:txBody>
          <a:bodyPr bIns="0" lIns="0" rIns="0" tIns="0" wrap="none"/>
          <a:p>
            <a:endParaRPr/>
          </a:p>
        </p:txBody>
      </p:sp>
      <p:sp>
        <p:nvSpPr>
          <p:cNvPr id="30" name="PlaceHolder 3"/>
          <p:cNvSpPr>
            <a:spLocks noGrp="1"/>
          </p:cNvSpPr>
          <p:nvPr>
            <p:ph type="body"/>
          </p:nvPr>
        </p:nvSpPr>
        <p:spPr>
          <a:xfrm>
            <a:off x="609480" y="3749040"/>
            <a:ext cx="7924320" cy="196236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32" name="PlaceHolder 2"/>
          <p:cNvSpPr>
            <a:spLocks noGrp="1"/>
          </p:cNvSpPr>
          <p:nvPr>
            <p:ph type="body"/>
          </p:nvPr>
        </p:nvSpPr>
        <p:spPr>
          <a:xfrm>
            <a:off x="609480" y="1600200"/>
            <a:ext cx="3866760" cy="1962360"/>
          </a:xfrm>
          <a:prstGeom prst="rect">
            <a:avLst/>
          </a:prstGeom>
        </p:spPr>
        <p:txBody>
          <a:bodyPr bIns="0" lIns="0" rIns="0" tIns="0" wrap="none"/>
          <a:p>
            <a:endParaRPr/>
          </a:p>
        </p:txBody>
      </p:sp>
      <p:sp>
        <p:nvSpPr>
          <p:cNvPr id="33" name="PlaceHolder 3"/>
          <p:cNvSpPr>
            <a:spLocks noGrp="1"/>
          </p:cNvSpPr>
          <p:nvPr>
            <p:ph type="body"/>
          </p:nvPr>
        </p:nvSpPr>
        <p:spPr>
          <a:xfrm>
            <a:off x="4669920" y="1600200"/>
            <a:ext cx="3866760" cy="1962360"/>
          </a:xfrm>
          <a:prstGeom prst="rect">
            <a:avLst/>
          </a:prstGeom>
        </p:spPr>
        <p:txBody>
          <a:bodyPr bIns="0" lIns="0" rIns="0" tIns="0" wrap="none"/>
          <a:p>
            <a:endParaRPr/>
          </a:p>
        </p:txBody>
      </p:sp>
      <p:sp>
        <p:nvSpPr>
          <p:cNvPr id="34" name="PlaceHolder 4"/>
          <p:cNvSpPr>
            <a:spLocks noGrp="1"/>
          </p:cNvSpPr>
          <p:nvPr>
            <p:ph type="body"/>
          </p:nvPr>
        </p:nvSpPr>
        <p:spPr>
          <a:xfrm>
            <a:off x="4669920" y="3749040"/>
            <a:ext cx="3866760" cy="1962360"/>
          </a:xfrm>
          <a:prstGeom prst="rect">
            <a:avLst/>
          </a:prstGeom>
        </p:spPr>
        <p:txBody>
          <a:bodyPr bIns="0" lIns="0" rIns="0" tIns="0" wrap="none"/>
          <a:p>
            <a:endParaRPr/>
          </a:p>
        </p:txBody>
      </p:sp>
      <p:sp>
        <p:nvSpPr>
          <p:cNvPr id="35" name="PlaceHolder 5"/>
          <p:cNvSpPr>
            <a:spLocks noGrp="1"/>
          </p:cNvSpPr>
          <p:nvPr>
            <p:ph type="body"/>
          </p:nvPr>
        </p:nvSpPr>
        <p:spPr>
          <a:xfrm>
            <a:off x="609480" y="3749040"/>
            <a:ext cx="3866760" cy="196236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37" name="PlaceHolder 2"/>
          <p:cNvSpPr>
            <a:spLocks noGrp="1"/>
          </p:cNvSpPr>
          <p:nvPr>
            <p:ph type="body"/>
          </p:nvPr>
        </p:nvSpPr>
        <p:spPr>
          <a:xfrm>
            <a:off x="609480" y="1600200"/>
            <a:ext cx="3866760" cy="1962360"/>
          </a:xfrm>
          <a:prstGeom prst="rect">
            <a:avLst/>
          </a:prstGeom>
        </p:spPr>
        <p:txBody>
          <a:bodyPr bIns="0" lIns="0" rIns="0" tIns="0" wrap="none"/>
          <a:p>
            <a:endParaRPr/>
          </a:p>
        </p:txBody>
      </p:sp>
      <p:sp>
        <p:nvSpPr>
          <p:cNvPr id="38" name="PlaceHolder 3"/>
          <p:cNvSpPr>
            <a:spLocks noGrp="1"/>
          </p:cNvSpPr>
          <p:nvPr>
            <p:ph type="body"/>
          </p:nvPr>
        </p:nvSpPr>
        <p:spPr>
          <a:xfrm>
            <a:off x="4669920" y="1600200"/>
            <a:ext cx="3866760" cy="1962360"/>
          </a:xfrm>
          <a:prstGeom prst="rect">
            <a:avLst/>
          </a:prstGeom>
        </p:spPr>
        <p:txBody>
          <a:bodyPr bIns="0" lIns="0" rIns="0" tIns="0" wrap="none"/>
          <a:p>
            <a:endParaRPr/>
          </a:p>
        </p:txBody>
      </p:sp>
      <p:pic>
        <p:nvPicPr>
          <p:cNvPr descr="" id="39" name=""/>
          <p:cNvPicPr/>
          <p:nvPr/>
        </p:nvPicPr>
        <p:blipFill>
          <a:blip r:embed="rId2"/>
          <a:stretch>
            <a:fillRect/>
          </a:stretch>
        </p:blipFill>
        <p:spPr>
          <a:xfrm>
            <a:off x="5373360" y="3748680"/>
            <a:ext cx="2459520" cy="1962360"/>
          </a:xfrm>
          <a:prstGeom prst="rect">
            <a:avLst/>
          </a:prstGeom>
          <a:ln>
            <a:noFill/>
          </a:ln>
        </p:spPr>
      </p:pic>
      <p:pic>
        <p:nvPicPr>
          <p:cNvPr descr="" id="40" name=""/>
          <p:cNvPicPr/>
          <p:nvPr/>
        </p:nvPicPr>
        <p:blipFill>
          <a:blip r:embed="rId3"/>
          <a:stretch>
            <a:fillRect/>
          </a:stretch>
        </p:blipFill>
        <p:spPr>
          <a:xfrm>
            <a:off x="1312920" y="3748680"/>
            <a:ext cx="2459520" cy="19623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49" name="PlaceHolder 2"/>
          <p:cNvSpPr>
            <a:spLocks noGrp="1"/>
          </p:cNvSpPr>
          <p:nvPr>
            <p:ph type="subTitle"/>
          </p:nvPr>
        </p:nvSpPr>
        <p:spPr>
          <a:xfrm>
            <a:off x="609480" y="1600200"/>
            <a:ext cx="7924320" cy="411480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51" name="PlaceHolder 2"/>
          <p:cNvSpPr>
            <a:spLocks noGrp="1"/>
          </p:cNvSpPr>
          <p:nvPr>
            <p:ph type="body"/>
          </p:nvPr>
        </p:nvSpPr>
        <p:spPr>
          <a:xfrm>
            <a:off x="609480" y="1600200"/>
            <a:ext cx="7924320" cy="411444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53" name="PlaceHolder 2"/>
          <p:cNvSpPr>
            <a:spLocks noGrp="1"/>
          </p:cNvSpPr>
          <p:nvPr>
            <p:ph type="body"/>
          </p:nvPr>
        </p:nvSpPr>
        <p:spPr>
          <a:xfrm>
            <a:off x="609480" y="1600200"/>
            <a:ext cx="3866760" cy="4114440"/>
          </a:xfrm>
          <a:prstGeom prst="rect">
            <a:avLst/>
          </a:prstGeom>
        </p:spPr>
        <p:txBody>
          <a:bodyPr bIns="0" lIns="0" rIns="0" tIns="0" wrap="none"/>
          <a:p>
            <a:endParaRPr/>
          </a:p>
        </p:txBody>
      </p:sp>
      <p:sp>
        <p:nvSpPr>
          <p:cNvPr id="54" name="PlaceHolder 3"/>
          <p:cNvSpPr>
            <a:spLocks noGrp="1"/>
          </p:cNvSpPr>
          <p:nvPr>
            <p:ph type="body"/>
          </p:nvPr>
        </p:nvSpPr>
        <p:spPr>
          <a:xfrm>
            <a:off x="4669920" y="1600200"/>
            <a:ext cx="3866760" cy="411444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609480" y="274680"/>
            <a:ext cx="7924320" cy="543996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58" name="PlaceHolder 2"/>
          <p:cNvSpPr>
            <a:spLocks noGrp="1"/>
          </p:cNvSpPr>
          <p:nvPr>
            <p:ph type="body"/>
          </p:nvPr>
        </p:nvSpPr>
        <p:spPr>
          <a:xfrm>
            <a:off x="609480" y="1600200"/>
            <a:ext cx="3866760" cy="1962360"/>
          </a:xfrm>
          <a:prstGeom prst="rect">
            <a:avLst/>
          </a:prstGeom>
        </p:spPr>
        <p:txBody>
          <a:bodyPr bIns="0" lIns="0" rIns="0" tIns="0" wrap="none"/>
          <a:p>
            <a:endParaRPr/>
          </a:p>
        </p:txBody>
      </p:sp>
      <p:sp>
        <p:nvSpPr>
          <p:cNvPr id="59" name="PlaceHolder 3"/>
          <p:cNvSpPr>
            <a:spLocks noGrp="1"/>
          </p:cNvSpPr>
          <p:nvPr>
            <p:ph type="body"/>
          </p:nvPr>
        </p:nvSpPr>
        <p:spPr>
          <a:xfrm>
            <a:off x="609480" y="3749040"/>
            <a:ext cx="3866760" cy="1962360"/>
          </a:xfrm>
          <a:prstGeom prst="rect">
            <a:avLst/>
          </a:prstGeom>
        </p:spPr>
        <p:txBody>
          <a:bodyPr bIns="0" lIns="0" rIns="0" tIns="0" wrap="none"/>
          <a:p>
            <a:endParaRPr/>
          </a:p>
        </p:txBody>
      </p:sp>
      <p:sp>
        <p:nvSpPr>
          <p:cNvPr id="60" name="PlaceHolder 4"/>
          <p:cNvSpPr>
            <a:spLocks noGrp="1"/>
          </p:cNvSpPr>
          <p:nvPr>
            <p:ph type="body"/>
          </p:nvPr>
        </p:nvSpPr>
        <p:spPr>
          <a:xfrm>
            <a:off x="4669920" y="1600200"/>
            <a:ext cx="3866760" cy="411444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8" name="PlaceHolder 2"/>
          <p:cNvSpPr>
            <a:spLocks noGrp="1"/>
          </p:cNvSpPr>
          <p:nvPr>
            <p:ph type="subTitle"/>
          </p:nvPr>
        </p:nvSpPr>
        <p:spPr>
          <a:xfrm>
            <a:off x="609480" y="1600200"/>
            <a:ext cx="7924320" cy="411480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62" name="PlaceHolder 2"/>
          <p:cNvSpPr>
            <a:spLocks noGrp="1"/>
          </p:cNvSpPr>
          <p:nvPr>
            <p:ph type="body"/>
          </p:nvPr>
        </p:nvSpPr>
        <p:spPr>
          <a:xfrm>
            <a:off x="609480" y="1600200"/>
            <a:ext cx="3866760" cy="4114440"/>
          </a:xfrm>
          <a:prstGeom prst="rect">
            <a:avLst/>
          </a:prstGeom>
        </p:spPr>
        <p:txBody>
          <a:bodyPr bIns="0" lIns="0" rIns="0" tIns="0" wrap="none"/>
          <a:p>
            <a:endParaRPr/>
          </a:p>
        </p:txBody>
      </p:sp>
      <p:sp>
        <p:nvSpPr>
          <p:cNvPr id="63" name="PlaceHolder 3"/>
          <p:cNvSpPr>
            <a:spLocks noGrp="1"/>
          </p:cNvSpPr>
          <p:nvPr>
            <p:ph type="body"/>
          </p:nvPr>
        </p:nvSpPr>
        <p:spPr>
          <a:xfrm>
            <a:off x="4669920" y="1600200"/>
            <a:ext cx="3866760" cy="1962360"/>
          </a:xfrm>
          <a:prstGeom prst="rect">
            <a:avLst/>
          </a:prstGeom>
        </p:spPr>
        <p:txBody>
          <a:bodyPr bIns="0" lIns="0" rIns="0" tIns="0" wrap="none"/>
          <a:p>
            <a:endParaRPr/>
          </a:p>
        </p:txBody>
      </p:sp>
      <p:sp>
        <p:nvSpPr>
          <p:cNvPr id="64" name="PlaceHolder 4"/>
          <p:cNvSpPr>
            <a:spLocks noGrp="1"/>
          </p:cNvSpPr>
          <p:nvPr>
            <p:ph type="body"/>
          </p:nvPr>
        </p:nvSpPr>
        <p:spPr>
          <a:xfrm>
            <a:off x="4669920" y="3749040"/>
            <a:ext cx="3866760" cy="196236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66" name="PlaceHolder 2"/>
          <p:cNvSpPr>
            <a:spLocks noGrp="1"/>
          </p:cNvSpPr>
          <p:nvPr>
            <p:ph type="body"/>
          </p:nvPr>
        </p:nvSpPr>
        <p:spPr>
          <a:xfrm>
            <a:off x="609480" y="1600200"/>
            <a:ext cx="3866760" cy="1962360"/>
          </a:xfrm>
          <a:prstGeom prst="rect">
            <a:avLst/>
          </a:prstGeom>
        </p:spPr>
        <p:txBody>
          <a:bodyPr bIns="0" lIns="0" rIns="0" tIns="0" wrap="none"/>
          <a:p>
            <a:endParaRPr/>
          </a:p>
        </p:txBody>
      </p:sp>
      <p:sp>
        <p:nvSpPr>
          <p:cNvPr id="67" name="PlaceHolder 3"/>
          <p:cNvSpPr>
            <a:spLocks noGrp="1"/>
          </p:cNvSpPr>
          <p:nvPr>
            <p:ph type="body"/>
          </p:nvPr>
        </p:nvSpPr>
        <p:spPr>
          <a:xfrm>
            <a:off x="4669920" y="1600200"/>
            <a:ext cx="3866760" cy="1962360"/>
          </a:xfrm>
          <a:prstGeom prst="rect">
            <a:avLst/>
          </a:prstGeom>
        </p:spPr>
        <p:txBody>
          <a:bodyPr bIns="0" lIns="0" rIns="0" tIns="0" wrap="none"/>
          <a:p>
            <a:endParaRPr/>
          </a:p>
        </p:txBody>
      </p:sp>
      <p:sp>
        <p:nvSpPr>
          <p:cNvPr id="68" name="PlaceHolder 4"/>
          <p:cNvSpPr>
            <a:spLocks noGrp="1"/>
          </p:cNvSpPr>
          <p:nvPr>
            <p:ph type="body"/>
          </p:nvPr>
        </p:nvSpPr>
        <p:spPr>
          <a:xfrm>
            <a:off x="609480" y="3749040"/>
            <a:ext cx="7923960" cy="196236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70" name="PlaceHolder 2"/>
          <p:cNvSpPr>
            <a:spLocks noGrp="1"/>
          </p:cNvSpPr>
          <p:nvPr>
            <p:ph type="body"/>
          </p:nvPr>
        </p:nvSpPr>
        <p:spPr>
          <a:xfrm>
            <a:off x="609480" y="1600200"/>
            <a:ext cx="7924320" cy="1962360"/>
          </a:xfrm>
          <a:prstGeom prst="rect">
            <a:avLst/>
          </a:prstGeom>
        </p:spPr>
        <p:txBody>
          <a:bodyPr bIns="0" lIns="0" rIns="0" tIns="0" wrap="none"/>
          <a:p>
            <a:endParaRPr/>
          </a:p>
        </p:txBody>
      </p:sp>
      <p:sp>
        <p:nvSpPr>
          <p:cNvPr id="71" name="PlaceHolder 3"/>
          <p:cNvSpPr>
            <a:spLocks noGrp="1"/>
          </p:cNvSpPr>
          <p:nvPr>
            <p:ph type="body"/>
          </p:nvPr>
        </p:nvSpPr>
        <p:spPr>
          <a:xfrm>
            <a:off x="609480" y="3749040"/>
            <a:ext cx="7924320" cy="196236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73" name="PlaceHolder 2"/>
          <p:cNvSpPr>
            <a:spLocks noGrp="1"/>
          </p:cNvSpPr>
          <p:nvPr>
            <p:ph type="body"/>
          </p:nvPr>
        </p:nvSpPr>
        <p:spPr>
          <a:xfrm>
            <a:off x="609480" y="1600200"/>
            <a:ext cx="3866760" cy="1962360"/>
          </a:xfrm>
          <a:prstGeom prst="rect">
            <a:avLst/>
          </a:prstGeom>
        </p:spPr>
        <p:txBody>
          <a:bodyPr bIns="0" lIns="0" rIns="0" tIns="0" wrap="none"/>
          <a:p>
            <a:endParaRPr/>
          </a:p>
        </p:txBody>
      </p:sp>
      <p:sp>
        <p:nvSpPr>
          <p:cNvPr id="74" name="PlaceHolder 3"/>
          <p:cNvSpPr>
            <a:spLocks noGrp="1"/>
          </p:cNvSpPr>
          <p:nvPr>
            <p:ph type="body"/>
          </p:nvPr>
        </p:nvSpPr>
        <p:spPr>
          <a:xfrm>
            <a:off x="4669920" y="1600200"/>
            <a:ext cx="3866760" cy="1962360"/>
          </a:xfrm>
          <a:prstGeom prst="rect">
            <a:avLst/>
          </a:prstGeom>
        </p:spPr>
        <p:txBody>
          <a:bodyPr bIns="0" lIns="0" rIns="0" tIns="0" wrap="none"/>
          <a:p>
            <a:endParaRPr/>
          </a:p>
        </p:txBody>
      </p:sp>
      <p:sp>
        <p:nvSpPr>
          <p:cNvPr id="75" name="PlaceHolder 4"/>
          <p:cNvSpPr>
            <a:spLocks noGrp="1"/>
          </p:cNvSpPr>
          <p:nvPr>
            <p:ph type="body"/>
          </p:nvPr>
        </p:nvSpPr>
        <p:spPr>
          <a:xfrm>
            <a:off x="4669920" y="3749040"/>
            <a:ext cx="3866760" cy="1962360"/>
          </a:xfrm>
          <a:prstGeom prst="rect">
            <a:avLst/>
          </a:prstGeom>
        </p:spPr>
        <p:txBody>
          <a:bodyPr bIns="0" lIns="0" rIns="0" tIns="0" wrap="none"/>
          <a:p>
            <a:endParaRPr/>
          </a:p>
        </p:txBody>
      </p:sp>
      <p:sp>
        <p:nvSpPr>
          <p:cNvPr id="76" name="PlaceHolder 5"/>
          <p:cNvSpPr>
            <a:spLocks noGrp="1"/>
          </p:cNvSpPr>
          <p:nvPr>
            <p:ph type="body"/>
          </p:nvPr>
        </p:nvSpPr>
        <p:spPr>
          <a:xfrm>
            <a:off x="609480" y="3749040"/>
            <a:ext cx="3866760" cy="196236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78" name="PlaceHolder 2"/>
          <p:cNvSpPr>
            <a:spLocks noGrp="1"/>
          </p:cNvSpPr>
          <p:nvPr>
            <p:ph type="body"/>
          </p:nvPr>
        </p:nvSpPr>
        <p:spPr>
          <a:xfrm>
            <a:off x="609480" y="1600200"/>
            <a:ext cx="3866760" cy="1962360"/>
          </a:xfrm>
          <a:prstGeom prst="rect">
            <a:avLst/>
          </a:prstGeom>
        </p:spPr>
        <p:txBody>
          <a:bodyPr bIns="0" lIns="0" rIns="0" tIns="0" wrap="none"/>
          <a:p>
            <a:endParaRPr/>
          </a:p>
        </p:txBody>
      </p:sp>
      <p:sp>
        <p:nvSpPr>
          <p:cNvPr id="79" name="PlaceHolder 3"/>
          <p:cNvSpPr>
            <a:spLocks noGrp="1"/>
          </p:cNvSpPr>
          <p:nvPr>
            <p:ph type="body"/>
          </p:nvPr>
        </p:nvSpPr>
        <p:spPr>
          <a:xfrm>
            <a:off x="4669920" y="1600200"/>
            <a:ext cx="3866760" cy="1962360"/>
          </a:xfrm>
          <a:prstGeom prst="rect">
            <a:avLst/>
          </a:prstGeom>
        </p:spPr>
        <p:txBody>
          <a:bodyPr bIns="0" lIns="0" rIns="0" tIns="0" wrap="none"/>
          <a:p>
            <a:endParaRPr/>
          </a:p>
        </p:txBody>
      </p:sp>
      <p:pic>
        <p:nvPicPr>
          <p:cNvPr descr="" id="80" name=""/>
          <p:cNvPicPr/>
          <p:nvPr/>
        </p:nvPicPr>
        <p:blipFill>
          <a:blip r:embed="rId2"/>
          <a:stretch>
            <a:fillRect/>
          </a:stretch>
        </p:blipFill>
        <p:spPr>
          <a:xfrm>
            <a:off x="5373360" y="3748680"/>
            <a:ext cx="2459520" cy="1962360"/>
          </a:xfrm>
          <a:prstGeom prst="rect">
            <a:avLst/>
          </a:prstGeom>
          <a:ln>
            <a:noFill/>
          </a:ln>
        </p:spPr>
      </p:pic>
      <p:pic>
        <p:nvPicPr>
          <p:cNvPr descr="" id="81" name=""/>
          <p:cNvPicPr/>
          <p:nvPr/>
        </p:nvPicPr>
        <p:blipFill>
          <a:blip r:embed="rId3"/>
          <a:stretch>
            <a:fillRect/>
          </a:stretch>
        </p:blipFill>
        <p:spPr>
          <a:xfrm>
            <a:off x="1312920" y="3748680"/>
            <a:ext cx="2459520" cy="19623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89" name="PlaceHolder 2"/>
          <p:cNvSpPr>
            <a:spLocks noGrp="1"/>
          </p:cNvSpPr>
          <p:nvPr>
            <p:ph type="subTitle"/>
          </p:nvPr>
        </p:nvSpPr>
        <p:spPr>
          <a:xfrm>
            <a:off x="609480" y="1600200"/>
            <a:ext cx="7924320" cy="411480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91" name="PlaceHolder 2"/>
          <p:cNvSpPr>
            <a:spLocks noGrp="1"/>
          </p:cNvSpPr>
          <p:nvPr>
            <p:ph type="body"/>
          </p:nvPr>
        </p:nvSpPr>
        <p:spPr>
          <a:xfrm>
            <a:off x="609480" y="1600200"/>
            <a:ext cx="7924320" cy="411444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93" name="PlaceHolder 2"/>
          <p:cNvSpPr>
            <a:spLocks noGrp="1"/>
          </p:cNvSpPr>
          <p:nvPr>
            <p:ph type="body"/>
          </p:nvPr>
        </p:nvSpPr>
        <p:spPr>
          <a:xfrm>
            <a:off x="609480" y="1600200"/>
            <a:ext cx="3866760" cy="4114440"/>
          </a:xfrm>
          <a:prstGeom prst="rect">
            <a:avLst/>
          </a:prstGeom>
        </p:spPr>
        <p:txBody>
          <a:bodyPr bIns="0" lIns="0" rIns="0" tIns="0" wrap="none"/>
          <a:p>
            <a:endParaRPr/>
          </a:p>
        </p:txBody>
      </p:sp>
      <p:sp>
        <p:nvSpPr>
          <p:cNvPr id="94" name="PlaceHolder 3"/>
          <p:cNvSpPr>
            <a:spLocks noGrp="1"/>
          </p:cNvSpPr>
          <p:nvPr>
            <p:ph type="body"/>
          </p:nvPr>
        </p:nvSpPr>
        <p:spPr>
          <a:xfrm>
            <a:off x="4669920" y="1600200"/>
            <a:ext cx="3866760" cy="411444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10" name="PlaceHolder 2"/>
          <p:cNvSpPr>
            <a:spLocks noGrp="1"/>
          </p:cNvSpPr>
          <p:nvPr>
            <p:ph type="body"/>
          </p:nvPr>
        </p:nvSpPr>
        <p:spPr>
          <a:xfrm>
            <a:off x="609480" y="1600200"/>
            <a:ext cx="7924320" cy="411444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4680"/>
            <a:ext cx="7924320" cy="543996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98" name="PlaceHolder 2"/>
          <p:cNvSpPr>
            <a:spLocks noGrp="1"/>
          </p:cNvSpPr>
          <p:nvPr>
            <p:ph type="body"/>
          </p:nvPr>
        </p:nvSpPr>
        <p:spPr>
          <a:xfrm>
            <a:off x="609480" y="1600200"/>
            <a:ext cx="3866760" cy="1962360"/>
          </a:xfrm>
          <a:prstGeom prst="rect">
            <a:avLst/>
          </a:prstGeom>
        </p:spPr>
        <p:txBody>
          <a:bodyPr bIns="0" lIns="0" rIns="0" tIns="0" wrap="none"/>
          <a:p>
            <a:endParaRPr/>
          </a:p>
        </p:txBody>
      </p:sp>
      <p:sp>
        <p:nvSpPr>
          <p:cNvPr id="99" name="PlaceHolder 3"/>
          <p:cNvSpPr>
            <a:spLocks noGrp="1"/>
          </p:cNvSpPr>
          <p:nvPr>
            <p:ph type="body"/>
          </p:nvPr>
        </p:nvSpPr>
        <p:spPr>
          <a:xfrm>
            <a:off x="609480" y="3749040"/>
            <a:ext cx="3866760" cy="1962360"/>
          </a:xfrm>
          <a:prstGeom prst="rect">
            <a:avLst/>
          </a:prstGeom>
        </p:spPr>
        <p:txBody>
          <a:bodyPr bIns="0" lIns="0" rIns="0" tIns="0" wrap="none"/>
          <a:p>
            <a:endParaRPr/>
          </a:p>
        </p:txBody>
      </p:sp>
      <p:sp>
        <p:nvSpPr>
          <p:cNvPr id="100" name="PlaceHolder 4"/>
          <p:cNvSpPr>
            <a:spLocks noGrp="1"/>
          </p:cNvSpPr>
          <p:nvPr>
            <p:ph type="body"/>
          </p:nvPr>
        </p:nvSpPr>
        <p:spPr>
          <a:xfrm>
            <a:off x="4669920" y="1600200"/>
            <a:ext cx="3866760" cy="411444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102" name="PlaceHolder 2"/>
          <p:cNvSpPr>
            <a:spLocks noGrp="1"/>
          </p:cNvSpPr>
          <p:nvPr>
            <p:ph type="body"/>
          </p:nvPr>
        </p:nvSpPr>
        <p:spPr>
          <a:xfrm>
            <a:off x="609480" y="1600200"/>
            <a:ext cx="3866760" cy="4114440"/>
          </a:xfrm>
          <a:prstGeom prst="rect">
            <a:avLst/>
          </a:prstGeom>
        </p:spPr>
        <p:txBody>
          <a:bodyPr bIns="0" lIns="0" rIns="0" tIns="0" wrap="none"/>
          <a:p>
            <a:endParaRPr/>
          </a:p>
        </p:txBody>
      </p:sp>
      <p:sp>
        <p:nvSpPr>
          <p:cNvPr id="103" name="PlaceHolder 3"/>
          <p:cNvSpPr>
            <a:spLocks noGrp="1"/>
          </p:cNvSpPr>
          <p:nvPr>
            <p:ph type="body"/>
          </p:nvPr>
        </p:nvSpPr>
        <p:spPr>
          <a:xfrm>
            <a:off x="4669920" y="1600200"/>
            <a:ext cx="3866760" cy="1962360"/>
          </a:xfrm>
          <a:prstGeom prst="rect">
            <a:avLst/>
          </a:prstGeom>
        </p:spPr>
        <p:txBody>
          <a:bodyPr bIns="0" lIns="0" rIns="0" tIns="0" wrap="none"/>
          <a:p>
            <a:endParaRPr/>
          </a:p>
        </p:txBody>
      </p:sp>
      <p:sp>
        <p:nvSpPr>
          <p:cNvPr id="104" name="PlaceHolder 4"/>
          <p:cNvSpPr>
            <a:spLocks noGrp="1"/>
          </p:cNvSpPr>
          <p:nvPr>
            <p:ph type="body"/>
          </p:nvPr>
        </p:nvSpPr>
        <p:spPr>
          <a:xfrm>
            <a:off x="4669920" y="3749040"/>
            <a:ext cx="3866760" cy="196236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106" name="PlaceHolder 2"/>
          <p:cNvSpPr>
            <a:spLocks noGrp="1"/>
          </p:cNvSpPr>
          <p:nvPr>
            <p:ph type="body"/>
          </p:nvPr>
        </p:nvSpPr>
        <p:spPr>
          <a:xfrm>
            <a:off x="609480" y="1600200"/>
            <a:ext cx="3866760" cy="1962360"/>
          </a:xfrm>
          <a:prstGeom prst="rect">
            <a:avLst/>
          </a:prstGeom>
        </p:spPr>
        <p:txBody>
          <a:bodyPr bIns="0" lIns="0" rIns="0" tIns="0" wrap="none"/>
          <a:p>
            <a:endParaRPr/>
          </a:p>
        </p:txBody>
      </p:sp>
      <p:sp>
        <p:nvSpPr>
          <p:cNvPr id="107" name="PlaceHolder 3"/>
          <p:cNvSpPr>
            <a:spLocks noGrp="1"/>
          </p:cNvSpPr>
          <p:nvPr>
            <p:ph type="body"/>
          </p:nvPr>
        </p:nvSpPr>
        <p:spPr>
          <a:xfrm>
            <a:off x="4669920" y="1600200"/>
            <a:ext cx="3866760" cy="1962360"/>
          </a:xfrm>
          <a:prstGeom prst="rect">
            <a:avLst/>
          </a:prstGeom>
        </p:spPr>
        <p:txBody>
          <a:bodyPr bIns="0" lIns="0" rIns="0" tIns="0" wrap="none"/>
          <a:p>
            <a:endParaRPr/>
          </a:p>
        </p:txBody>
      </p:sp>
      <p:sp>
        <p:nvSpPr>
          <p:cNvPr id="108" name="PlaceHolder 4"/>
          <p:cNvSpPr>
            <a:spLocks noGrp="1"/>
          </p:cNvSpPr>
          <p:nvPr>
            <p:ph type="body"/>
          </p:nvPr>
        </p:nvSpPr>
        <p:spPr>
          <a:xfrm>
            <a:off x="609480" y="3749040"/>
            <a:ext cx="7923960" cy="196236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110" name="PlaceHolder 2"/>
          <p:cNvSpPr>
            <a:spLocks noGrp="1"/>
          </p:cNvSpPr>
          <p:nvPr>
            <p:ph type="body"/>
          </p:nvPr>
        </p:nvSpPr>
        <p:spPr>
          <a:xfrm>
            <a:off x="609480" y="1600200"/>
            <a:ext cx="7924320" cy="1962360"/>
          </a:xfrm>
          <a:prstGeom prst="rect">
            <a:avLst/>
          </a:prstGeom>
        </p:spPr>
        <p:txBody>
          <a:bodyPr bIns="0" lIns="0" rIns="0" tIns="0" wrap="none"/>
          <a:p>
            <a:endParaRPr/>
          </a:p>
        </p:txBody>
      </p:sp>
      <p:sp>
        <p:nvSpPr>
          <p:cNvPr id="111" name="PlaceHolder 3"/>
          <p:cNvSpPr>
            <a:spLocks noGrp="1"/>
          </p:cNvSpPr>
          <p:nvPr>
            <p:ph type="body"/>
          </p:nvPr>
        </p:nvSpPr>
        <p:spPr>
          <a:xfrm>
            <a:off x="609480" y="3749040"/>
            <a:ext cx="7924320" cy="196236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113" name="PlaceHolder 2"/>
          <p:cNvSpPr>
            <a:spLocks noGrp="1"/>
          </p:cNvSpPr>
          <p:nvPr>
            <p:ph type="body"/>
          </p:nvPr>
        </p:nvSpPr>
        <p:spPr>
          <a:xfrm>
            <a:off x="609480" y="1600200"/>
            <a:ext cx="3866760" cy="1962360"/>
          </a:xfrm>
          <a:prstGeom prst="rect">
            <a:avLst/>
          </a:prstGeom>
        </p:spPr>
        <p:txBody>
          <a:bodyPr bIns="0" lIns="0" rIns="0" tIns="0" wrap="none"/>
          <a:p>
            <a:endParaRPr/>
          </a:p>
        </p:txBody>
      </p:sp>
      <p:sp>
        <p:nvSpPr>
          <p:cNvPr id="114" name="PlaceHolder 3"/>
          <p:cNvSpPr>
            <a:spLocks noGrp="1"/>
          </p:cNvSpPr>
          <p:nvPr>
            <p:ph type="body"/>
          </p:nvPr>
        </p:nvSpPr>
        <p:spPr>
          <a:xfrm>
            <a:off x="4669920" y="1600200"/>
            <a:ext cx="3866760" cy="1962360"/>
          </a:xfrm>
          <a:prstGeom prst="rect">
            <a:avLst/>
          </a:prstGeom>
        </p:spPr>
        <p:txBody>
          <a:bodyPr bIns="0" lIns="0" rIns="0" tIns="0" wrap="none"/>
          <a:p>
            <a:endParaRPr/>
          </a:p>
        </p:txBody>
      </p:sp>
      <p:sp>
        <p:nvSpPr>
          <p:cNvPr id="115" name="PlaceHolder 4"/>
          <p:cNvSpPr>
            <a:spLocks noGrp="1"/>
          </p:cNvSpPr>
          <p:nvPr>
            <p:ph type="body"/>
          </p:nvPr>
        </p:nvSpPr>
        <p:spPr>
          <a:xfrm>
            <a:off x="4669920" y="3749040"/>
            <a:ext cx="3866760" cy="1962360"/>
          </a:xfrm>
          <a:prstGeom prst="rect">
            <a:avLst/>
          </a:prstGeom>
        </p:spPr>
        <p:txBody>
          <a:bodyPr bIns="0" lIns="0" rIns="0" tIns="0" wrap="none"/>
          <a:p>
            <a:endParaRPr/>
          </a:p>
        </p:txBody>
      </p:sp>
      <p:sp>
        <p:nvSpPr>
          <p:cNvPr id="116" name="PlaceHolder 5"/>
          <p:cNvSpPr>
            <a:spLocks noGrp="1"/>
          </p:cNvSpPr>
          <p:nvPr>
            <p:ph type="body"/>
          </p:nvPr>
        </p:nvSpPr>
        <p:spPr>
          <a:xfrm>
            <a:off x="609480" y="3749040"/>
            <a:ext cx="3866760" cy="196236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118" name="PlaceHolder 2"/>
          <p:cNvSpPr>
            <a:spLocks noGrp="1"/>
          </p:cNvSpPr>
          <p:nvPr>
            <p:ph type="body"/>
          </p:nvPr>
        </p:nvSpPr>
        <p:spPr>
          <a:xfrm>
            <a:off x="609480" y="1600200"/>
            <a:ext cx="3866760" cy="1962360"/>
          </a:xfrm>
          <a:prstGeom prst="rect">
            <a:avLst/>
          </a:prstGeom>
        </p:spPr>
        <p:txBody>
          <a:bodyPr bIns="0" lIns="0" rIns="0" tIns="0" wrap="none"/>
          <a:p>
            <a:endParaRPr/>
          </a:p>
        </p:txBody>
      </p:sp>
      <p:sp>
        <p:nvSpPr>
          <p:cNvPr id="119" name="PlaceHolder 3"/>
          <p:cNvSpPr>
            <a:spLocks noGrp="1"/>
          </p:cNvSpPr>
          <p:nvPr>
            <p:ph type="body"/>
          </p:nvPr>
        </p:nvSpPr>
        <p:spPr>
          <a:xfrm>
            <a:off x="4669920" y="1600200"/>
            <a:ext cx="3866760" cy="1962360"/>
          </a:xfrm>
          <a:prstGeom prst="rect">
            <a:avLst/>
          </a:prstGeom>
        </p:spPr>
        <p:txBody>
          <a:bodyPr bIns="0" lIns="0" rIns="0" tIns="0" wrap="none"/>
          <a:p>
            <a:endParaRPr/>
          </a:p>
        </p:txBody>
      </p:sp>
      <p:pic>
        <p:nvPicPr>
          <p:cNvPr descr="" id="120" name=""/>
          <p:cNvPicPr/>
          <p:nvPr/>
        </p:nvPicPr>
        <p:blipFill>
          <a:blip r:embed="rId2"/>
          <a:stretch>
            <a:fillRect/>
          </a:stretch>
        </p:blipFill>
        <p:spPr>
          <a:xfrm>
            <a:off x="5373360" y="3748680"/>
            <a:ext cx="2459520" cy="1962360"/>
          </a:xfrm>
          <a:prstGeom prst="rect">
            <a:avLst/>
          </a:prstGeom>
          <a:ln>
            <a:noFill/>
          </a:ln>
        </p:spPr>
      </p:pic>
      <p:pic>
        <p:nvPicPr>
          <p:cNvPr descr="" id="121" name=""/>
          <p:cNvPicPr/>
          <p:nvPr/>
        </p:nvPicPr>
        <p:blipFill>
          <a:blip r:embed="rId3"/>
          <a:stretch>
            <a:fillRect/>
          </a:stretch>
        </p:blipFill>
        <p:spPr>
          <a:xfrm>
            <a:off x="1312920" y="3748680"/>
            <a:ext cx="2459520" cy="196236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12" name="PlaceHolder 2"/>
          <p:cNvSpPr>
            <a:spLocks noGrp="1"/>
          </p:cNvSpPr>
          <p:nvPr>
            <p:ph type="body"/>
          </p:nvPr>
        </p:nvSpPr>
        <p:spPr>
          <a:xfrm>
            <a:off x="609480" y="1600200"/>
            <a:ext cx="3866760" cy="4114440"/>
          </a:xfrm>
          <a:prstGeom prst="rect">
            <a:avLst/>
          </a:prstGeom>
        </p:spPr>
        <p:txBody>
          <a:bodyPr bIns="0" lIns="0" rIns="0" tIns="0" wrap="none"/>
          <a:p>
            <a:endParaRPr/>
          </a:p>
        </p:txBody>
      </p:sp>
      <p:sp>
        <p:nvSpPr>
          <p:cNvPr id="13" name="PlaceHolder 3"/>
          <p:cNvSpPr>
            <a:spLocks noGrp="1"/>
          </p:cNvSpPr>
          <p:nvPr>
            <p:ph type="body"/>
          </p:nvPr>
        </p:nvSpPr>
        <p:spPr>
          <a:xfrm>
            <a:off x="4669920" y="1600200"/>
            <a:ext cx="3866760" cy="411444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4680"/>
            <a:ext cx="7924320" cy="543996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17" name="PlaceHolder 2"/>
          <p:cNvSpPr>
            <a:spLocks noGrp="1"/>
          </p:cNvSpPr>
          <p:nvPr>
            <p:ph type="body"/>
          </p:nvPr>
        </p:nvSpPr>
        <p:spPr>
          <a:xfrm>
            <a:off x="609480" y="1600200"/>
            <a:ext cx="3866760" cy="1962360"/>
          </a:xfrm>
          <a:prstGeom prst="rect">
            <a:avLst/>
          </a:prstGeom>
        </p:spPr>
        <p:txBody>
          <a:bodyPr bIns="0" lIns="0" rIns="0" tIns="0" wrap="none"/>
          <a:p>
            <a:endParaRPr/>
          </a:p>
        </p:txBody>
      </p:sp>
      <p:sp>
        <p:nvSpPr>
          <p:cNvPr id="18" name="PlaceHolder 3"/>
          <p:cNvSpPr>
            <a:spLocks noGrp="1"/>
          </p:cNvSpPr>
          <p:nvPr>
            <p:ph type="body"/>
          </p:nvPr>
        </p:nvSpPr>
        <p:spPr>
          <a:xfrm>
            <a:off x="609480" y="3749040"/>
            <a:ext cx="3866760" cy="1962360"/>
          </a:xfrm>
          <a:prstGeom prst="rect">
            <a:avLst/>
          </a:prstGeom>
        </p:spPr>
        <p:txBody>
          <a:bodyPr bIns="0" lIns="0" rIns="0" tIns="0" wrap="none"/>
          <a:p>
            <a:endParaRPr/>
          </a:p>
        </p:txBody>
      </p:sp>
      <p:sp>
        <p:nvSpPr>
          <p:cNvPr id="19" name="PlaceHolder 4"/>
          <p:cNvSpPr>
            <a:spLocks noGrp="1"/>
          </p:cNvSpPr>
          <p:nvPr>
            <p:ph type="body"/>
          </p:nvPr>
        </p:nvSpPr>
        <p:spPr>
          <a:xfrm>
            <a:off x="4669920" y="1600200"/>
            <a:ext cx="3866760" cy="411444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21" name="PlaceHolder 2"/>
          <p:cNvSpPr>
            <a:spLocks noGrp="1"/>
          </p:cNvSpPr>
          <p:nvPr>
            <p:ph type="body"/>
          </p:nvPr>
        </p:nvSpPr>
        <p:spPr>
          <a:xfrm>
            <a:off x="609480" y="1600200"/>
            <a:ext cx="3866760" cy="4114440"/>
          </a:xfrm>
          <a:prstGeom prst="rect">
            <a:avLst/>
          </a:prstGeom>
        </p:spPr>
        <p:txBody>
          <a:bodyPr bIns="0" lIns="0" rIns="0" tIns="0" wrap="none"/>
          <a:p>
            <a:endParaRPr/>
          </a:p>
        </p:txBody>
      </p:sp>
      <p:sp>
        <p:nvSpPr>
          <p:cNvPr id="22" name="PlaceHolder 3"/>
          <p:cNvSpPr>
            <a:spLocks noGrp="1"/>
          </p:cNvSpPr>
          <p:nvPr>
            <p:ph type="body"/>
          </p:nvPr>
        </p:nvSpPr>
        <p:spPr>
          <a:xfrm>
            <a:off x="4669920" y="1600200"/>
            <a:ext cx="3866760" cy="1962360"/>
          </a:xfrm>
          <a:prstGeom prst="rect">
            <a:avLst/>
          </a:prstGeom>
        </p:spPr>
        <p:txBody>
          <a:bodyPr bIns="0" lIns="0" rIns="0" tIns="0" wrap="none"/>
          <a:p>
            <a:endParaRPr/>
          </a:p>
        </p:txBody>
      </p:sp>
      <p:sp>
        <p:nvSpPr>
          <p:cNvPr id="23" name="PlaceHolder 4"/>
          <p:cNvSpPr>
            <a:spLocks noGrp="1"/>
          </p:cNvSpPr>
          <p:nvPr>
            <p:ph type="body"/>
          </p:nvPr>
        </p:nvSpPr>
        <p:spPr>
          <a:xfrm>
            <a:off x="4669920" y="3749040"/>
            <a:ext cx="3866760" cy="196236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4680"/>
            <a:ext cx="7924320" cy="1143000"/>
          </a:xfrm>
          <a:prstGeom prst="rect">
            <a:avLst/>
          </a:prstGeom>
        </p:spPr>
        <p:txBody>
          <a:bodyPr anchor="ctr" bIns="0" lIns="0" rIns="0" tIns="0" wrap="none"/>
          <a:p>
            <a:endParaRPr/>
          </a:p>
        </p:txBody>
      </p:sp>
      <p:sp>
        <p:nvSpPr>
          <p:cNvPr id="25" name="PlaceHolder 2"/>
          <p:cNvSpPr>
            <a:spLocks noGrp="1"/>
          </p:cNvSpPr>
          <p:nvPr>
            <p:ph type="body"/>
          </p:nvPr>
        </p:nvSpPr>
        <p:spPr>
          <a:xfrm>
            <a:off x="609480" y="1600200"/>
            <a:ext cx="3866760" cy="1962360"/>
          </a:xfrm>
          <a:prstGeom prst="rect">
            <a:avLst/>
          </a:prstGeom>
        </p:spPr>
        <p:txBody>
          <a:bodyPr bIns="0" lIns="0" rIns="0" tIns="0" wrap="none"/>
          <a:p>
            <a:endParaRPr/>
          </a:p>
        </p:txBody>
      </p:sp>
      <p:sp>
        <p:nvSpPr>
          <p:cNvPr id="26" name="PlaceHolder 3"/>
          <p:cNvSpPr>
            <a:spLocks noGrp="1"/>
          </p:cNvSpPr>
          <p:nvPr>
            <p:ph type="body"/>
          </p:nvPr>
        </p:nvSpPr>
        <p:spPr>
          <a:xfrm>
            <a:off x="4669920" y="1600200"/>
            <a:ext cx="3866760" cy="1962360"/>
          </a:xfrm>
          <a:prstGeom prst="rect">
            <a:avLst/>
          </a:prstGeom>
        </p:spPr>
        <p:txBody>
          <a:bodyPr bIns="0" lIns="0" rIns="0" tIns="0" wrap="none"/>
          <a:p>
            <a:endParaRPr/>
          </a:p>
        </p:txBody>
      </p:sp>
      <p:sp>
        <p:nvSpPr>
          <p:cNvPr id="27" name="PlaceHolder 4"/>
          <p:cNvSpPr>
            <a:spLocks noGrp="1"/>
          </p:cNvSpPr>
          <p:nvPr>
            <p:ph type="body"/>
          </p:nvPr>
        </p:nvSpPr>
        <p:spPr>
          <a:xfrm>
            <a:off x="609480" y="3749040"/>
            <a:ext cx="7923960" cy="196236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0" name="Picture 6"/>
          <p:cNvPicPr/>
          <p:nvPr/>
        </p:nvPicPr>
        <p:blipFill>
          <a:blip r:embed="rId2"/>
          <a:stretch>
            <a:fillRect/>
          </a:stretch>
        </p:blipFill>
        <p:spPr>
          <a:xfrm>
            <a:off x="0" y="0"/>
            <a:ext cx="9143640" cy="6857640"/>
          </a:xfrm>
          <a:prstGeom prst="rect">
            <a:avLst/>
          </a:prstGeom>
          <a:ln>
            <a:noFill/>
          </a:ln>
        </p:spPr>
      </p:pic>
      <p:pic>
        <p:nvPicPr>
          <p:cNvPr descr="" id="1" name="Picture 6"/>
          <p:cNvPicPr/>
          <p:nvPr/>
        </p:nvPicPr>
        <p:blipFill>
          <a:blip r:embed="rId3"/>
          <a:srcRect b="0" l="0" r="0" t="882044"/>
          <a:stretch>
            <a:fillRect/>
          </a:stretch>
        </p:blipFill>
        <p:spPr>
          <a:xfrm>
            <a:off x="0" y="0"/>
            <a:ext cx="9143640" cy="4571640"/>
          </a:xfrm>
          <a:prstGeom prst="rect">
            <a:avLst/>
          </a:prstGeom>
          <a:ln>
            <a:noFill/>
          </a:ln>
        </p:spPr>
      </p:pic>
      <p:sp>
        <p:nvSpPr>
          <p:cNvPr id="2" name="PlaceHolder 1"/>
          <p:cNvSpPr>
            <a:spLocks noGrp="1"/>
          </p:cNvSpPr>
          <p:nvPr>
            <p:ph type="dt"/>
          </p:nvPr>
        </p:nvSpPr>
        <p:spPr>
          <a:xfrm>
            <a:off x="5715000" y="6356520"/>
            <a:ext cx="1523520" cy="364680"/>
          </a:xfrm>
          <a:prstGeom prst="rect">
            <a:avLst/>
          </a:prstGeom>
        </p:spPr>
        <p:txBody>
          <a:bodyPr anchor="ctr"/>
          <a:p>
            <a:pPr algn="r">
              <a:lnSpc>
                <a:spcPct val="100000"/>
              </a:lnSpc>
            </a:pPr>
            <a:r>
              <a:rPr lang="uk-UA" sz="1000">
                <a:solidFill>
                  <a:srgbClr val="ffffff"/>
                </a:solidFill>
                <a:latin typeface="Arial Narrow"/>
              </a:rPr>
              <a:t>29/1/14</a:t>
            </a:r>
            <a:endParaRPr/>
          </a:p>
        </p:txBody>
      </p:sp>
      <p:sp>
        <p:nvSpPr>
          <p:cNvPr id="3" name="PlaceHolder 2"/>
          <p:cNvSpPr>
            <a:spLocks noGrp="1"/>
          </p:cNvSpPr>
          <p:nvPr>
            <p:ph type="ftr"/>
          </p:nvPr>
        </p:nvSpPr>
        <p:spPr>
          <a:xfrm>
            <a:off x="609480" y="6356520"/>
            <a:ext cx="2895120" cy="364680"/>
          </a:xfrm>
          <a:prstGeom prst="rect">
            <a:avLst/>
          </a:prstGeom>
        </p:spPr>
        <p:txBody>
          <a:bodyPr anchor="ctr"/>
          <a:p>
            <a:endParaRPr/>
          </a:p>
        </p:txBody>
      </p:sp>
      <p:sp>
        <p:nvSpPr>
          <p:cNvPr id="4" name="PlaceHolder 3"/>
          <p:cNvSpPr>
            <a:spLocks noGrp="1"/>
          </p:cNvSpPr>
          <p:nvPr>
            <p:ph type="sldNum"/>
          </p:nvPr>
        </p:nvSpPr>
        <p:spPr>
          <a:xfrm>
            <a:off x="7543800" y="6356520"/>
            <a:ext cx="990360" cy="364680"/>
          </a:xfrm>
          <a:prstGeom prst="rect">
            <a:avLst/>
          </a:prstGeom>
        </p:spPr>
        <p:txBody>
          <a:bodyPr anchor="ctr"/>
          <a:p>
            <a:pPr algn="r">
              <a:lnSpc>
                <a:spcPct val="100000"/>
              </a:lnSpc>
            </a:pPr>
            <a:fld id="{A34776A2-8C7C-41B7-908F-550B9BFC7388}" type="slidenum">
              <a:rPr lang="uk-UA" sz="1100">
                <a:solidFill>
                  <a:srgbClr val="ffffff"/>
                </a:solidFill>
                <a:latin typeface="Arial Narrow"/>
              </a:rPr>
              <a:t>&lt;номер&gt;</a:t>
            </a:fld>
            <a:endParaRPr/>
          </a:p>
        </p:txBody>
      </p:sp>
      <p:sp>
        <p:nvSpPr>
          <p:cNvPr id="5" name="PlaceHolder 4"/>
          <p:cNvSpPr>
            <a:spLocks noGrp="1"/>
          </p:cNvSpPr>
          <p:nvPr>
            <p:ph type="title"/>
          </p:nvPr>
        </p:nvSpPr>
        <p:spPr>
          <a:xfrm>
            <a:off x="685800" y="2007720"/>
            <a:ext cx="7772040" cy="1469520"/>
          </a:xfrm>
          <a:prstGeom prst="rect">
            <a:avLst/>
          </a:prstGeom>
        </p:spPr>
        <p:txBody>
          <a:bodyPr anchor="b"/>
          <a:p>
            <a:pPr algn="ctr">
              <a:lnSpc>
                <a:spcPct val="100000"/>
              </a:lnSpc>
            </a:pPr>
            <a:r>
              <a:rPr lang="ru-RU" sz="3200">
                <a:solidFill>
                  <a:srgbClr val="ffffff"/>
                </a:solidFill>
                <a:latin typeface="Arial Narrow"/>
              </a:rPr>
              <a:t>Для правки текста заголовка щелкните мышьюОбразец заголовка</a:t>
            </a:r>
            <a:endParaRPr/>
          </a:p>
        </p:txBody>
      </p:sp>
      <p:sp>
        <p:nvSpPr>
          <p:cNvPr id="6"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ru-RU"/>
              <a:t>Для правки структуры щелкните мышью</a:t>
            </a:r>
            <a:endParaRPr/>
          </a:p>
          <a:p>
            <a:pPr lvl="1">
              <a:buSzPct val="25000"/>
              <a:buFont typeface="StarSymbol"/>
              <a:buChar char=""/>
            </a:pPr>
            <a:r>
              <a:rPr lang="ru-RU"/>
              <a:t>Второй уровень структуры</a:t>
            </a:r>
            <a:endParaRPr/>
          </a:p>
          <a:p>
            <a:pPr lvl="2">
              <a:buSzPct val="25000"/>
              <a:buFont typeface="StarSymbol"/>
              <a:buChar char=""/>
            </a:pPr>
            <a:r>
              <a:rPr lang="ru-RU"/>
              <a:t>Третий уровень структуры</a:t>
            </a:r>
            <a:endParaRPr/>
          </a:p>
          <a:p>
            <a:pPr lvl="3">
              <a:buSzPct val="25000"/>
              <a:buFont typeface="StarSymbol"/>
              <a:buChar char=""/>
            </a:pPr>
            <a:r>
              <a:rPr lang="ru-RU"/>
              <a:t>Четвёртый уровень структуры</a:t>
            </a:r>
            <a:endParaRPr/>
          </a:p>
          <a:p>
            <a:pPr lvl="4">
              <a:buSzPct val="25000"/>
              <a:buFont typeface="StarSymbol"/>
              <a:buChar char=""/>
            </a:pPr>
            <a:r>
              <a:rPr lang="ru-RU"/>
              <a:t>Пятый уровень структуры</a:t>
            </a:r>
            <a:endParaRPr/>
          </a:p>
          <a:p>
            <a:pPr lvl="5">
              <a:buSzPct val="25000"/>
              <a:buFont typeface="StarSymbol"/>
              <a:buChar char=""/>
            </a:pPr>
            <a:r>
              <a:rPr lang="ru-RU"/>
              <a:t>Шестой уровень структуры</a:t>
            </a:r>
            <a:endParaRPr/>
          </a:p>
          <a:p>
            <a:pPr lvl="6">
              <a:buSzPct val="25000"/>
              <a:buFont typeface="StarSymbol"/>
              <a:buChar char=""/>
            </a:pPr>
            <a:r>
              <a:rPr lang="ru-RU"/>
              <a:t>Седьмой уровень структуры</a:t>
            </a:r>
            <a:endParaRPr/>
          </a:p>
        </p:txBody>
      </p:sp>
    </p:spTree>
  </p:cSld>
  <p:clrMap accent1="accent1" accent2="accent2" accent3="accent3" accent4="accent4" accent5="accent5" accent6="accent6" bg1="lt1" bg2="lt2" folHlink="folHlink" hlink="hlink" tx1="dk1" tx2="dk2"/>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1" name="Picture 6"/>
          <p:cNvPicPr/>
          <p:nvPr/>
        </p:nvPicPr>
        <p:blipFill>
          <a:blip r:embed="rId2"/>
          <a:stretch>
            <a:fillRect/>
          </a:stretch>
        </p:blipFill>
        <p:spPr>
          <a:xfrm>
            <a:off x="0" y="0"/>
            <a:ext cx="9143640" cy="6857640"/>
          </a:xfrm>
          <a:prstGeom prst="rect">
            <a:avLst/>
          </a:prstGeom>
          <a:ln>
            <a:noFill/>
          </a:ln>
        </p:spPr>
      </p:pic>
      <p:sp>
        <p:nvSpPr>
          <p:cNvPr id="42" name="PlaceHolder 1"/>
          <p:cNvSpPr>
            <a:spLocks noGrp="1"/>
          </p:cNvSpPr>
          <p:nvPr>
            <p:ph type="body"/>
          </p:nvPr>
        </p:nvSpPr>
        <p:spPr>
          <a:xfrm>
            <a:off x="609480" y="1600200"/>
            <a:ext cx="3733560" cy="4114440"/>
          </a:xfrm>
          <a:prstGeom prst="rect">
            <a:avLst/>
          </a:prstGeom>
        </p:spPr>
        <p:txBody>
          <a:bodyPr/>
          <a:p>
            <a:pPr>
              <a:buSzPct val="25000"/>
              <a:buFont typeface="StarSymbol"/>
              <a:buChar char=""/>
            </a:pPr>
            <a:r>
              <a:rPr lang="ru-RU" sz="1700">
                <a:solidFill>
                  <a:srgbClr val="ffffff"/>
                </a:solidFill>
                <a:latin typeface="Arial Narrow"/>
              </a:rPr>
              <a:t>Для правки структуры щелкните мышью</a:t>
            </a:r>
            <a:endParaRPr/>
          </a:p>
          <a:p>
            <a:pPr lvl="1">
              <a:buSzPct val="25000"/>
              <a:buFont typeface="StarSymbol"/>
              <a:buChar char=""/>
            </a:pPr>
            <a:r>
              <a:rPr lang="ru-RU" sz="1700">
                <a:solidFill>
                  <a:srgbClr val="ffffff"/>
                </a:solidFill>
                <a:latin typeface="Arial Narrow"/>
              </a:rPr>
              <a:t>Второй уровень структуры</a:t>
            </a:r>
            <a:endParaRPr/>
          </a:p>
          <a:p>
            <a:pPr lvl="2">
              <a:buSzPct val="25000"/>
              <a:buFont typeface="StarSymbol"/>
              <a:buChar char=""/>
            </a:pPr>
            <a:r>
              <a:rPr lang="ru-RU" sz="1700">
                <a:solidFill>
                  <a:srgbClr val="ffffff"/>
                </a:solidFill>
                <a:latin typeface="Arial Narrow"/>
              </a:rPr>
              <a:t>Третий уровень структуры</a:t>
            </a:r>
            <a:endParaRPr/>
          </a:p>
          <a:p>
            <a:pPr lvl="3">
              <a:buSzPct val="25000"/>
              <a:buFont typeface="StarSymbol"/>
              <a:buChar char=""/>
            </a:pPr>
            <a:r>
              <a:rPr lang="ru-RU" sz="1700">
                <a:solidFill>
                  <a:srgbClr val="ffffff"/>
                </a:solidFill>
                <a:latin typeface="Arial Narrow"/>
              </a:rPr>
              <a:t>Четвёртый уровень структуры</a:t>
            </a:r>
            <a:endParaRPr/>
          </a:p>
          <a:p>
            <a:pPr lvl="4">
              <a:buSzPct val="25000"/>
              <a:buFont typeface="StarSymbol"/>
              <a:buChar char=""/>
            </a:pPr>
            <a:r>
              <a:rPr lang="ru-RU" sz="1700">
                <a:solidFill>
                  <a:srgbClr val="ffffff"/>
                </a:solidFill>
                <a:latin typeface="Arial Narrow"/>
              </a:rPr>
              <a:t>Пятый уровень структуры</a:t>
            </a:r>
            <a:endParaRPr/>
          </a:p>
          <a:p>
            <a:pPr lvl="5">
              <a:buSzPct val="25000"/>
              <a:buFont typeface="StarSymbol"/>
              <a:buChar char=""/>
            </a:pPr>
            <a:r>
              <a:rPr lang="ru-RU" sz="1700">
                <a:solidFill>
                  <a:srgbClr val="ffffff"/>
                </a:solidFill>
                <a:latin typeface="Arial Narrow"/>
              </a:rPr>
              <a:t>Шестой уровень структуры</a:t>
            </a:r>
            <a:endParaRPr/>
          </a:p>
          <a:p>
            <a:pPr>
              <a:lnSpc>
                <a:spcPct val="100000"/>
              </a:lnSpc>
              <a:buFont typeface="Arial"/>
              <a:buChar char="•"/>
            </a:pPr>
            <a:r>
              <a:rPr lang="ru-RU" sz="1700">
                <a:solidFill>
                  <a:srgbClr val="ffffff"/>
                </a:solidFill>
                <a:latin typeface="Arial Narrow"/>
              </a:rPr>
              <a:t>Седьмой уровень структурыОбразец текста</a:t>
            </a:r>
            <a:endParaRPr/>
          </a:p>
          <a:p>
            <a:pPr lvl="1">
              <a:lnSpc>
                <a:spcPct val="100000"/>
              </a:lnSpc>
              <a:buFont typeface="Arial"/>
              <a:buChar char="•"/>
            </a:pPr>
            <a:r>
              <a:rPr lang="ru-RU" sz="1700">
                <a:solidFill>
                  <a:srgbClr val="ffffff"/>
                </a:solidFill>
                <a:latin typeface="Arial Narrow"/>
              </a:rPr>
              <a:t>Второй уровень</a:t>
            </a:r>
            <a:endParaRPr/>
          </a:p>
          <a:p>
            <a:pPr lvl="2">
              <a:lnSpc>
                <a:spcPct val="100000"/>
              </a:lnSpc>
              <a:buFont typeface="Arial"/>
              <a:buChar char="•"/>
            </a:pPr>
            <a:r>
              <a:rPr lang="ru-RU" sz="1700">
                <a:solidFill>
                  <a:srgbClr val="ffffff"/>
                </a:solidFill>
                <a:latin typeface="Arial Narrow"/>
              </a:rPr>
              <a:t>Третий уровень</a:t>
            </a:r>
            <a:endParaRPr/>
          </a:p>
          <a:p>
            <a:pPr lvl="3">
              <a:lnSpc>
                <a:spcPct val="100000"/>
              </a:lnSpc>
              <a:buFont typeface="Arial"/>
              <a:buChar char="•"/>
            </a:pPr>
            <a:r>
              <a:rPr lang="ru-RU" sz="1700">
                <a:solidFill>
                  <a:srgbClr val="ffffff"/>
                </a:solidFill>
                <a:latin typeface="Arial Narrow"/>
              </a:rPr>
              <a:t>Четвертый уровень</a:t>
            </a:r>
            <a:endParaRPr/>
          </a:p>
          <a:p>
            <a:pPr lvl="4">
              <a:lnSpc>
                <a:spcPct val="100000"/>
              </a:lnSpc>
              <a:buFont typeface="Arial"/>
              <a:buChar char="•"/>
            </a:pPr>
            <a:r>
              <a:rPr lang="ru-RU" sz="1700">
                <a:solidFill>
                  <a:srgbClr val="ffffff"/>
                </a:solidFill>
                <a:latin typeface="Arial Narrow"/>
              </a:rPr>
              <a:t>Пятый уровень</a:t>
            </a:r>
            <a:endParaRPr/>
          </a:p>
        </p:txBody>
      </p:sp>
      <p:sp>
        <p:nvSpPr>
          <p:cNvPr id="43" name="PlaceHolder 2"/>
          <p:cNvSpPr>
            <a:spLocks noGrp="1"/>
          </p:cNvSpPr>
          <p:nvPr>
            <p:ph type="body"/>
          </p:nvPr>
        </p:nvSpPr>
        <p:spPr>
          <a:xfrm>
            <a:off x="4800600" y="1600200"/>
            <a:ext cx="3733560" cy="4114440"/>
          </a:xfrm>
          <a:prstGeom prst="rect">
            <a:avLst/>
          </a:prstGeom>
        </p:spPr>
        <p:txBody>
          <a:bodyPr/>
          <a:p>
            <a:pPr>
              <a:buSzPct val="25000"/>
              <a:buFont typeface="StarSymbol"/>
              <a:buChar char=""/>
            </a:pPr>
            <a:r>
              <a:rPr lang="ru-RU" sz="1700">
                <a:solidFill>
                  <a:srgbClr val="ffffff"/>
                </a:solidFill>
                <a:latin typeface="Arial Narrow"/>
              </a:rPr>
              <a:t>Для правки структуры щелкните мышью</a:t>
            </a:r>
            <a:endParaRPr/>
          </a:p>
          <a:p>
            <a:pPr lvl="1">
              <a:buSzPct val="25000"/>
              <a:buFont typeface="StarSymbol"/>
              <a:buChar char=""/>
            </a:pPr>
            <a:r>
              <a:rPr lang="ru-RU" sz="1700">
                <a:solidFill>
                  <a:srgbClr val="ffffff"/>
                </a:solidFill>
                <a:latin typeface="Arial Narrow"/>
              </a:rPr>
              <a:t>Второй уровень структуры</a:t>
            </a:r>
            <a:endParaRPr/>
          </a:p>
          <a:p>
            <a:pPr lvl="2">
              <a:buSzPct val="25000"/>
              <a:buFont typeface="StarSymbol"/>
              <a:buChar char=""/>
            </a:pPr>
            <a:r>
              <a:rPr lang="ru-RU" sz="1700">
                <a:solidFill>
                  <a:srgbClr val="ffffff"/>
                </a:solidFill>
                <a:latin typeface="Arial Narrow"/>
              </a:rPr>
              <a:t>Третий уровень структуры</a:t>
            </a:r>
            <a:endParaRPr/>
          </a:p>
          <a:p>
            <a:pPr lvl="3">
              <a:buSzPct val="25000"/>
              <a:buFont typeface="StarSymbol"/>
              <a:buChar char=""/>
            </a:pPr>
            <a:r>
              <a:rPr lang="ru-RU" sz="1700">
                <a:solidFill>
                  <a:srgbClr val="ffffff"/>
                </a:solidFill>
                <a:latin typeface="Arial Narrow"/>
              </a:rPr>
              <a:t>Четвёртый уровень структуры</a:t>
            </a:r>
            <a:endParaRPr/>
          </a:p>
          <a:p>
            <a:pPr lvl="4">
              <a:buSzPct val="25000"/>
              <a:buFont typeface="StarSymbol"/>
              <a:buChar char=""/>
            </a:pPr>
            <a:r>
              <a:rPr lang="ru-RU" sz="1700">
                <a:solidFill>
                  <a:srgbClr val="ffffff"/>
                </a:solidFill>
                <a:latin typeface="Arial Narrow"/>
              </a:rPr>
              <a:t>Пятый уровень структуры</a:t>
            </a:r>
            <a:endParaRPr/>
          </a:p>
          <a:p>
            <a:pPr lvl="5">
              <a:buSzPct val="25000"/>
              <a:buFont typeface="StarSymbol"/>
              <a:buChar char=""/>
            </a:pPr>
            <a:r>
              <a:rPr lang="ru-RU" sz="1700">
                <a:solidFill>
                  <a:srgbClr val="ffffff"/>
                </a:solidFill>
                <a:latin typeface="Arial Narrow"/>
              </a:rPr>
              <a:t>Шестой уровень структуры</a:t>
            </a:r>
            <a:endParaRPr/>
          </a:p>
          <a:p>
            <a:pPr>
              <a:lnSpc>
                <a:spcPct val="100000"/>
              </a:lnSpc>
              <a:buFont typeface="Arial"/>
              <a:buChar char="•"/>
            </a:pPr>
            <a:r>
              <a:rPr lang="ru-RU" sz="1700">
                <a:solidFill>
                  <a:srgbClr val="ffffff"/>
                </a:solidFill>
                <a:latin typeface="Arial Narrow"/>
              </a:rPr>
              <a:t>Седьмой уровень структурыОбразец текста</a:t>
            </a:r>
            <a:endParaRPr/>
          </a:p>
          <a:p>
            <a:pPr lvl="1">
              <a:lnSpc>
                <a:spcPct val="100000"/>
              </a:lnSpc>
              <a:buFont typeface="Arial"/>
              <a:buChar char="•"/>
            </a:pPr>
            <a:r>
              <a:rPr lang="ru-RU" sz="1700">
                <a:solidFill>
                  <a:srgbClr val="ffffff"/>
                </a:solidFill>
                <a:latin typeface="Arial Narrow"/>
              </a:rPr>
              <a:t>Второй уровень</a:t>
            </a:r>
            <a:endParaRPr/>
          </a:p>
          <a:p>
            <a:pPr lvl="2">
              <a:lnSpc>
                <a:spcPct val="100000"/>
              </a:lnSpc>
              <a:buFont typeface="Arial"/>
              <a:buChar char="•"/>
            </a:pPr>
            <a:r>
              <a:rPr lang="ru-RU" sz="1700">
                <a:solidFill>
                  <a:srgbClr val="ffffff"/>
                </a:solidFill>
                <a:latin typeface="Arial Narrow"/>
              </a:rPr>
              <a:t>Третий уровень</a:t>
            </a:r>
            <a:endParaRPr/>
          </a:p>
          <a:p>
            <a:pPr lvl="3">
              <a:lnSpc>
                <a:spcPct val="100000"/>
              </a:lnSpc>
              <a:buFont typeface="Arial"/>
              <a:buChar char="•"/>
            </a:pPr>
            <a:r>
              <a:rPr lang="ru-RU" sz="1700">
                <a:solidFill>
                  <a:srgbClr val="ffffff"/>
                </a:solidFill>
                <a:latin typeface="Arial Narrow"/>
              </a:rPr>
              <a:t>Четвертый уровень</a:t>
            </a:r>
            <a:endParaRPr/>
          </a:p>
          <a:p>
            <a:pPr lvl="4">
              <a:lnSpc>
                <a:spcPct val="100000"/>
              </a:lnSpc>
              <a:buFont typeface="Arial"/>
              <a:buChar char="•"/>
            </a:pPr>
            <a:r>
              <a:rPr lang="ru-RU" sz="1700">
                <a:solidFill>
                  <a:srgbClr val="ffffff"/>
                </a:solidFill>
                <a:latin typeface="Arial Narrow"/>
              </a:rPr>
              <a:t>Пятый уровень</a:t>
            </a:r>
            <a:endParaRPr/>
          </a:p>
        </p:txBody>
      </p:sp>
      <p:sp>
        <p:nvSpPr>
          <p:cNvPr id="44" name="PlaceHolder 3"/>
          <p:cNvSpPr>
            <a:spLocks noGrp="1"/>
          </p:cNvSpPr>
          <p:nvPr>
            <p:ph type="title"/>
          </p:nvPr>
        </p:nvSpPr>
        <p:spPr>
          <a:xfrm>
            <a:off x="609480" y="274680"/>
            <a:ext cx="7924320" cy="1142640"/>
          </a:xfrm>
          <a:prstGeom prst="rect">
            <a:avLst/>
          </a:prstGeom>
        </p:spPr>
        <p:txBody>
          <a:bodyPr anchor="b"/>
          <a:p>
            <a:pPr>
              <a:lnSpc>
                <a:spcPct val="100000"/>
              </a:lnSpc>
            </a:pPr>
            <a:r>
              <a:rPr lang="ru-RU" sz="3000">
                <a:solidFill>
                  <a:srgbClr val="ffffff"/>
                </a:solidFill>
                <a:latin typeface="Arial Narrow"/>
              </a:rPr>
              <a:t>Для правки текста заголовка щелкните мышьюОбразец заголовка</a:t>
            </a:r>
            <a:endParaRPr/>
          </a:p>
        </p:txBody>
      </p:sp>
      <p:sp>
        <p:nvSpPr>
          <p:cNvPr id="45" name="PlaceHolder 4"/>
          <p:cNvSpPr>
            <a:spLocks noGrp="1"/>
          </p:cNvSpPr>
          <p:nvPr>
            <p:ph type="dt"/>
          </p:nvPr>
        </p:nvSpPr>
        <p:spPr>
          <a:xfrm>
            <a:off x="5715000" y="6356520"/>
            <a:ext cx="1523520" cy="364680"/>
          </a:xfrm>
          <a:prstGeom prst="rect">
            <a:avLst/>
          </a:prstGeom>
        </p:spPr>
        <p:txBody>
          <a:bodyPr anchor="ctr"/>
          <a:p>
            <a:pPr algn="r">
              <a:lnSpc>
                <a:spcPct val="100000"/>
              </a:lnSpc>
            </a:pPr>
            <a:r>
              <a:rPr lang="uk-UA" sz="1000">
                <a:solidFill>
                  <a:srgbClr val="ffffff"/>
                </a:solidFill>
                <a:latin typeface="Arial Narrow"/>
              </a:rPr>
              <a:t>29/1/14</a:t>
            </a:r>
            <a:endParaRPr/>
          </a:p>
        </p:txBody>
      </p:sp>
      <p:sp>
        <p:nvSpPr>
          <p:cNvPr id="46" name="PlaceHolder 5"/>
          <p:cNvSpPr>
            <a:spLocks noGrp="1"/>
          </p:cNvSpPr>
          <p:nvPr>
            <p:ph type="ftr"/>
          </p:nvPr>
        </p:nvSpPr>
        <p:spPr>
          <a:xfrm>
            <a:off x="609480" y="6356520"/>
            <a:ext cx="2895120" cy="364680"/>
          </a:xfrm>
          <a:prstGeom prst="rect">
            <a:avLst/>
          </a:prstGeom>
        </p:spPr>
        <p:txBody>
          <a:bodyPr anchor="ctr"/>
          <a:p>
            <a:endParaRPr/>
          </a:p>
        </p:txBody>
      </p:sp>
      <p:sp>
        <p:nvSpPr>
          <p:cNvPr id="47" name="PlaceHolder 6"/>
          <p:cNvSpPr>
            <a:spLocks noGrp="1"/>
          </p:cNvSpPr>
          <p:nvPr>
            <p:ph type="sldNum"/>
          </p:nvPr>
        </p:nvSpPr>
        <p:spPr>
          <a:xfrm>
            <a:off x="7543800" y="6356520"/>
            <a:ext cx="990360" cy="364680"/>
          </a:xfrm>
          <a:prstGeom prst="rect">
            <a:avLst/>
          </a:prstGeom>
        </p:spPr>
        <p:txBody>
          <a:bodyPr anchor="ctr"/>
          <a:p>
            <a:pPr algn="r">
              <a:lnSpc>
                <a:spcPct val="100000"/>
              </a:lnSpc>
            </a:pPr>
            <a:fld id="{460D75A4-5033-4A15-8D5A-3370483FAE12}" type="slidenum">
              <a:rPr lang="uk-UA" sz="1100">
                <a:solidFill>
                  <a:srgbClr val="ffffff"/>
                </a:solidFill>
                <a:latin typeface="Arial Narrow"/>
              </a:rPr>
              <a:t>&lt;номер&gt;</a:t>
            </a:fld>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2" name="Picture 6"/>
          <p:cNvPicPr/>
          <p:nvPr/>
        </p:nvPicPr>
        <p:blipFill>
          <a:blip r:embed="rId2"/>
          <a:stretch>
            <a:fillRect/>
          </a:stretch>
        </p:blipFill>
        <p:spPr>
          <a:xfrm>
            <a:off x="0" y="0"/>
            <a:ext cx="9143640" cy="6857640"/>
          </a:xfrm>
          <a:prstGeom prst="rect">
            <a:avLst/>
          </a:prstGeom>
          <a:ln>
            <a:noFill/>
          </a:ln>
        </p:spPr>
      </p:pic>
      <p:sp>
        <p:nvSpPr>
          <p:cNvPr id="83" name="PlaceHolder 1"/>
          <p:cNvSpPr>
            <a:spLocks noGrp="1"/>
          </p:cNvSpPr>
          <p:nvPr>
            <p:ph type="title"/>
          </p:nvPr>
        </p:nvSpPr>
        <p:spPr>
          <a:xfrm>
            <a:off x="609480" y="274680"/>
            <a:ext cx="7924320" cy="1142640"/>
          </a:xfrm>
          <a:prstGeom prst="rect">
            <a:avLst/>
          </a:prstGeom>
        </p:spPr>
        <p:txBody>
          <a:bodyPr anchor="b"/>
          <a:p>
            <a:pPr>
              <a:lnSpc>
                <a:spcPct val="100000"/>
              </a:lnSpc>
            </a:pPr>
            <a:r>
              <a:rPr lang="ru-RU" sz="3000">
                <a:solidFill>
                  <a:srgbClr val="ffffff"/>
                </a:solidFill>
                <a:latin typeface="Arial Narrow"/>
              </a:rPr>
              <a:t>Для правки текста заголовка щелкните мышьюОбразец заголовка</a:t>
            </a:r>
            <a:endParaRPr/>
          </a:p>
        </p:txBody>
      </p:sp>
      <p:sp>
        <p:nvSpPr>
          <p:cNvPr id="84" name="PlaceHolder 2"/>
          <p:cNvSpPr>
            <a:spLocks noGrp="1"/>
          </p:cNvSpPr>
          <p:nvPr>
            <p:ph type="dt"/>
          </p:nvPr>
        </p:nvSpPr>
        <p:spPr>
          <a:xfrm>
            <a:off x="5715000" y="6356520"/>
            <a:ext cx="1523520" cy="364680"/>
          </a:xfrm>
          <a:prstGeom prst="rect">
            <a:avLst/>
          </a:prstGeom>
        </p:spPr>
        <p:txBody>
          <a:bodyPr anchor="ctr"/>
          <a:p>
            <a:pPr algn="r">
              <a:lnSpc>
                <a:spcPct val="100000"/>
              </a:lnSpc>
            </a:pPr>
            <a:r>
              <a:rPr lang="uk-UA" sz="1000">
                <a:solidFill>
                  <a:srgbClr val="ffffff"/>
                </a:solidFill>
                <a:latin typeface="Arial Narrow"/>
              </a:rPr>
              <a:t>29/1/14</a:t>
            </a:r>
            <a:endParaRPr/>
          </a:p>
        </p:txBody>
      </p:sp>
      <p:sp>
        <p:nvSpPr>
          <p:cNvPr id="85" name="PlaceHolder 3"/>
          <p:cNvSpPr>
            <a:spLocks noGrp="1"/>
          </p:cNvSpPr>
          <p:nvPr>
            <p:ph type="ftr"/>
          </p:nvPr>
        </p:nvSpPr>
        <p:spPr>
          <a:xfrm>
            <a:off x="609480" y="6356520"/>
            <a:ext cx="2895120" cy="364680"/>
          </a:xfrm>
          <a:prstGeom prst="rect">
            <a:avLst/>
          </a:prstGeom>
        </p:spPr>
        <p:txBody>
          <a:bodyPr anchor="ctr"/>
          <a:p>
            <a:endParaRPr/>
          </a:p>
        </p:txBody>
      </p:sp>
      <p:sp>
        <p:nvSpPr>
          <p:cNvPr id="86" name="PlaceHolder 4"/>
          <p:cNvSpPr>
            <a:spLocks noGrp="1"/>
          </p:cNvSpPr>
          <p:nvPr>
            <p:ph type="sldNum"/>
          </p:nvPr>
        </p:nvSpPr>
        <p:spPr>
          <a:xfrm>
            <a:off x="7543800" y="6356520"/>
            <a:ext cx="990360" cy="364680"/>
          </a:xfrm>
          <a:prstGeom prst="rect">
            <a:avLst/>
          </a:prstGeom>
        </p:spPr>
        <p:txBody>
          <a:bodyPr anchor="ctr"/>
          <a:p>
            <a:pPr algn="r">
              <a:lnSpc>
                <a:spcPct val="100000"/>
              </a:lnSpc>
            </a:pPr>
            <a:fld id="{79E06CEA-32A6-4D94-AC66-59384FAB8F6D}" type="slidenum">
              <a:rPr lang="uk-UA" sz="1100">
                <a:solidFill>
                  <a:srgbClr val="ffffff"/>
                </a:solidFill>
                <a:latin typeface="Arial Narrow"/>
              </a:rPr>
              <a:t>&lt;номер&gt;</a:t>
            </a:fld>
            <a:endParaRPr/>
          </a:p>
        </p:txBody>
      </p:sp>
      <p:sp>
        <p:nvSpPr>
          <p:cNvPr id="87" name="PlaceHolder 5"/>
          <p:cNvSpPr>
            <a:spLocks noGrp="1"/>
          </p:cNvSpPr>
          <p:nvPr>
            <p:ph type="body"/>
          </p:nvPr>
        </p:nvSpPr>
        <p:spPr>
          <a:xfrm>
            <a:off x="609480" y="1600200"/>
            <a:ext cx="7924320" cy="4114440"/>
          </a:xfrm>
          <a:prstGeom prst="rect">
            <a:avLst/>
          </a:prstGeom>
        </p:spPr>
        <p:txBody>
          <a:bodyPr/>
          <a:p>
            <a:pPr>
              <a:buSzPct val="25000"/>
              <a:buFont typeface="StarSymbol"/>
              <a:buChar char=""/>
            </a:pPr>
            <a:r>
              <a:rPr lang="ru-RU" sz="1700">
                <a:solidFill>
                  <a:srgbClr val="ffffff"/>
                </a:solidFill>
                <a:latin typeface="Arial Narrow"/>
              </a:rPr>
              <a:t>Для правки структуры щелкните мышью</a:t>
            </a:r>
            <a:endParaRPr/>
          </a:p>
          <a:p>
            <a:pPr lvl="1">
              <a:buSzPct val="25000"/>
              <a:buFont typeface="StarSymbol"/>
              <a:buChar char=""/>
            </a:pPr>
            <a:r>
              <a:rPr lang="ru-RU" sz="1700">
                <a:solidFill>
                  <a:srgbClr val="ffffff"/>
                </a:solidFill>
                <a:latin typeface="Arial Narrow"/>
              </a:rPr>
              <a:t>Второй уровень структуры</a:t>
            </a:r>
            <a:endParaRPr/>
          </a:p>
          <a:p>
            <a:pPr lvl="2">
              <a:buSzPct val="25000"/>
              <a:buFont typeface="StarSymbol"/>
              <a:buChar char=""/>
            </a:pPr>
            <a:r>
              <a:rPr lang="ru-RU" sz="1700">
                <a:solidFill>
                  <a:srgbClr val="ffffff"/>
                </a:solidFill>
                <a:latin typeface="Arial Narrow"/>
              </a:rPr>
              <a:t>Третий уровень структуры</a:t>
            </a:r>
            <a:endParaRPr/>
          </a:p>
          <a:p>
            <a:pPr lvl="3">
              <a:buSzPct val="25000"/>
              <a:buFont typeface="StarSymbol"/>
              <a:buChar char=""/>
            </a:pPr>
            <a:r>
              <a:rPr lang="ru-RU" sz="1700">
                <a:solidFill>
                  <a:srgbClr val="ffffff"/>
                </a:solidFill>
                <a:latin typeface="Arial Narrow"/>
              </a:rPr>
              <a:t>Четвёртый уровень структуры</a:t>
            </a:r>
            <a:endParaRPr/>
          </a:p>
          <a:p>
            <a:pPr lvl="4">
              <a:buSzPct val="25000"/>
              <a:buFont typeface="StarSymbol"/>
              <a:buChar char=""/>
            </a:pPr>
            <a:r>
              <a:rPr lang="ru-RU" sz="1700">
                <a:solidFill>
                  <a:srgbClr val="ffffff"/>
                </a:solidFill>
                <a:latin typeface="Arial Narrow"/>
              </a:rPr>
              <a:t>Пятый уровень структуры</a:t>
            </a:r>
            <a:endParaRPr/>
          </a:p>
          <a:p>
            <a:pPr lvl="5">
              <a:buSzPct val="25000"/>
              <a:buFont typeface="StarSymbol"/>
              <a:buChar char=""/>
            </a:pPr>
            <a:r>
              <a:rPr lang="ru-RU" sz="1700">
                <a:solidFill>
                  <a:srgbClr val="ffffff"/>
                </a:solidFill>
                <a:latin typeface="Arial Narrow"/>
              </a:rPr>
              <a:t>Шестой уровень структуры</a:t>
            </a:r>
            <a:endParaRPr/>
          </a:p>
          <a:p>
            <a:pPr>
              <a:lnSpc>
                <a:spcPct val="100000"/>
              </a:lnSpc>
              <a:buFont typeface="Arial"/>
              <a:buChar char="•"/>
            </a:pPr>
            <a:r>
              <a:rPr lang="ru-RU" sz="1700">
                <a:solidFill>
                  <a:srgbClr val="ffffff"/>
                </a:solidFill>
                <a:latin typeface="Arial Narrow"/>
              </a:rPr>
              <a:t>Седьмой уровень структурыОбразец текста</a:t>
            </a:r>
            <a:endParaRPr/>
          </a:p>
          <a:p>
            <a:pPr lvl="1">
              <a:lnSpc>
                <a:spcPct val="100000"/>
              </a:lnSpc>
              <a:buFont typeface="Arial"/>
              <a:buChar char="•"/>
            </a:pPr>
            <a:r>
              <a:rPr lang="ru-RU" sz="1700">
                <a:solidFill>
                  <a:srgbClr val="ffffff"/>
                </a:solidFill>
                <a:latin typeface="Arial Narrow"/>
              </a:rPr>
              <a:t>Второй уровень</a:t>
            </a:r>
            <a:endParaRPr/>
          </a:p>
          <a:p>
            <a:pPr lvl="2">
              <a:lnSpc>
                <a:spcPct val="100000"/>
              </a:lnSpc>
              <a:buFont typeface="Arial"/>
              <a:buChar char="•"/>
            </a:pPr>
            <a:r>
              <a:rPr lang="ru-RU" sz="1700">
                <a:solidFill>
                  <a:srgbClr val="ffffff"/>
                </a:solidFill>
                <a:latin typeface="Arial Narrow"/>
              </a:rPr>
              <a:t>Третий уровень</a:t>
            </a:r>
            <a:endParaRPr/>
          </a:p>
          <a:p>
            <a:pPr lvl="3">
              <a:lnSpc>
                <a:spcPct val="100000"/>
              </a:lnSpc>
              <a:buFont typeface="Arial"/>
              <a:buChar char="•"/>
            </a:pPr>
            <a:r>
              <a:rPr lang="ru-RU" sz="1700">
                <a:solidFill>
                  <a:srgbClr val="ffffff"/>
                </a:solidFill>
                <a:latin typeface="Arial Narrow"/>
              </a:rPr>
              <a:t>Четвертый уровень</a:t>
            </a:r>
            <a:endParaRPr/>
          </a:p>
          <a:p>
            <a:pPr lvl="4">
              <a:lnSpc>
                <a:spcPct val="100000"/>
              </a:lnSpc>
              <a:buFont typeface="Arial"/>
              <a:buChar char="•"/>
            </a:pPr>
            <a:r>
              <a:rPr lang="ru-RU" sz="1700">
                <a:solidFill>
                  <a:srgbClr val="ffffff"/>
                </a:solidFill>
                <a:latin typeface="Arial Narrow"/>
              </a:rPr>
              <a:t>Пятый уровень</a:t>
            </a:r>
            <a:endParaRPr/>
          </a:p>
        </p:txBody>
      </p:sp>
    </p:spTree>
  </p:cSld>
  <p:clrMap accent1="accent1" accent2="accent2" accent3="accent3" accent4="accent4" accent5="accent5" accent6="accent6" bg1="lt1" bg2="lt2" folHlink="folHlink" hlink="hlink" tx1="dk1" tx2="dk2"/>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slideLayout" Target="../slideLayouts/slideLayout16.xml"/>
</Relationships>
</file>

<file path=ppt/slides/_rels/slide20.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hyperlink" Target="http://uk.wikipedia.org/wiki/&#1057;&#1072;&#1090;&#1091;&#1088;&#1085;(&#1087;&#1083;&#1072;&#1085;&#1077;&#1090;&#1072;)" TargetMode="External"/><Relationship Id="rId2" Type="http://schemas.openxmlformats.org/officeDocument/2006/relationships/hyperlink" Target="http://uk.wikipedia.org/wiki/&#1057;&#1072;&#1090;&#1091;&#1088;&#1085;(&#1087;&#1083;&#1072;&#1085;&#1077;&#1090;&#1072;)" TargetMode="External"/><Relationship Id="rId3" Type="http://schemas.openxmlformats.org/officeDocument/2006/relationships/hyperlink" Target="http://uk.wikipedia.org/wiki/&#1057;&#1072;&#1090;&#1091;&#1088;&#1085;(&#1087;&#1083;&#1072;&#1085;&#1077;&#1090;&#1072;)" TargetMode="External"/><Relationship Id="rId4" Type="http://schemas.openxmlformats.org/officeDocument/2006/relationships/hyperlink" Target="http://solarsystem.nasa.gov/planets/profile.cfm?Object=Saturn&amp;Display=Rings" TargetMode="External"/><Relationship Id="rId5" Type="http://schemas.openxmlformats.org/officeDocument/2006/relationships/hyperlink" Target="http://solarsystem.nasa.gov/planets/profile.cfm?Object=Saturn&amp;Display=Rings" TargetMode="External"/><Relationship Id="rId6"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2" name="Picture 3"/>
          <p:cNvPicPr/>
          <p:nvPr/>
        </p:nvPicPr>
        <p:blipFill>
          <a:blip r:embed="rId1"/>
          <a:stretch>
            <a:fillRect/>
          </a:stretch>
        </p:blipFill>
        <p:spPr>
          <a:xfrm>
            <a:off x="0" y="116640"/>
            <a:ext cx="9143640" cy="6857640"/>
          </a:xfrm>
          <a:prstGeom prst="rect">
            <a:avLst/>
          </a:prstGeom>
          <a:ln>
            <a:noFill/>
          </a:ln>
        </p:spPr>
      </p:pic>
      <p:sp>
        <p:nvSpPr>
          <p:cNvPr id="123" name="TextShape 1"/>
          <p:cNvSpPr txBox="1"/>
          <p:nvPr/>
        </p:nvSpPr>
        <p:spPr>
          <a:xfrm>
            <a:off x="1219320" y="3886200"/>
            <a:ext cx="6400440" cy="1752120"/>
          </a:xfrm>
          <a:prstGeom prst="rect">
            <a:avLst/>
          </a:prstGeom>
        </p:spPr>
        <p:txBody>
          <a:bodyPr/>
          <a:p>
            <a:pPr algn="ctr"/>
            <a:endParaRPr/>
          </a:p>
        </p:txBody>
      </p:sp>
      <p:sp>
        <p:nvSpPr>
          <p:cNvPr id="124" name="TextShape 2"/>
          <p:cNvSpPr txBox="1"/>
          <p:nvPr/>
        </p:nvSpPr>
        <p:spPr>
          <a:xfrm>
            <a:off x="539640" y="1484640"/>
            <a:ext cx="7772040" cy="1469520"/>
          </a:xfrm>
          <a:prstGeom prst="rect">
            <a:avLst/>
          </a:prstGeom>
        </p:spPr>
        <p:txBody>
          <a:bodyPr anchor="b"/>
          <a:p>
            <a:pPr algn="ctr">
              <a:lnSpc>
                <a:spcPct val="100000"/>
              </a:lnSpc>
            </a:pPr>
            <a:r>
              <a:rPr lang="ru-RU" sz="9600">
                <a:solidFill>
                  <a:srgbClr val="ffffff"/>
                </a:solidFill>
                <a:latin typeface="Arial Narrow"/>
              </a:rPr>
              <a:t>САТУРН</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TextShape 1"/>
          <p:cNvSpPr txBox="1"/>
          <p:nvPr/>
        </p:nvSpPr>
        <p:spPr>
          <a:xfrm>
            <a:off x="609480" y="274680"/>
            <a:ext cx="7924320" cy="1142640"/>
          </a:xfrm>
          <a:prstGeom prst="rect">
            <a:avLst/>
          </a:prstGeom>
        </p:spPr>
        <p:txBody>
          <a:bodyPr anchor="b"/>
          <a:p>
            <a:pPr>
              <a:lnSpc>
                <a:spcPct val="100000"/>
              </a:lnSpc>
            </a:pPr>
            <a:r>
              <a:rPr b="1" lang="ru-RU" sz="3000">
                <a:solidFill>
                  <a:srgbClr val="ff0000"/>
                </a:solidFill>
                <a:latin typeface="Arial Narrow"/>
              </a:rPr>
              <a:t>Загальні дані. Фізичні характеристики.</a:t>
            </a:r>
            <a:endParaRPr/>
          </a:p>
        </p:txBody>
      </p:sp>
      <p:graphicFrame>
        <p:nvGraphicFramePr>
          <p:cNvPr id="155" name="Table 2"/>
          <p:cNvGraphicFramePr/>
          <p:nvPr/>
        </p:nvGraphicFramePr>
        <p:xfrm>
          <a:off x="609480" y="1600200"/>
          <a:ext cx="7924320" cy="4145040"/>
        </p:xfrm>
        <a:graphic>
          <a:graphicData uri="http://schemas.openxmlformats.org/drawingml/2006/table">
            <a:tbl>
              <a:tblPr/>
              <a:tblGrid>
                <a:gridCol w="3962160"/>
                <a:gridCol w="3962160"/>
              </a:tblGrid>
              <a:tr h="623160">
                <a:tc>
                  <a:txBody>
                    <a:bodyPr anchor="ctr" wrap="none"/>
                    <a:p>
                      <a:pPr>
                        <a:lnSpc>
                          <a:spcPct val="100000"/>
                        </a:lnSpc>
                      </a:pPr>
                      <a:r>
                        <a:rPr b="1" lang="uk-UA">
                          <a:solidFill>
                            <a:srgbClr val="000000"/>
                          </a:solidFill>
                          <a:latin typeface="Arial Narrow"/>
                        </a:rPr>
                        <a:t>Прискорення вільного падіння</a:t>
                      </a:r>
                      <a:r>
                        <a:rPr b="1" lang="uk-UA">
                          <a:solidFill>
                            <a:srgbClr val="000000"/>
                          </a:solidFill>
                          <a:latin typeface="Arial Narrow"/>
                        </a:rPr>
                        <a:t>
</a:t>
                      </a:r>
                      <a:r>
                        <a:rPr b="1" lang="uk-UA">
                          <a:solidFill>
                            <a:srgbClr val="000000"/>
                          </a:solidFill>
                          <a:latin typeface="Arial Narrow"/>
                        </a:rPr>
                        <a:t>на поверхні</a:t>
                      </a:r>
                      <a:endParaRPr/>
                    </a:p>
                  </a:txBody>
                  <a:tcPr/>
                </a:tc>
                <a:tc>
                  <a:txBody>
                    <a:bodyPr anchor="ctr" wrap="none"/>
                    <a:p>
                      <a:pPr>
                        <a:lnSpc>
                          <a:spcPct val="100000"/>
                        </a:lnSpc>
                      </a:pPr>
                      <a:r>
                        <a:rPr b="1" lang="uk-UA">
                          <a:solidFill>
                            <a:srgbClr val="000000"/>
                          </a:solidFill>
                          <a:latin typeface="Arial Narrow"/>
                        </a:rPr>
                        <a:t>10,44 м/с²</a:t>
                      </a:r>
                      <a:r>
                        <a:rPr b="1" lang="uk-UA">
                          <a:solidFill>
                            <a:srgbClr val="000000"/>
                          </a:solidFill>
                          <a:latin typeface="Arial Narrow"/>
                        </a:rPr>
                        <a:t>
</a:t>
                      </a:r>
                      <a:r>
                        <a:rPr b="1" lang="uk-UA">
                          <a:solidFill>
                            <a:srgbClr val="000000"/>
                          </a:solidFill>
                          <a:latin typeface="Arial Narrow"/>
                        </a:rPr>
                        <a:t>1,065 g</a:t>
                      </a:r>
                      <a:endParaRPr/>
                    </a:p>
                  </a:txBody>
                  <a:tcPr/>
                </a:tc>
              </a:tr>
              <a:tr h="379080">
                <a:tc>
                  <a:txBody>
                    <a:bodyPr anchor="ctr" wrap="none"/>
                    <a:p>
                      <a:pPr>
                        <a:lnSpc>
                          <a:spcPct val="100000"/>
                        </a:lnSpc>
                      </a:pPr>
                      <a:r>
                        <a:rPr b="1" lang="uk-UA">
                          <a:solidFill>
                            <a:srgbClr val="000000"/>
                          </a:solidFill>
                          <a:latin typeface="Arial Narrow"/>
                        </a:rPr>
                        <a:t>Друга космічна швидкість</a:t>
                      </a:r>
                      <a:endParaRPr/>
                    </a:p>
                  </a:txBody>
                  <a:tcPr/>
                </a:tc>
                <a:tc>
                  <a:txBody>
                    <a:bodyPr anchor="ctr" wrap="none"/>
                    <a:p>
                      <a:pPr>
                        <a:lnSpc>
                          <a:spcPct val="100000"/>
                        </a:lnSpc>
                      </a:pPr>
                      <a:r>
                        <a:rPr b="1" lang="uk-UA">
                          <a:solidFill>
                            <a:srgbClr val="000000"/>
                          </a:solidFill>
                          <a:latin typeface="Arial Narrow"/>
                        </a:rPr>
                        <a:t>35,5 км/с</a:t>
                      </a:r>
                      <a:endParaRPr/>
                    </a:p>
                  </a:txBody>
                  <a:tcPr/>
                </a:tc>
              </a:tr>
              <a:tr h="379080">
                <a:tc>
                  <a:txBody>
                    <a:bodyPr anchor="ctr" wrap="none"/>
                    <a:p>
                      <a:pPr>
                        <a:lnSpc>
                          <a:spcPct val="100000"/>
                        </a:lnSpc>
                      </a:pPr>
                      <a:r>
                        <a:rPr b="1" lang="uk-UA">
                          <a:solidFill>
                            <a:srgbClr val="000000"/>
                          </a:solidFill>
                          <a:latin typeface="Arial Narrow"/>
                        </a:rPr>
                        <a:t>Період обертання</a:t>
                      </a:r>
                      <a:endParaRPr/>
                    </a:p>
                  </a:txBody>
                  <a:tcPr/>
                </a:tc>
                <a:tc>
                  <a:txBody>
                    <a:bodyPr anchor="ctr" wrap="none"/>
                    <a:p>
                      <a:pPr>
                        <a:lnSpc>
                          <a:spcPct val="100000"/>
                        </a:lnSpc>
                      </a:pPr>
                      <a:r>
                        <a:rPr b="1" lang="uk-UA">
                          <a:solidFill>
                            <a:srgbClr val="000000"/>
                          </a:solidFill>
                          <a:latin typeface="Arial Narrow"/>
                        </a:rPr>
                        <a:t>10 год. 34 хв 13с ± 2с</a:t>
                      </a:r>
                      <a:endParaRPr/>
                    </a:p>
                  </a:txBody>
                  <a:tcPr/>
                </a:tc>
              </a:tr>
              <a:tr h="379080">
                <a:tc>
                  <a:txBody>
                    <a:bodyPr anchor="ctr" wrap="none"/>
                    <a:p>
                      <a:pPr>
                        <a:lnSpc>
                          <a:spcPct val="100000"/>
                        </a:lnSpc>
                      </a:pPr>
                      <a:r>
                        <a:rPr b="1" lang="uk-UA">
                          <a:solidFill>
                            <a:srgbClr val="000000"/>
                          </a:solidFill>
                          <a:latin typeface="Arial Narrow"/>
                        </a:rPr>
                        <a:t>Екваторіальна швидкість обертання</a:t>
                      </a:r>
                      <a:endParaRPr/>
                    </a:p>
                  </a:txBody>
                  <a:tcPr/>
                </a:tc>
                <a:tc>
                  <a:txBody>
                    <a:bodyPr anchor="ctr" wrap="none"/>
                    <a:p>
                      <a:pPr>
                        <a:lnSpc>
                          <a:spcPct val="100000"/>
                        </a:lnSpc>
                      </a:pPr>
                      <a:r>
                        <a:rPr b="1" lang="uk-UA">
                          <a:solidFill>
                            <a:srgbClr val="000000"/>
                          </a:solidFill>
                          <a:latin typeface="Arial Narrow"/>
                        </a:rPr>
                        <a:t>9,87 км/c</a:t>
                      </a:r>
                      <a:endParaRPr/>
                    </a:p>
                  </a:txBody>
                  <a:tcPr/>
                </a:tc>
              </a:tr>
              <a:tr h="379080">
                <a:tc>
                  <a:txBody>
                    <a:bodyPr anchor="ctr" wrap="none"/>
                    <a:p>
                      <a:pPr>
                        <a:lnSpc>
                          <a:spcPct val="100000"/>
                        </a:lnSpc>
                      </a:pPr>
                      <a:r>
                        <a:rPr b="1" lang="uk-UA">
                          <a:solidFill>
                            <a:srgbClr val="000000"/>
                          </a:solidFill>
                          <a:latin typeface="Arial Narrow"/>
                        </a:rPr>
                        <a:t>Нахил осі</a:t>
                      </a:r>
                      <a:endParaRPr/>
                    </a:p>
                  </a:txBody>
                  <a:tcPr/>
                </a:tc>
                <a:tc>
                  <a:txBody>
                    <a:bodyPr anchor="ctr" wrap="none"/>
                    <a:p>
                      <a:pPr>
                        <a:lnSpc>
                          <a:spcPct val="100000"/>
                        </a:lnSpc>
                      </a:pPr>
                      <a:r>
                        <a:rPr b="1" lang="uk-UA">
                          <a:solidFill>
                            <a:srgbClr val="000000"/>
                          </a:solidFill>
                          <a:latin typeface="Arial Narrow"/>
                        </a:rPr>
                        <a:t>26,73°</a:t>
                      </a:r>
                      <a:endParaRPr/>
                    </a:p>
                  </a:txBody>
                  <a:tcPr/>
                </a:tc>
              </a:tr>
              <a:tr h="623160">
                <a:tc>
                  <a:txBody>
                    <a:bodyPr anchor="ctr" wrap="none"/>
                    <a:p>
                      <a:pPr>
                        <a:lnSpc>
                          <a:spcPct val="100000"/>
                        </a:lnSpc>
                      </a:pPr>
                      <a:r>
                        <a:rPr b="1" lang="uk-UA">
                          <a:solidFill>
                            <a:srgbClr val="000000"/>
                          </a:solidFill>
                          <a:latin typeface="Arial Narrow"/>
                        </a:rPr>
                        <a:t>Пряме піднесення пн. Полюса</a:t>
                      </a:r>
                      <a:endParaRPr/>
                    </a:p>
                  </a:txBody>
                  <a:tcPr/>
                </a:tc>
                <a:tc>
                  <a:txBody>
                    <a:bodyPr anchor="ctr" wrap="none"/>
                    <a:p>
                      <a:pPr>
                        <a:lnSpc>
                          <a:spcPct val="100000"/>
                        </a:lnSpc>
                      </a:pPr>
                      <a:r>
                        <a:rPr b="1" lang="uk-UA">
                          <a:solidFill>
                            <a:srgbClr val="000000"/>
                          </a:solidFill>
                          <a:latin typeface="Arial Narrow"/>
                        </a:rPr>
                        <a:t>21 год 10 мін 44 с</a:t>
                      </a:r>
                      <a:r>
                        <a:rPr b="1" lang="uk-UA">
                          <a:solidFill>
                            <a:srgbClr val="000000"/>
                          </a:solidFill>
                          <a:latin typeface="Arial Narrow"/>
                        </a:rPr>
                        <a:t>
</a:t>
                      </a:r>
                      <a:r>
                        <a:rPr b="1" lang="uk-UA">
                          <a:solidFill>
                            <a:srgbClr val="000000"/>
                          </a:solidFill>
                          <a:latin typeface="Arial Narrow"/>
                        </a:rPr>
                        <a:t>317,68143°</a:t>
                      </a:r>
                      <a:endParaRPr/>
                    </a:p>
                  </a:txBody>
                  <a:tcPr/>
                </a:tc>
              </a:tr>
              <a:tr h="379080">
                <a:tc>
                  <a:txBody>
                    <a:bodyPr anchor="ctr" wrap="none"/>
                    <a:p>
                      <a:pPr>
                        <a:lnSpc>
                          <a:spcPct val="100000"/>
                        </a:lnSpc>
                      </a:pPr>
                      <a:r>
                        <a:rPr b="1" lang="uk-UA">
                          <a:solidFill>
                            <a:srgbClr val="000000"/>
                          </a:solidFill>
                          <a:latin typeface="Arial Narrow"/>
                        </a:rPr>
                        <a:t>Схилення пн. Полюса</a:t>
                      </a:r>
                      <a:endParaRPr/>
                    </a:p>
                  </a:txBody>
                  <a:tcPr/>
                </a:tc>
                <a:tc>
                  <a:txBody>
                    <a:bodyPr anchor="ctr" wrap="none"/>
                    <a:p>
                      <a:pPr>
                        <a:lnSpc>
                          <a:spcPct val="100000"/>
                        </a:lnSpc>
                      </a:pPr>
                      <a:r>
                        <a:rPr b="1" lang="uk-UA">
                          <a:solidFill>
                            <a:srgbClr val="000000"/>
                          </a:solidFill>
                          <a:latin typeface="Arial Narrow"/>
                        </a:rPr>
                        <a:t>52,88650°</a:t>
                      </a:r>
                      <a:endParaRPr/>
                    </a:p>
                  </a:txBody>
                  <a:tcPr/>
                </a:tc>
              </a:tr>
              <a:tr h="623160">
                <a:tc>
                  <a:txBody>
                    <a:bodyPr anchor="ctr" wrap="none"/>
                    <a:p>
                      <a:pPr>
                        <a:lnSpc>
                          <a:spcPct val="100000"/>
                        </a:lnSpc>
                      </a:pPr>
                      <a:r>
                        <a:rPr b="1" lang="uk-UA">
                          <a:solidFill>
                            <a:srgbClr val="000000"/>
                          </a:solidFill>
                          <a:latin typeface="Arial Narrow"/>
                        </a:rPr>
                        <a:t>Альбедо</a:t>
                      </a:r>
                      <a:endParaRPr/>
                    </a:p>
                  </a:txBody>
                  <a:tcPr/>
                </a:tc>
                <a:tc>
                  <a:txBody>
                    <a:bodyPr anchor="ctr" wrap="none"/>
                    <a:p>
                      <a:pPr>
                        <a:lnSpc>
                          <a:spcPct val="100000"/>
                        </a:lnSpc>
                      </a:pPr>
                      <a:r>
                        <a:rPr b="1" lang="uk-UA">
                          <a:solidFill>
                            <a:srgbClr val="000000"/>
                          </a:solidFill>
                          <a:latin typeface="Arial Narrow"/>
                        </a:rPr>
                        <a:t>0,342 (Бонд)</a:t>
                      </a:r>
                      <a:r>
                        <a:rPr b="1" lang="uk-UA">
                          <a:solidFill>
                            <a:srgbClr val="000000"/>
                          </a:solidFill>
                          <a:latin typeface="Arial Narrow"/>
                        </a:rPr>
                        <a:t>
</a:t>
                      </a:r>
                      <a:r>
                        <a:rPr b="1" lang="uk-UA">
                          <a:solidFill>
                            <a:srgbClr val="000000"/>
                          </a:solidFill>
                          <a:latin typeface="Arial Narrow"/>
                        </a:rPr>
                        <a:t>0,47 (геометричне)</a:t>
                      </a:r>
                      <a:endParaRPr/>
                    </a:p>
                  </a:txBody>
                  <a:tcPr/>
                </a:tc>
              </a:tr>
              <a:tr h="380160">
                <a:tc>
                  <a:txBody>
                    <a:bodyPr anchor="ctr" wrap="none"/>
                    <a:p>
                      <a:pPr>
                        <a:lnSpc>
                          <a:spcPct val="100000"/>
                        </a:lnSpc>
                      </a:pPr>
                      <a:r>
                        <a:rPr b="1" lang="uk-UA">
                          <a:solidFill>
                            <a:srgbClr val="000000"/>
                          </a:solidFill>
                          <a:latin typeface="Arial Narrow"/>
                        </a:rPr>
                        <a:t>Видима зоряна величина</a:t>
                      </a:r>
                      <a:endParaRPr/>
                    </a:p>
                  </a:txBody>
                  <a:tcPr/>
                </a:tc>
                <a:tc>
                  <a:txBody>
                    <a:bodyPr anchor="ctr" wrap="none"/>
                    <a:p>
                      <a:pPr>
                        <a:lnSpc>
                          <a:spcPct val="100000"/>
                        </a:lnSpc>
                      </a:pPr>
                      <a:r>
                        <a:rPr b="1" lang="uk-UA">
                          <a:solidFill>
                            <a:srgbClr val="000000"/>
                          </a:solidFill>
                          <a:latin typeface="Arial Narrow"/>
                        </a:rPr>
                        <a:t>від +1.47 до −0.24</a:t>
                      </a:r>
                      <a:endParaRPr/>
                    </a:p>
                  </a:txBody>
                  <a:tcPr/>
                </a:tc>
              </a:tr>
            </a:tbl>
          </a:graphicData>
        </a:graphic>
      </p:graphicFrame>
    </p:spTree>
  </p:cSld>
  <p:timing>
    <p:tnLst>
      <p:par>
        <p:cTn dur="indefinite" id="17" nodeType="tmRoot" restart="never">
          <p:childTnLst>
            <p:seq>
              <p:cTn id="18"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TextShape 1"/>
          <p:cNvSpPr txBox="1"/>
          <p:nvPr/>
        </p:nvSpPr>
        <p:spPr>
          <a:xfrm>
            <a:off x="609480" y="274680"/>
            <a:ext cx="7924320" cy="1142640"/>
          </a:xfrm>
          <a:prstGeom prst="rect">
            <a:avLst/>
          </a:prstGeom>
        </p:spPr>
        <p:txBody>
          <a:bodyPr anchor="b"/>
          <a:p>
            <a:pPr>
              <a:lnSpc>
                <a:spcPct val="100000"/>
              </a:lnSpc>
            </a:pPr>
            <a:r>
              <a:rPr b="1" lang="ru-RU" sz="3000">
                <a:solidFill>
                  <a:srgbClr val="ff0000"/>
                </a:solidFill>
                <a:latin typeface="Arial Narrow"/>
              </a:rPr>
              <a:t>АТМОСФЕРА</a:t>
            </a:r>
            <a:endParaRPr/>
          </a:p>
        </p:txBody>
      </p:sp>
      <p:graphicFrame>
        <p:nvGraphicFramePr>
          <p:cNvPr id="157" name="Table 2"/>
          <p:cNvGraphicFramePr/>
          <p:nvPr/>
        </p:nvGraphicFramePr>
        <p:xfrm>
          <a:off x="360000" y="1600200"/>
          <a:ext cx="8173440" cy="3943800"/>
        </p:xfrm>
        <a:graphic>
          <a:graphicData uri="http://schemas.openxmlformats.org/drawingml/2006/table">
            <a:tbl>
              <a:tblPr/>
              <a:tblGrid>
                <a:gridCol w="4086720"/>
                <a:gridCol w="4086720"/>
              </a:tblGrid>
              <a:tr h="461880">
                <a:tc>
                  <a:txBody>
                    <a:bodyPr anchor="ctr" wrap="none"/>
                    <a:p>
                      <a:pPr>
                        <a:lnSpc>
                          <a:spcPct val="100000"/>
                        </a:lnSpc>
                      </a:pPr>
                      <a:r>
                        <a:rPr b="1" lang="uk-UA">
                          <a:solidFill>
                            <a:srgbClr val="000000"/>
                          </a:solidFill>
                          <a:latin typeface="Arial Narrow"/>
                        </a:rPr>
                        <a:t>Тиск на поверхні</a:t>
                      </a:r>
                      <a:endParaRPr/>
                    </a:p>
                  </a:txBody>
                  <a:tcPr/>
                </a:tc>
                <a:tc>
                  <a:txBody>
                    <a:bodyPr anchor="ctr" wrap="none"/>
                    <a:p>
                      <a:pPr>
                        <a:lnSpc>
                          <a:spcPct val="100000"/>
                        </a:lnSpc>
                      </a:pPr>
                      <a:r>
                        <a:rPr b="1" lang="uk-UA">
                          <a:solidFill>
                            <a:srgbClr val="000000"/>
                          </a:solidFill>
                          <a:latin typeface="Arial Narrow"/>
                        </a:rPr>
                        <a:t>0,636 (0,4-0,87) кПа</a:t>
                      </a:r>
                      <a:endParaRPr/>
                    </a:p>
                  </a:txBody>
                  <a:tcPr/>
                </a:tc>
              </a:tr>
              <a:tr h="461880">
                <a:tc>
                  <a:txBody>
                    <a:bodyPr anchor="ctr" wrap="none"/>
                    <a:p>
                      <a:pPr>
                        <a:lnSpc>
                          <a:spcPct val="100000"/>
                        </a:lnSpc>
                      </a:pPr>
                      <a:r>
                        <a:rPr b="1" lang="uk-UA">
                          <a:solidFill>
                            <a:srgbClr val="000000"/>
                          </a:solidFill>
                          <a:latin typeface="Arial Narrow"/>
                        </a:rPr>
                        <a:t>Шкал. висота</a:t>
                      </a:r>
                      <a:endParaRPr/>
                    </a:p>
                  </a:txBody>
                  <a:tcPr/>
                </a:tc>
                <a:tc>
                  <a:txBody>
                    <a:bodyPr anchor="ctr" wrap="none"/>
                    <a:p>
                      <a:pPr>
                        <a:lnSpc>
                          <a:spcPct val="100000"/>
                        </a:lnSpc>
                      </a:pPr>
                      <a:r>
                        <a:rPr b="1" lang="uk-UA">
                          <a:solidFill>
                            <a:srgbClr val="000000"/>
                          </a:solidFill>
                          <a:latin typeface="Arial Narrow"/>
                        </a:rPr>
                        <a:t>59.5 км</a:t>
                      </a:r>
                      <a:endParaRPr/>
                    </a:p>
                  </a:txBody>
                  <a:tcPr/>
                </a:tc>
              </a:tr>
              <a:tr h="3020040">
                <a:tc>
                  <a:txBody>
                    <a:bodyPr anchor="ctr" wrap="none"/>
                    <a:p>
                      <a:pPr>
                        <a:lnSpc>
                          <a:spcPct val="100000"/>
                        </a:lnSpc>
                      </a:pPr>
                      <a:r>
                        <a:rPr b="1" lang="uk-UA">
                          <a:solidFill>
                            <a:srgbClr val="000000"/>
                          </a:solidFill>
                          <a:latin typeface="Arial Narrow"/>
                        </a:rPr>
                        <a:t>Склад</a:t>
                      </a:r>
                      <a:endParaRPr/>
                    </a:p>
                  </a:txBody>
                  <a:tcPr/>
                </a:tc>
                <a:tc>
                  <a:txBody>
                    <a:bodyPr anchor="ctr" wrap="none"/>
                    <a:p>
                      <a:pPr>
                        <a:lnSpc>
                          <a:spcPct val="100000"/>
                        </a:lnSpc>
                      </a:pPr>
                      <a:r>
                        <a:rPr b="1" lang="uk-UA">
                          <a:solidFill>
                            <a:srgbClr val="000000"/>
                          </a:solidFill>
                          <a:latin typeface="Arial Narrow"/>
                        </a:rPr>
                        <a:t> • </a:t>
                      </a:r>
                      <a:r>
                        <a:rPr b="1" lang="uk-UA">
                          <a:solidFill>
                            <a:srgbClr val="000000"/>
                          </a:solidFill>
                          <a:latin typeface="Arial Narrow"/>
                        </a:rPr>
                        <a:t>95,32% (+/-2.4%) молекулярного водню</a:t>
                      </a:r>
                      <a:r>
                        <a:rPr b="1" lang="uk-UA">
                          <a:solidFill>
                            <a:srgbClr val="000000"/>
                          </a:solidFill>
                          <a:latin typeface="Arial Narrow"/>
                        </a:rPr>
                        <a:t>
</a:t>
                      </a:r>
                      <a:r>
                        <a:rPr b="1" lang="uk-UA">
                          <a:solidFill>
                            <a:srgbClr val="000000"/>
                          </a:solidFill>
                          <a:latin typeface="Arial Narrow"/>
                        </a:rPr>
                        <a:t> • 3,25% (+/-2.4%) гелію</a:t>
                      </a:r>
                      <a:r>
                        <a:rPr b="1" lang="uk-UA">
                          <a:solidFill>
                            <a:srgbClr val="000000"/>
                          </a:solidFill>
                          <a:latin typeface="Arial Narrow"/>
                        </a:rPr>
                        <a:t>
</a:t>
                      </a:r>
                      <a:r>
                        <a:rPr b="1" lang="uk-UA">
                          <a:solidFill>
                            <a:srgbClr val="000000"/>
                          </a:solidFill>
                          <a:latin typeface="Arial Narrow"/>
                        </a:rPr>
                        <a:t> • 4500 (+/-2000) ppm метану</a:t>
                      </a:r>
                      <a:r>
                        <a:rPr b="1" lang="uk-UA">
                          <a:solidFill>
                            <a:srgbClr val="000000"/>
                          </a:solidFill>
                          <a:latin typeface="Arial Narrow"/>
                        </a:rPr>
                        <a:t>
</a:t>
                      </a:r>
                      <a:r>
                        <a:rPr b="1" lang="uk-UA">
                          <a:solidFill>
                            <a:srgbClr val="000000"/>
                          </a:solidFill>
                          <a:latin typeface="Arial Narrow"/>
                        </a:rPr>
                        <a:t> • 125 (+/-75) ppm аміаку</a:t>
                      </a:r>
                      <a:r>
                        <a:rPr b="1" lang="uk-UA">
                          <a:solidFill>
                            <a:srgbClr val="000000"/>
                          </a:solidFill>
                          <a:latin typeface="Arial Narrow"/>
                        </a:rPr>
                        <a:t>
</a:t>
                      </a:r>
                      <a:r>
                        <a:rPr b="1" lang="uk-UA">
                          <a:solidFill>
                            <a:srgbClr val="000000"/>
                          </a:solidFill>
                          <a:latin typeface="Arial Narrow"/>
                        </a:rPr>
                        <a:t> • 110 (+/-58) ppm дейтериду водню</a:t>
                      </a:r>
                      <a:r>
                        <a:rPr b="1" lang="uk-UA">
                          <a:solidFill>
                            <a:srgbClr val="000000"/>
                          </a:solidFill>
                          <a:latin typeface="Arial Narrow"/>
                        </a:rPr>
                        <a:t>
</a:t>
                      </a:r>
                      <a:r>
                        <a:rPr b="1" lang="uk-UA">
                          <a:solidFill>
                            <a:srgbClr val="000000"/>
                          </a:solidFill>
                          <a:latin typeface="Arial Narrow"/>
                        </a:rPr>
                        <a:t> • 7 (+/-1.5) ppm етану</a:t>
                      </a:r>
                      <a:r>
                        <a:rPr b="1" lang="uk-UA">
                          <a:solidFill>
                            <a:srgbClr val="000000"/>
                          </a:solidFill>
                          <a:latin typeface="Arial Narrow"/>
                        </a:rPr>
                        <a:t>
</a:t>
                      </a:r>
                      <a:r>
                        <a:rPr b="1" lang="uk-UA">
                          <a:solidFill>
                            <a:srgbClr val="000000"/>
                          </a:solidFill>
                          <a:latin typeface="Arial Narrow"/>
                        </a:rPr>
                        <a:t> • аміачний лід</a:t>
                      </a:r>
                      <a:r>
                        <a:rPr b="1" lang="uk-UA">
                          <a:solidFill>
                            <a:srgbClr val="000000"/>
                          </a:solidFill>
                          <a:latin typeface="Arial Narrow"/>
                        </a:rPr>
                        <a:t>
</a:t>
                      </a:r>
                      <a:r>
                        <a:rPr b="1" lang="uk-UA">
                          <a:solidFill>
                            <a:srgbClr val="000000"/>
                          </a:solidFill>
                          <a:latin typeface="Arial Narrow"/>
                        </a:rPr>
                        <a:t> • водяний лід</a:t>
                      </a:r>
                      <a:r>
                        <a:rPr b="1" lang="uk-UA">
                          <a:solidFill>
                            <a:srgbClr val="000000"/>
                          </a:solidFill>
                          <a:latin typeface="Arial Narrow"/>
                        </a:rPr>
                        <a:t>
</a:t>
                      </a:r>
                      <a:r>
                        <a:rPr b="1" lang="uk-UA">
                          <a:solidFill>
                            <a:srgbClr val="000000"/>
                          </a:solidFill>
                          <a:latin typeface="Arial Narrow"/>
                        </a:rPr>
                        <a:t> • гідросульфід амонію</a:t>
                      </a:r>
                      <a:endParaRPr/>
                    </a:p>
                  </a:txBody>
                  <a:tcPr/>
                </a:tc>
              </a:tr>
            </a:tbl>
          </a:graphicData>
        </a:graphic>
      </p:graphicFrame>
    </p:spTree>
  </p:cSld>
  <p:timing>
    <p:tnLst>
      <p:par>
        <p:cTn dur="indefinite" id="19" nodeType="tmRoot" restart="never">
          <p:childTnLst>
            <p:seq>
              <p:cTn id="20"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58" name="Рисунок 3"/>
          <p:cNvPicPr/>
          <p:nvPr/>
        </p:nvPicPr>
        <p:blipFill>
          <a:blip r:embed="rId1"/>
          <a:stretch>
            <a:fillRect/>
          </a:stretch>
        </p:blipFill>
        <p:spPr>
          <a:xfrm>
            <a:off x="3271320" y="980640"/>
            <a:ext cx="5884200" cy="3666960"/>
          </a:xfrm>
          <a:prstGeom prst="rect">
            <a:avLst/>
          </a:prstGeom>
          <a:ln>
            <a:noFill/>
          </a:ln>
        </p:spPr>
      </p:pic>
      <p:sp>
        <p:nvSpPr>
          <p:cNvPr id="159" name="TextShape 1"/>
          <p:cNvSpPr txBox="1"/>
          <p:nvPr/>
        </p:nvSpPr>
        <p:spPr>
          <a:xfrm>
            <a:off x="609480" y="274680"/>
            <a:ext cx="7924320" cy="1142640"/>
          </a:xfrm>
          <a:prstGeom prst="rect">
            <a:avLst/>
          </a:prstGeom>
        </p:spPr>
        <p:txBody>
          <a:bodyPr anchor="b"/>
          <a:p>
            <a:pPr>
              <a:lnSpc>
                <a:spcPct val="100000"/>
              </a:lnSpc>
            </a:pPr>
            <a:r>
              <a:rPr b="1" lang="ru-RU" sz="3000">
                <a:solidFill>
                  <a:srgbClr val="ff0000"/>
                </a:solidFill>
                <a:latin typeface="Arial Narrow"/>
              </a:rPr>
              <a:t>Умови видимості</a:t>
            </a:r>
            <a:endParaRPr/>
          </a:p>
        </p:txBody>
      </p:sp>
      <p:sp>
        <p:nvSpPr>
          <p:cNvPr id="160" name="TextShape 2"/>
          <p:cNvSpPr txBox="1"/>
          <p:nvPr/>
        </p:nvSpPr>
        <p:spPr>
          <a:xfrm>
            <a:off x="609480" y="1600200"/>
            <a:ext cx="7924320" cy="4114440"/>
          </a:xfrm>
          <a:prstGeom prst="rect">
            <a:avLst/>
          </a:prstGeom>
        </p:spPr>
        <p:txBody>
          <a:bodyPr/>
          <a:p>
            <a:pPr>
              <a:lnSpc>
                <a:spcPct val="100000"/>
              </a:lnSpc>
              <a:buFont typeface="Arial"/>
              <a:buChar char="•"/>
            </a:pPr>
            <a:r>
              <a:rPr lang="ru-RU" sz="4000">
                <a:solidFill>
                  <a:srgbClr val="ffffff"/>
                </a:solidFill>
                <a:latin typeface="Arial Narrow"/>
              </a:rPr>
              <a:t>Земля наздоганяє Сатурн кожні 378 днів</a:t>
            </a:r>
            <a:r>
              <a:rPr lang="ru-RU" sz="4000">
                <a:solidFill>
                  <a:srgbClr val="ffffff"/>
                </a:solidFill>
                <a:latin typeface="Arial Narrow"/>
              </a:rPr>
              <a:t>
</a:t>
            </a:r>
            <a:r>
              <a:rPr lang="ru-RU" sz="4000">
                <a:solidFill>
                  <a:srgbClr val="ffffff"/>
                </a:solidFill>
                <a:latin typeface="Arial Narrow"/>
              </a:rPr>
              <a:t>(синодичний період).</a:t>
            </a:r>
            <a:endParaRPr/>
          </a:p>
          <a:p>
            <a:pPr>
              <a:lnSpc>
                <a:spcPct val="100000"/>
              </a:lnSpc>
            </a:pPr>
            <a:r>
              <a:rPr lang="ru-RU" sz="4000">
                <a:solidFill>
                  <a:srgbClr val="ffffff"/>
                </a:solidFill>
                <a:latin typeface="Arial Narrow"/>
              </a:rPr>
              <a:t>На земному небі Сатурн виглядає як</a:t>
            </a:r>
            <a:r>
              <a:rPr lang="ru-RU" sz="4000">
                <a:solidFill>
                  <a:srgbClr val="ffffff"/>
                </a:solidFill>
                <a:latin typeface="Arial Narrow"/>
              </a:rPr>
              <a:t>
</a:t>
            </a:r>
            <a:r>
              <a:rPr lang="ru-RU" sz="4000">
                <a:solidFill>
                  <a:srgbClr val="ffffff"/>
                </a:solidFill>
                <a:latin typeface="Arial Narrow"/>
              </a:rPr>
              <a:t>жовтувата зірка , блиск якої</a:t>
            </a:r>
            <a:r>
              <a:rPr lang="ru-RU" sz="4000">
                <a:solidFill>
                  <a:srgbClr val="ffffff"/>
                </a:solidFill>
                <a:latin typeface="Arial Narrow"/>
              </a:rPr>
              <a:t>
</a:t>
            </a:r>
            <a:r>
              <a:rPr lang="ru-RU" sz="4000">
                <a:solidFill>
                  <a:srgbClr val="ffffff"/>
                </a:solidFill>
                <a:latin typeface="Arial Narrow"/>
              </a:rPr>
              <a:t>змінюється від -0,4 m до +1,5 m</a:t>
            </a:r>
            <a:r>
              <a:rPr lang="ru-RU" sz="4000">
                <a:solidFill>
                  <a:srgbClr val="ffffff"/>
                </a:solidFill>
                <a:latin typeface="Arial Narrow"/>
              </a:rPr>
              <a:t>
</a:t>
            </a:r>
            <a:endParaRPr/>
          </a:p>
          <a:p>
            <a:pPr>
              <a:lnSpc>
                <a:spcPct val="100000"/>
              </a:lnSpc>
            </a:pPr>
            <a:r>
              <a:rPr lang="ru-RU" sz="4000">
                <a:solidFill>
                  <a:srgbClr val="ffffff"/>
                </a:solidFill>
                <a:latin typeface="Arial Narrow"/>
              </a:rPr>
              <a:t>Кутові розміри Сатурна змінюються з</a:t>
            </a:r>
            <a:r>
              <a:rPr lang="ru-RU" sz="4000">
                <a:solidFill>
                  <a:srgbClr val="ffffff"/>
                </a:solidFill>
                <a:latin typeface="Arial Narrow"/>
              </a:rPr>
              <a:t>
</a:t>
            </a:r>
            <a:r>
              <a:rPr lang="ru-RU" sz="4000">
                <a:solidFill>
                  <a:srgbClr val="ffffff"/>
                </a:solidFill>
                <a:latin typeface="Arial Narrow"/>
              </a:rPr>
              <a:t>16,7 до 20,4</a:t>
            </a:r>
            <a:r>
              <a:rPr baseline="30000" lang="ru-RU" sz="4000">
                <a:solidFill>
                  <a:srgbClr val="ffffff"/>
                </a:solidFill>
                <a:latin typeface="Arial Narrow"/>
              </a:rPr>
              <a:t>о</a:t>
            </a:r>
            <a:r>
              <a:rPr lang="ru-RU" sz="4000">
                <a:solidFill>
                  <a:srgbClr val="ffffff"/>
                </a:solidFill>
                <a:latin typeface="Arial Narrow"/>
              </a:rPr>
              <a:t> .</a:t>
            </a:r>
            <a:r>
              <a:rPr lang="ru-RU" sz="4000">
                <a:solidFill>
                  <a:srgbClr val="ffffff"/>
                </a:solidFill>
                <a:latin typeface="Arial Narrow"/>
              </a:rPr>
              <a:t>
</a:t>
            </a:r>
            <a:endParaRPr/>
          </a:p>
          <a:p>
            <a:pPr>
              <a:lnSpc>
                <a:spcPct val="100000"/>
              </a:lnSpc>
              <a:buFont typeface="Arial"/>
              <a:buChar char="•"/>
            </a:pPr>
            <a:r>
              <a:rPr lang="ru-RU" sz="4000">
                <a:solidFill>
                  <a:srgbClr val="ffffff"/>
                </a:solidFill>
                <a:latin typeface="Arial Narrow"/>
              </a:rPr>
              <a:t>Час від часу (через 15 років)</a:t>
            </a:r>
            <a:r>
              <a:rPr lang="ru-RU" sz="4000">
                <a:solidFill>
                  <a:srgbClr val="ffffff"/>
                </a:solidFill>
                <a:latin typeface="Arial Narrow"/>
              </a:rPr>
              <a:t>
</a:t>
            </a:r>
            <a:r>
              <a:rPr lang="ru-RU" sz="4000">
                <a:solidFill>
                  <a:srgbClr val="ffffff"/>
                </a:solidFill>
                <a:latin typeface="Arial Narrow"/>
              </a:rPr>
              <a:t>площина кільця Сатурна збігається з</a:t>
            </a:r>
            <a:r>
              <a:rPr lang="ru-RU" sz="4000">
                <a:solidFill>
                  <a:srgbClr val="ffffff"/>
                </a:solidFill>
                <a:latin typeface="Arial Narrow"/>
              </a:rPr>
              <a:t>
</a:t>
            </a:r>
            <a:r>
              <a:rPr lang="ru-RU" sz="4000">
                <a:solidFill>
                  <a:srgbClr val="ffffff"/>
                </a:solidFill>
                <a:latin typeface="Arial Narrow"/>
              </a:rPr>
              <a:t>кутом зору , і тоді воно зникає для</a:t>
            </a:r>
            <a:r>
              <a:rPr lang="ru-RU" sz="4000">
                <a:solidFill>
                  <a:srgbClr val="ffffff"/>
                </a:solidFill>
                <a:latin typeface="Arial Narrow"/>
              </a:rPr>
              <a:t>
</a:t>
            </a:r>
            <a:r>
              <a:rPr lang="ru-RU" sz="4000">
                <a:solidFill>
                  <a:srgbClr val="ffffff"/>
                </a:solidFill>
                <a:latin typeface="Arial Narrow"/>
              </a:rPr>
              <a:t>земного спостерігача. Наступного разу</a:t>
            </a:r>
            <a:r>
              <a:rPr lang="ru-RU" sz="4000">
                <a:solidFill>
                  <a:srgbClr val="ffffff"/>
                </a:solidFill>
                <a:latin typeface="Arial Narrow"/>
              </a:rPr>
              <a:t>
</a:t>
            </a:r>
            <a:r>
              <a:rPr lang="ru-RU" sz="4000">
                <a:solidFill>
                  <a:srgbClr val="ffffff"/>
                </a:solidFill>
                <a:latin typeface="Arial Narrow"/>
              </a:rPr>
              <a:t>кільце зникне в 2025р.</a:t>
            </a:r>
            <a:endParaRPr/>
          </a:p>
        </p:txBody>
      </p:sp>
    </p:spTree>
  </p:cSld>
  <p:timing>
    <p:tnLst>
      <p:par>
        <p:cTn dur="indefinite" id="21" nodeType="tmRoot" restart="never">
          <p:childTnLst>
            <p:seq>
              <p:cTn id="22"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1" name="Рисунок 4"/>
          <p:cNvPicPr/>
          <p:nvPr/>
        </p:nvPicPr>
        <p:blipFill>
          <a:blip r:embed="rId1"/>
          <a:stretch>
            <a:fillRect/>
          </a:stretch>
        </p:blipFill>
        <p:spPr>
          <a:xfrm>
            <a:off x="3420000" y="1052640"/>
            <a:ext cx="5280480" cy="3937320"/>
          </a:xfrm>
          <a:prstGeom prst="rect">
            <a:avLst/>
          </a:prstGeom>
          <a:ln>
            <a:noFill/>
          </a:ln>
        </p:spPr>
      </p:pic>
      <p:sp>
        <p:nvSpPr>
          <p:cNvPr id="162" name="TextShape 1"/>
          <p:cNvSpPr txBox="1"/>
          <p:nvPr/>
        </p:nvSpPr>
        <p:spPr>
          <a:xfrm>
            <a:off x="609480" y="274680"/>
            <a:ext cx="7924320" cy="1142640"/>
          </a:xfrm>
          <a:prstGeom prst="rect">
            <a:avLst/>
          </a:prstGeom>
        </p:spPr>
        <p:txBody>
          <a:bodyPr anchor="b"/>
          <a:p>
            <a:pPr>
              <a:lnSpc>
                <a:spcPct val="100000"/>
              </a:lnSpc>
            </a:pPr>
            <a:r>
              <a:rPr b="1" lang="ru-RU" sz="3000">
                <a:solidFill>
                  <a:srgbClr val="ff0000"/>
                </a:solidFill>
                <a:latin typeface="Arial Narrow"/>
              </a:rPr>
              <a:t>атмосфера</a:t>
            </a:r>
            <a:endParaRPr/>
          </a:p>
        </p:txBody>
      </p:sp>
      <p:sp>
        <p:nvSpPr>
          <p:cNvPr id="163" name="TextShape 2"/>
          <p:cNvSpPr txBox="1"/>
          <p:nvPr/>
        </p:nvSpPr>
        <p:spPr>
          <a:xfrm>
            <a:off x="288000" y="1573560"/>
            <a:ext cx="8064000" cy="4114440"/>
          </a:xfrm>
          <a:prstGeom prst="rect">
            <a:avLst/>
          </a:prstGeom>
        </p:spPr>
        <p:txBody>
          <a:bodyPr/>
          <a:p>
            <a:pPr>
              <a:lnSpc>
                <a:spcPct val="100000"/>
              </a:lnSpc>
              <a:buFont typeface="Arial"/>
              <a:buChar char="•"/>
            </a:pPr>
            <a:endParaRPr/>
          </a:p>
          <a:p>
            <a:pPr>
              <a:lnSpc>
                <a:spcPct val="100000"/>
              </a:lnSpc>
            </a:pPr>
            <a:r>
              <a:rPr lang="ru-RU" sz="2800">
                <a:solidFill>
                  <a:srgbClr val="ffffff"/>
                </a:solidFill>
                <a:latin typeface="Arial Narrow"/>
              </a:rPr>
              <a:t>На САміачні хмари у верхній частині атмосфери могутніші від аналогічних на Юпітері .</a:t>
            </a:r>
            <a:r>
              <a:rPr lang="ru-RU" sz="2800">
                <a:solidFill>
                  <a:srgbClr val="ffffff"/>
                </a:solidFill>
                <a:latin typeface="Arial Narrow"/>
              </a:rPr>
              <a:t>
</a:t>
            </a:r>
            <a:r>
              <a:rPr lang="ru-RU" sz="2800">
                <a:solidFill>
                  <a:srgbClr val="ffffff"/>
                </a:solidFill>
                <a:latin typeface="Arial Narrow"/>
              </a:rPr>
              <a:t>атурні дмуть найсильніші вітри в Сонячній системі , апарати</a:t>
            </a:r>
            <a:r>
              <a:rPr lang="ru-RU" sz="2800">
                <a:solidFill>
                  <a:srgbClr val="ffffff"/>
                </a:solidFill>
                <a:latin typeface="Arial Narrow"/>
              </a:rPr>
              <a:t>
</a:t>
            </a:r>
            <a:r>
              <a:rPr lang="ru-RU" sz="2800">
                <a:solidFill>
                  <a:srgbClr val="ffffff"/>
                </a:solidFill>
                <a:latin typeface="Arial Narrow"/>
              </a:rPr>
              <a:t>зареєстрували швидкості повітряних потоків 500 м / с.</a:t>
            </a:r>
            <a:endParaRPr/>
          </a:p>
          <a:p>
            <a:pPr>
              <a:lnSpc>
                <a:spcPct val="100000"/>
              </a:lnSpc>
              <a:buFont typeface="Arial"/>
              <a:buChar char="•"/>
            </a:pPr>
            <a:r>
              <a:rPr lang="ru-RU" sz="2800">
                <a:solidFill>
                  <a:srgbClr val="ffffff"/>
                </a:solidFill>
                <a:latin typeface="Arial Narrow"/>
              </a:rPr>
              <a:t>Вітри дмуть , в основному , в східному напрямку ( у напрямку осьового</a:t>
            </a:r>
            <a:r>
              <a:rPr lang="ru-RU" sz="2800">
                <a:solidFill>
                  <a:srgbClr val="ffffff"/>
                </a:solidFill>
                <a:latin typeface="Arial Narrow"/>
              </a:rPr>
              <a:t>
</a:t>
            </a:r>
            <a:r>
              <a:rPr lang="ru-RU" sz="2800">
                <a:solidFill>
                  <a:srgbClr val="ffffff"/>
                </a:solidFill>
                <a:latin typeface="Arial Narrow"/>
              </a:rPr>
              <a:t>обертання ) . Їх сила слабшає при віддаленні від екватора; при віддаленні від</a:t>
            </a:r>
            <a:r>
              <a:rPr lang="ru-RU" sz="2800">
                <a:solidFill>
                  <a:srgbClr val="ffffff"/>
                </a:solidFill>
                <a:latin typeface="Arial Narrow"/>
              </a:rPr>
              <a:t>
</a:t>
            </a:r>
            <a:r>
              <a:rPr lang="ru-RU" sz="2800">
                <a:solidFill>
                  <a:srgbClr val="ffffff"/>
                </a:solidFill>
                <a:latin typeface="Arial Narrow"/>
              </a:rPr>
              <a:t>екватора з'являються також і західні атмосферні течії.</a:t>
            </a:r>
            <a:endParaRPr/>
          </a:p>
          <a:p>
            <a:pPr>
              <a:lnSpc>
                <a:spcPct val="100000"/>
              </a:lnSpc>
              <a:buFont typeface="Arial"/>
              <a:buChar char="•"/>
            </a:pPr>
            <a:r>
              <a:rPr lang="ru-RU" sz="2800">
                <a:solidFill>
                  <a:srgbClr val="ffffff"/>
                </a:solidFill>
                <a:latin typeface="Arial Narrow"/>
              </a:rPr>
              <a:t>Ряд даних вказують , що вітри не обмежені шаром верхніх хмар ,</a:t>
            </a:r>
            <a:r>
              <a:rPr lang="ru-RU" sz="2800">
                <a:solidFill>
                  <a:srgbClr val="ffffff"/>
                </a:solidFill>
                <a:latin typeface="Arial Narrow"/>
              </a:rPr>
              <a:t>
</a:t>
            </a:r>
            <a:r>
              <a:rPr lang="ru-RU" sz="2800">
                <a:solidFill>
                  <a:srgbClr val="ffffff"/>
                </a:solidFill>
                <a:latin typeface="Arial Narrow"/>
              </a:rPr>
              <a:t>вони повинні поширюватися всередину , принаймні , на 2 тис. км .</a:t>
            </a:r>
            <a:endParaRPr/>
          </a:p>
          <a:p>
            <a:pPr>
              <a:lnSpc>
                <a:spcPct val="100000"/>
              </a:lnSpc>
              <a:buFont typeface="Arial"/>
              <a:buChar char="•"/>
            </a:pPr>
            <a:r>
              <a:rPr lang="ru-RU" sz="2800">
                <a:solidFill>
                  <a:srgbClr val="ffffff"/>
                </a:solidFill>
                <a:latin typeface="Arial Narrow"/>
              </a:rPr>
              <a:t>Вітри в південній і північній півкулях симетричні щодо екватора.</a:t>
            </a:r>
            <a:r>
              <a:rPr lang="ru-RU" sz="2800">
                <a:solidFill>
                  <a:srgbClr val="ffffff"/>
                </a:solidFill>
                <a:latin typeface="Arial Narrow"/>
              </a:rPr>
              <a:t>
</a:t>
            </a:r>
            <a:r>
              <a:rPr lang="ru-RU" sz="2800">
                <a:solidFill>
                  <a:srgbClr val="ffffff"/>
                </a:solidFill>
                <a:latin typeface="Arial Narrow"/>
              </a:rPr>
              <a:t>Є припущення , що симетричні потоки якось пов'язані під шаром</a:t>
            </a:r>
            <a:r>
              <a:rPr lang="ru-RU" sz="2800">
                <a:solidFill>
                  <a:srgbClr val="ffffff"/>
                </a:solidFill>
                <a:latin typeface="Arial Narrow"/>
              </a:rPr>
              <a:t>
</a:t>
            </a:r>
            <a:r>
              <a:rPr lang="ru-RU" sz="2800">
                <a:solidFill>
                  <a:srgbClr val="ffffff"/>
                </a:solidFill>
                <a:latin typeface="Arial Narrow"/>
              </a:rPr>
              <a:t>видимої атмосфери .</a:t>
            </a:r>
            <a:endParaRPr/>
          </a:p>
          <a:p>
            <a:pPr>
              <a:lnSpc>
                <a:spcPct val="100000"/>
              </a:lnSpc>
              <a:buFont typeface="Arial"/>
              <a:buChar char="•"/>
            </a:pPr>
            <a:r>
              <a:rPr lang="ru-RU" sz="2800">
                <a:solidFill>
                  <a:srgbClr val="ffffff"/>
                </a:solidFill>
                <a:latin typeface="Arial Narrow"/>
              </a:rPr>
              <a:t>В атмосфері виявлені потужні грозові розряди, полярні сяйва,</a:t>
            </a:r>
            <a:r>
              <a:rPr lang="ru-RU" sz="2800">
                <a:solidFill>
                  <a:srgbClr val="ffffff"/>
                </a:solidFill>
                <a:latin typeface="Arial Narrow"/>
              </a:rPr>
              <a:t>
</a:t>
            </a:r>
            <a:r>
              <a:rPr lang="ru-RU" sz="2800">
                <a:solidFill>
                  <a:srgbClr val="ffffff"/>
                </a:solidFill>
                <a:latin typeface="Arial Narrow"/>
              </a:rPr>
              <a:t>ультрафіолетове випромінювання водню.</a:t>
            </a:r>
            <a:r>
              <a:rPr lang="ru-RU" sz="1700">
                <a:solidFill>
                  <a:srgbClr val="ffffff"/>
                </a:solidFill>
                <a:latin typeface="Arial Narrow"/>
              </a:rPr>
              <a:t>
</a:t>
            </a:r>
            <a:endParaRPr/>
          </a:p>
        </p:txBody>
      </p:sp>
    </p:spTree>
  </p:cSld>
  <p:timing>
    <p:tnLst>
      <p:par>
        <p:cTn dur="indefinite" id="23" nodeType="tmRoot" restart="never">
          <p:childTnLst>
            <p:seq>
              <p:cTn id="24"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4" name="Рисунок 3"/>
          <p:cNvPicPr/>
          <p:nvPr/>
        </p:nvPicPr>
        <p:blipFill>
          <a:blip r:embed="rId1"/>
          <a:stretch>
            <a:fillRect/>
          </a:stretch>
        </p:blipFill>
        <p:spPr>
          <a:xfrm>
            <a:off x="4059360" y="738360"/>
            <a:ext cx="5079600" cy="5079600"/>
          </a:xfrm>
          <a:prstGeom prst="rect">
            <a:avLst/>
          </a:prstGeom>
          <a:ln>
            <a:noFill/>
          </a:ln>
        </p:spPr>
      </p:pic>
      <p:sp>
        <p:nvSpPr>
          <p:cNvPr id="165" name="TextShape 1"/>
          <p:cNvSpPr txBox="1"/>
          <p:nvPr/>
        </p:nvSpPr>
        <p:spPr>
          <a:xfrm>
            <a:off x="609480" y="274680"/>
            <a:ext cx="7924320" cy="1142640"/>
          </a:xfrm>
          <a:prstGeom prst="rect">
            <a:avLst/>
          </a:prstGeom>
        </p:spPr>
        <p:txBody>
          <a:bodyPr anchor="b"/>
          <a:p>
            <a:pPr>
              <a:lnSpc>
                <a:spcPct val="100000"/>
              </a:lnSpc>
            </a:pPr>
            <a:r>
              <a:rPr lang="ru-RU" sz="3000">
                <a:solidFill>
                  <a:srgbClr val="ffffff"/>
                </a:solidFill>
                <a:latin typeface="Arial Narrow"/>
              </a:rPr>
              <a:t>ВНУТРІШНЯ БУДОВА. МАГНІТОСФЕРА.</a:t>
            </a:r>
            <a:endParaRPr/>
          </a:p>
        </p:txBody>
      </p:sp>
      <p:sp>
        <p:nvSpPr>
          <p:cNvPr id="166" name="TextShape 2"/>
          <p:cNvSpPr txBox="1"/>
          <p:nvPr/>
        </p:nvSpPr>
        <p:spPr>
          <a:xfrm>
            <a:off x="609480" y="1600200"/>
            <a:ext cx="7924320" cy="4114440"/>
          </a:xfrm>
          <a:prstGeom prst="rect">
            <a:avLst/>
          </a:prstGeom>
        </p:spPr>
        <p:txBody>
          <a:bodyPr/>
          <a:p>
            <a:pPr>
              <a:lnSpc>
                <a:spcPct val="100000"/>
              </a:lnSpc>
              <a:buFont typeface="Arial"/>
              <a:buChar char="•"/>
            </a:pPr>
            <a:r>
              <a:rPr lang="ru-RU" sz="1700">
                <a:solidFill>
                  <a:srgbClr val="ffffff"/>
                </a:solidFill>
                <a:latin typeface="Arial Narrow"/>
              </a:rPr>
              <a:t>При збільшені глибини ростуть тиск і температура,</a:t>
            </a:r>
            <a:r>
              <a:rPr lang="ru-RU" sz="1700">
                <a:solidFill>
                  <a:srgbClr val="ffffff"/>
                </a:solidFill>
                <a:latin typeface="Arial Narrow"/>
              </a:rPr>
              <a:t>
</a:t>
            </a:r>
            <a:r>
              <a:rPr lang="ru-RU" sz="1700">
                <a:solidFill>
                  <a:srgbClr val="ffffff"/>
                </a:solidFill>
                <a:latin typeface="Arial Narrow"/>
              </a:rPr>
              <a:t>водень поступово переходить у рідкий стан.</a:t>
            </a:r>
            <a:endParaRPr/>
          </a:p>
          <a:p>
            <a:pPr>
              <a:lnSpc>
                <a:spcPct val="100000"/>
              </a:lnSpc>
              <a:buFont typeface="Arial"/>
              <a:buChar char="•"/>
            </a:pPr>
            <a:r>
              <a:rPr lang="ru-RU" sz="1700">
                <a:solidFill>
                  <a:srgbClr val="ffffff"/>
                </a:solidFill>
                <a:latin typeface="Arial Narrow"/>
              </a:rPr>
              <a:t>На глибині близько 30 тис. км водень стає металевим</a:t>
            </a:r>
            <a:r>
              <a:rPr lang="ru-RU" sz="1700">
                <a:solidFill>
                  <a:srgbClr val="ffffff"/>
                </a:solidFill>
                <a:latin typeface="Arial Narrow"/>
              </a:rPr>
              <a:t>
</a:t>
            </a:r>
            <a:r>
              <a:rPr lang="ru-RU" sz="1700">
                <a:solidFill>
                  <a:srgbClr val="ffffff"/>
                </a:solidFill>
                <a:latin typeface="Arial Narrow"/>
              </a:rPr>
              <a:t>( а тиск досягає близько 3 мільйонів атмосфер). Циркуляція</a:t>
            </a:r>
            <a:r>
              <a:rPr lang="ru-RU" sz="1700">
                <a:solidFill>
                  <a:srgbClr val="ffffff"/>
                </a:solidFill>
                <a:latin typeface="Arial Narrow"/>
              </a:rPr>
              <a:t>
</a:t>
            </a:r>
            <a:r>
              <a:rPr lang="ru-RU" sz="1700">
                <a:solidFill>
                  <a:srgbClr val="ffffff"/>
                </a:solidFill>
                <a:latin typeface="Arial Narrow"/>
              </a:rPr>
              <a:t>електропотоків в металевому водні створює магнітне поле</a:t>
            </a:r>
            <a:r>
              <a:rPr lang="ru-RU" sz="1700">
                <a:solidFill>
                  <a:srgbClr val="ffffff"/>
                </a:solidFill>
                <a:latin typeface="Arial Narrow"/>
              </a:rPr>
              <a:t>
</a:t>
            </a:r>
            <a:r>
              <a:rPr lang="ru-RU" sz="1700">
                <a:solidFill>
                  <a:srgbClr val="ffffff"/>
                </a:solidFill>
                <a:latin typeface="Arial Narrow"/>
              </a:rPr>
              <a:t>(набагато менш потужне , ніж у Юпітера , але в 600 разів більше</a:t>
            </a:r>
            <a:r>
              <a:rPr lang="ru-RU" sz="1700">
                <a:solidFill>
                  <a:srgbClr val="ffffff"/>
                </a:solidFill>
                <a:latin typeface="Arial Narrow"/>
              </a:rPr>
              <a:t>
</a:t>
            </a:r>
            <a:r>
              <a:rPr lang="ru-RU" sz="1700">
                <a:solidFill>
                  <a:srgbClr val="ffffff"/>
                </a:solidFill>
                <a:latin typeface="Arial Narrow"/>
              </a:rPr>
              <a:t>земного) . В Юпітера воно в 20000 разів перевищує</a:t>
            </a:r>
            <a:r>
              <a:rPr lang="ru-RU" sz="1700">
                <a:solidFill>
                  <a:srgbClr val="ffffff"/>
                </a:solidFill>
                <a:latin typeface="Arial Narrow"/>
              </a:rPr>
              <a:t>
</a:t>
            </a:r>
            <a:r>
              <a:rPr lang="ru-RU" sz="1700">
                <a:solidFill>
                  <a:srgbClr val="ffffff"/>
                </a:solidFill>
                <a:latin typeface="Arial Narrow"/>
              </a:rPr>
              <a:t>земне.</a:t>
            </a:r>
            <a:endParaRPr/>
          </a:p>
          <a:p>
            <a:pPr>
              <a:lnSpc>
                <a:spcPct val="100000"/>
              </a:lnSpc>
              <a:buFont typeface="Arial"/>
              <a:buChar char="•"/>
            </a:pPr>
            <a:r>
              <a:rPr lang="ru-RU" sz="1700">
                <a:solidFill>
                  <a:srgbClr val="ffffff"/>
                </a:solidFill>
                <a:latin typeface="Arial Narrow"/>
              </a:rPr>
              <a:t>У центрі планети знаходиться масивне ядро з важких</a:t>
            </a:r>
            <a:r>
              <a:rPr lang="ru-RU" sz="1700">
                <a:solidFill>
                  <a:srgbClr val="ffffff"/>
                </a:solidFill>
                <a:latin typeface="Arial Narrow"/>
              </a:rPr>
              <a:t>
</a:t>
            </a:r>
            <a:r>
              <a:rPr lang="ru-RU" sz="1700">
                <a:solidFill>
                  <a:srgbClr val="ffffff"/>
                </a:solidFill>
                <a:latin typeface="Arial Narrow"/>
              </a:rPr>
              <a:t>матеріалів .</a:t>
            </a:r>
            <a:endParaRPr/>
          </a:p>
          <a:p>
            <a:pPr>
              <a:lnSpc>
                <a:spcPct val="100000"/>
              </a:lnSpc>
              <a:buFont typeface="Arial"/>
              <a:buChar char="•"/>
            </a:pPr>
            <a:r>
              <a:rPr lang="ru-RU" sz="1700">
                <a:solidFill>
                  <a:srgbClr val="ffffff"/>
                </a:solidFill>
                <a:latin typeface="Arial Narrow"/>
              </a:rPr>
              <a:t>Тиск і температура ядра менші ніж у Юпітера , але</a:t>
            </a:r>
            <a:r>
              <a:rPr lang="ru-RU" sz="1700">
                <a:solidFill>
                  <a:srgbClr val="ffffff"/>
                </a:solidFill>
                <a:latin typeface="Arial Narrow"/>
              </a:rPr>
              <a:t>
</a:t>
            </a:r>
            <a:r>
              <a:rPr lang="ru-RU" sz="1700">
                <a:solidFill>
                  <a:srgbClr val="ffffff"/>
                </a:solidFill>
                <a:latin typeface="Arial Narrow"/>
              </a:rPr>
              <a:t>приблизно в 10млн . разів перевищує атм. тиск на Землі ( 40млн.</a:t>
            </a:r>
            <a:r>
              <a:rPr lang="ru-RU" sz="1700">
                <a:solidFill>
                  <a:srgbClr val="ffffff"/>
                </a:solidFill>
                <a:latin typeface="Arial Narrow"/>
              </a:rPr>
              <a:t>
</a:t>
            </a:r>
            <a:r>
              <a:rPr lang="ru-RU" sz="1700">
                <a:solidFill>
                  <a:srgbClr val="ffffff"/>
                </a:solidFill>
                <a:latin typeface="Arial Narrow"/>
              </a:rPr>
              <a:t>раз у Юпітера ) .</a:t>
            </a:r>
            <a:endParaRPr/>
          </a:p>
          <a:p>
            <a:pPr>
              <a:lnSpc>
                <a:spcPct val="100000"/>
              </a:lnSpc>
              <a:buFont typeface="Arial"/>
              <a:buChar char="•"/>
            </a:pPr>
            <a:r>
              <a:rPr lang="ru-RU" sz="1700">
                <a:solidFill>
                  <a:srgbClr val="ffffff"/>
                </a:solidFill>
                <a:latin typeface="Arial Narrow"/>
              </a:rPr>
              <a:t>Температура ядра складає 9000º ( проти 17000 º у Юпітера )</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7" name="Рисунок 3"/>
          <p:cNvPicPr/>
          <p:nvPr/>
        </p:nvPicPr>
        <p:blipFill>
          <a:blip r:embed="rId1"/>
          <a:stretch>
            <a:fillRect/>
          </a:stretch>
        </p:blipFill>
        <p:spPr>
          <a:xfrm>
            <a:off x="6168240" y="2637000"/>
            <a:ext cx="2923200" cy="1945080"/>
          </a:xfrm>
          <a:prstGeom prst="rect">
            <a:avLst/>
          </a:prstGeom>
          <a:ln>
            <a:noFill/>
          </a:ln>
        </p:spPr>
      </p:pic>
      <p:sp>
        <p:nvSpPr>
          <p:cNvPr id="168" name="TextShape 1"/>
          <p:cNvSpPr txBox="1"/>
          <p:nvPr/>
        </p:nvSpPr>
        <p:spPr>
          <a:xfrm>
            <a:off x="107640" y="-315360"/>
            <a:ext cx="7924320" cy="1142640"/>
          </a:xfrm>
          <a:prstGeom prst="rect">
            <a:avLst/>
          </a:prstGeom>
        </p:spPr>
        <p:txBody>
          <a:bodyPr anchor="b"/>
          <a:p>
            <a:pPr>
              <a:lnSpc>
                <a:spcPct val="100000"/>
              </a:lnSpc>
            </a:pPr>
            <a:r>
              <a:rPr lang="ru-RU" sz="3000">
                <a:solidFill>
                  <a:srgbClr val="ffffff"/>
                </a:solidFill>
                <a:latin typeface="Arial Narrow"/>
              </a:rPr>
              <a:t>Система кілець</a:t>
            </a:r>
            <a:endParaRPr/>
          </a:p>
        </p:txBody>
      </p:sp>
      <p:sp>
        <p:nvSpPr>
          <p:cNvPr id="169" name="TextShape 2"/>
          <p:cNvSpPr txBox="1"/>
          <p:nvPr/>
        </p:nvSpPr>
        <p:spPr>
          <a:xfrm>
            <a:off x="539640" y="980640"/>
            <a:ext cx="6912360" cy="4114440"/>
          </a:xfrm>
          <a:prstGeom prst="rect">
            <a:avLst/>
          </a:prstGeom>
        </p:spPr>
        <p:txBody>
          <a:bodyPr/>
          <a:p>
            <a:pPr>
              <a:lnSpc>
                <a:spcPct val="100000"/>
              </a:lnSpc>
              <a:buFont typeface="Arial"/>
              <a:buChar char="•"/>
            </a:pPr>
            <a:r>
              <a:rPr lang="ru-RU" sz="1400">
                <a:solidFill>
                  <a:srgbClr val="ffffff"/>
                </a:solidFill>
                <a:latin typeface="Arial Narrow"/>
              </a:rPr>
              <a:t>Візитною карткою Сатурна є відомі кільця, що оперізують планету навколо екватора і складаються з безлічі крижаних часток з розмірами часток від міліметра до декількох метрів. Вісь обертання Сатурна нахилена до площини його орбіти на 26° 44', тому під час руху орбітою кільця змінюють свою орієнтацію відносно Землі. Коли площина кілець перетинає Землю, навіть у середні телескопи побачити їх неможливо, тому що товщина кілець — усього кілька десятків метрів, хоча їхня ширина сягає 137 000 км. Кільця обертаються навколо Сатурна і, відповідно до законів Кеплера, швидкість обертання внутрішніх частин кільця більша, ніж зовнішніх.</a:t>
            </a:r>
            <a:endParaRPr/>
          </a:p>
          <a:p>
            <a:pPr>
              <a:lnSpc>
                <a:spcPct val="100000"/>
              </a:lnSpc>
              <a:buFont typeface="Arial"/>
              <a:buChar char="•"/>
            </a:pPr>
            <a:r>
              <a:rPr lang="ru-RU" sz="1400">
                <a:solidFill>
                  <a:srgbClr val="ffffff"/>
                </a:solidFill>
                <a:latin typeface="Arial Narrow"/>
              </a:rPr>
              <a:t>Існує три головних кільця, названих A, B і C. Вони добре помітні з Землі. Слабші кільця називають D, E та F. При ближчому розгляді кілець виявляється дуже багато. Між кільцями існують щілини, де немає частинок. Найбільшу щілину, яку можна побачити у середній телескоп із Землі (між кільцями А и В), названо щілиною Кассіні. Ясними ночами у потужніші телескопи можна побачити й менш помітні щілини.</a:t>
            </a:r>
            <a:endParaRPr/>
          </a:p>
          <a:p>
            <a:pPr>
              <a:lnSpc>
                <a:spcPct val="100000"/>
              </a:lnSpc>
              <a:buFont typeface="Arial"/>
              <a:buChar char="•"/>
            </a:pPr>
            <a:r>
              <a:rPr lang="ru-RU" sz="1400">
                <a:solidFill>
                  <a:srgbClr val="ffffff"/>
                </a:solidFill>
                <a:latin typeface="Arial Narrow"/>
              </a:rPr>
              <a:t>Кільця є залишками протопланетної хмари, з якої утворилися всі тіла Сонячної системи. Всередині межі Роша, де обертається більша частина кілець, утворення супутників неможливе через гравітаційний вплив планети, що руйнує всі більш-менш значні тіла. Частинки кілець багаторазово зіштовхуються, руйнуються і злипаються знову.</a:t>
            </a:r>
            <a:endParaRPr/>
          </a:p>
          <a:p>
            <a:pPr>
              <a:lnSpc>
                <a:spcPct val="100000"/>
              </a:lnSpc>
            </a:pP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70" name="Рисунок 3"/>
          <p:cNvPicPr/>
          <p:nvPr/>
        </p:nvPicPr>
        <p:blipFill>
          <a:blip r:embed="rId1"/>
          <a:stretch>
            <a:fillRect/>
          </a:stretch>
        </p:blipFill>
        <p:spPr>
          <a:xfrm>
            <a:off x="4284000" y="1989000"/>
            <a:ext cx="4859640" cy="3132720"/>
          </a:xfrm>
          <a:prstGeom prst="rect">
            <a:avLst/>
          </a:prstGeom>
          <a:ln>
            <a:noFill/>
          </a:ln>
        </p:spPr>
      </p:pic>
      <p:sp>
        <p:nvSpPr>
          <p:cNvPr id="171" name="TextShape 1"/>
          <p:cNvSpPr txBox="1"/>
          <p:nvPr/>
        </p:nvSpPr>
        <p:spPr>
          <a:xfrm>
            <a:off x="251640" y="-243360"/>
            <a:ext cx="7924320" cy="1142640"/>
          </a:xfrm>
          <a:prstGeom prst="rect">
            <a:avLst/>
          </a:prstGeom>
        </p:spPr>
        <p:txBody>
          <a:bodyPr anchor="b"/>
          <a:p>
            <a:pPr>
              <a:lnSpc>
                <a:spcPct val="100000"/>
              </a:lnSpc>
            </a:pPr>
            <a:r>
              <a:rPr lang="ru-RU" sz="3000">
                <a:solidFill>
                  <a:srgbClr val="ffffff"/>
                </a:solidFill>
                <a:latin typeface="Arial Narrow"/>
              </a:rPr>
              <a:t>Система кілець</a:t>
            </a:r>
            <a:endParaRPr/>
          </a:p>
        </p:txBody>
      </p:sp>
      <p:sp>
        <p:nvSpPr>
          <p:cNvPr id="172" name="TextShape 2"/>
          <p:cNvSpPr txBox="1"/>
          <p:nvPr/>
        </p:nvSpPr>
        <p:spPr>
          <a:xfrm>
            <a:off x="107640" y="980640"/>
            <a:ext cx="7924320" cy="4114440"/>
          </a:xfrm>
          <a:prstGeom prst="rect">
            <a:avLst/>
          </a:prstGeom>
        </p:spPr>
        <p:txBody>
          <a:bodyPr/>
          <a:p>
            <a:pPr>
              <a:lnSpc>
                <a:spcPct val="100000"/>
              </a:lnSpc>
              <a:buFont typeface="Arial"/>
              <a:buChar char="•"/>
            </a:pPr>
            <a:r>
              <a:rPr lang="ru-RU" sz="1700">
                <a:solidFill>
                  <a:srgbClr val="ffffff"/>
                </a:solidFill>
                <a:latin typeface="Arial Narrow"/>
              </a:rPr>
              <a:t>Сатурн володіє найпотужнішою системою кілець в Сонячній системі. краї</a:t>
            </a:r>
            <a:r>
              <a:rPr lang="ru-RU" sz="1700">
                <a:solidFill>
                  <a:srgbClr val="ffffff"/>
                </a:solidFill>
                <a:latin typeface="Arial Narrow"/>
              </a:rPr>
              <a:t>
</a:t>
            </a:r>
            <a:r>
              <a:rPr lang="ru-RU" sz="1700">
                <a:solidFill>
                  <a:srgbClr val="ffffff"/>
                </a:solidFill>
                <a:latin typeface="Arial Narrow"/>
              </a:rPr>
              <a:t>кільцевої системи знаходяться на відстані 6,6 тис. і 121 тис. км від</a:t>
            </a:r>
            <a:r>
              <a:rPr lang="ru-RU" sz="1700">
                <a:solidFill>
                  <a:srgbClr val="ffffff"/>
                </a:solidFill>
                <a:latin typeface="Arial Narrow"/>
              </a:rPr>
              <a:t>
</a:t>
            </a:r>
            <a:r>
              <a:rPr lang="ru-RU" sz="1700">
                <a:solidFill>
                  <a:srgbClr val="ffffff"/>
                </a:solidFill>
                <a:latin typeface="Arial Narrow"/>
              </a:rPr>
              <a:t>екватора планети.</a:t>
            </a:r>
            <a:endParaRPr/>
          </a:p>
          <a:p>
            <a:pPr>
              <a:lnSpc>
                <a:spcPct val="100000"/>
              </a:lnSpc>
              <a:buFont typeface="Arial"/>
              <a:buChar char="•"/>
            </a:pPr>
            <a:r>
              <a:rPr lang="ru-RU" sz="1700">
                <a:solidFill>
                  <a:srgbClr val="ffffff"/>
                </a:solidFill>
                <a:latin typeface="Arial Narrow"/>
              </a:rPr>
              <a:t>Кільця складаються з частинок розміром від кількох мікрон до десятків</a:t>
            </a:r>
            <a:r>
              <a:rPr lang="ru-RU" sz="1700">
                <a:solidFill>
                  <a:srgbClr val="ffffff"/>
                </a:solidFill>
                <a:latin typeface="Arial Narrow"/>
              </a:rPr>
              <a:t>
</a:t>
            </a:r>
            <a:r>
              <a:rPr lang="ru-RU" sz="1700">
                <a:solidFill>
                  <a:srgbClr val="ffffff"/>
                </a:solidFill>
                <a:latin typeface="Arial Narrow"/>
              </a:rPr>
              <a:t>метрів , до складу яких входить лід , кам'яні породи , оксид заліза.</a:t>
            </a:r>
            <a:r>
              <a:rPr lang="ru-RU" sz="1700">
                <a:solidFill>
                  <a:srgbClr val="ffffff"/>
                </a:solidFill>
                <a:latin typeface="Arial Narrow"/>
              </a:rPr>
              <a:t>
</a:t>
            </a:r>
            <a:r>
              <a:rPr lang="ru-RU" sz="1700">
                <a:solidFill>
                  <a:srgbClr val="ffffff"/>
                </a:solidFill>
                <a:latin typeface="Arial Narrow"/>
              </a:rPr>
              <a:t>Товщина кілець - близько 100м.</a:t>
            </a:r>
            <a:endParaRPr/>
          </a:p>
          <a:p>
            <a:pPr>
              <a:lnSpc>
                <a:spcPct val="100000"/>
              </a:lnSpc>
              <a:buFont typeface="Arial"/>
              <a:buChar char="•"/>
            </a:pPr>
            <a:r>
              <a:rPr lang="ru-RU" sz="1700">
                <a:solidFill>
                  <a:srgbClr val="ffffff"/>
                </a:solidFill>
                <a:latin typeface="Arial Narrow"/>
              </a:rPr>
              <a:t>Існує безліч кілець , розділених щілинами , найбільша з яких</a:t>
            </a:r>
            <a:r>
              <a:rPr lang="ru-RU" sz="1700">
                <a:solidFill>
                  <a:srgbClr val="ffffff"/>
                </a:solidFill>
                <a:latin typeface="Arial Narrow"/>
              </a:rPr>
              <a:t>
</a:t>
            </a:r>
            <a:r>
              <a:rPr lang="ru-RU" sz="1700">
                <a:solidFill>
                  <a:srgbClr val="ffffff"/>
                </a:solidFill>
                <a:latin typeface="Arial Narrow"/>
              </a:rPr>
              <a:t>- Щілина Кассіні .</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TextShape 1"/>
          <p:cNvSpPr txBox="1"/>
          <p:nvPr/>
        </p:nvSpPr>
        <p:spPr>
          <a:xfrm>
            <a:off x="360" y="13320"/>
            <a:ext cx="7924320" cy="633600"/>
          </a:xfrm>
          <a:prstGeom prst="rect">
            <a:avLst/>
          </a:prstGeom>
        </p:spPr>
        <p:txBody>
          <a:bodyPr anchor="b"/>
          <a:p>
            <a:pPr>
              <a:lnSpc>
                <a:spcPct val="100000"/>
              </a:lnSpc>
            </a:pPr>
            <a:r>
              <a:rPr lang="ru-RU" sz="3000">
                <a:solidFill>
                  <a:srgbClr val="ffffff"/>
                </a:solidFill>
                <a:latin typeface="Arial Narrow"/>
              </a:rPr>
              <a:t>СУПУТНИКИ САТУРНА</a:t>
            </a:r>
            <a:endParaRPr/>
          </a:p>
        </p:txBody>
      </p:sp>
      <p:pic>
        <p:nvPicPr>
          <p:cNvPr descr="" id="174" name="Объект 3"/>
          <p:cNvPicPr/>
          <p:nvPr/>
        </p:nvPicPr>
        <p:blipFill>
          <a:blip r:embed="rId1"/>
          <a:stretch>
            <a:fillRect/>
          </a:stretch>
        </p:blipFill>
        <p:spPr>
          <a:xfrm>
            <a:off x="1763640" y="692640"/>
            <a:ext cx="5803920" cy="422676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75" name="Объект 3"/>
          <p:cNvPicPr/>
          <p:nvPr/>
        </p:nvPicPr>
        <p:blipFill>
          <a:blip r:embed="rId1"/>
          <a:stretch>
            <a:fillRect/>
          </a:stretch>
        </p:blipFill>
        <p:spPr>
          <a:xfrm>
            <a:off x="1619640" y="620640"/>
            <a:ext cx="6048360" cy="4407840"/>
          </a:xfrm>
          <a:prstGeom prst="rect">
            <a:avLst/>
          </a:prstGeom>
          <a:ln>
            <a:noFill/>
          </a:ln>
        </p:spPr>
      </p:pic>
      <p:sp>
        <p:nvSpPr>
          <p:cNvPr id="176" name="TextShape 1"/>
          <p:cNvSpPr txBox="1"/>
          <p:nvPr/>
        </p:nvSpPr>
        <p:spPr>
          <a:xfrm>
            <a:off x="179640" y="-387360"/>
            <a:ext cx="7924320" cy="1142640"/>
          </a:xfrm>
          <a:prstGeom prst="rect">
            <a:avLst/>
          </a:prstGeom>
        </p:spPr>
        <p:txBody>
          <a:bodyPr anchor="b"/>
          <a:p>
            <a:pPr>
              <a:lnSpc>
                <a:spcPct val="100000"/>
              </a:lnSpc>
            </a:pPr>
            <a:r>
              <a:rPr lang="ru-RU" sz="3000">
                <a:solidFill>
                  <a:srgbClr val="ffffff"/>
                </a:solidFill>
                <a:latin typeface="Arial Narrow"/>
              </a:rPr>
              <a:t>СУПУТНИКИ САТУРНА</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77" name="Рисунок 3"/>
          <p:cNvPicPr/>
          <p:nvPr/>
        </p:nvPicPr>
        <p:blipFill>
          <a:blip r:embed="rId1"/>
          <a:stretch>
            <a:fillRect/>
          </a:stretch>
        </p:blipFill>
        <p:spPr>
          <a:xfrm>
            <a:off x="4709880" y="0"/>
            <a:ext cx="5012640" cy="5012640"/>
          </a:xfrm>
          <a:prstGeom prst="rect">
            <a:avLst/>
          </a:prstGeom>
          <a:ln>
            <a:noFill/>
          </a:ln>
        </p:spPr>
      </p:pic>
      <p:sp>
        <p:nvSpPr>
          <p:cNvPr id="178" name="TextShape 1"/>
          <p:cNvSpPr txBox="1"/>
          <p:nvPr/>
        </p:nvSpPr>
        <p:spPr>
          <a:xfrm>
            <a:off x="251640" y="31320"/>
            <a:ext cx="7924320" cy="652680"/>
          </a:xfrm>
          <a:prstGeom prst="rect">
            <a:avLst/>
          </a:prstGeom>
        </p:spPr>
        <p:txBody>
          <a:bodyPr anchor="b"/>
          <a:p>
            <a:pPr>
              <a:lnSpc>
                <a:spcPct val="100000"/>
              </a:lnSpc>
            </a:pPr>
            <a:r>
              <a:rPr lang="ru-RU" sz="3000">
                <a:solidFill>
                  <a:srgbClr val="ffffff"/>
                </a:solidFill>
                <a:latin typeface="Arial Narrow"/>
              </a:rPr>
              <a:t>титан</a:t>
            </a:r>
            <a:endParaRPr/>
          </a:p>
        </p:txBody>
      </p:sp>
      <p:sp>
        <p:nvSpPr>
          <p:cNvPr id="179" name="TextShape 2"/>
          <p:cNvSpPr txBox="1"/>
          <p:nvPr/>
        </p:nvSpPr>
        <p:spPr>
          <a:xfrm>
            <a:off x="251640" y="692640"/>
            <a:ext cx="7128360" cy="4464000"/>
          </a:xfrm>
          <a:prstGeom prst="rect">
            <a:avLst/>
          </a:prstGeom>
        </p:spPr>
        <p:txBody>
          <a:bodyPr/>
          <a:p>
            <a:pPr>
              <a:lnSpc>
                <a:spcPct val="100000"/>
              </a:lnSpc>
              <a:buFont typeface="Arial"/>
              <a:buChar char="•"/>
            </a:pPr>
            <a:r>
              <a:rPr lang="ru-RU" sz="1700">
                <a:solidFill>
                  <a:srgbClr val="ffffff"/>
                </a:solidFill>
                <a:latin typeface="Arial Narrow"/>
              </a:rPr>
              <a:t>Титан - найбільший супутник Сатурна і другий за величиною (після</a:t>
            </a:r>
            <a:r>
              <a:rPr lang="ru-RU" sz="1700">
                <a:solidFill>
                  <a:srgbClr val="ffffff"/>
                </a:solidFill>
                <a:latin typeface="Arial Narrow"/>
              </a:rPr>
              <a:t>
</a:t>
            </a:r>
            <a:r>
              <a:rPr lang="ru-RU" sz="1700">
                <a:solidFill>
                  <a:srgbClr val="ffffff"/>
                </a:solidFill>
                <a:latin typeface="Arial Narrow"/>
              </a:rPr>
              <a:t>Ганімеда ) в Сонячній системі. За розмірами перевершує Меркурій.</a:t>
            </a:r>
            <a:endParaRPr/>
          </a:p>
          <a:p>
            <a:pPr>
              <a:lnSpc>
                <a:spcPct val="100000"/>
              </a:lnSpc>
              <a:buFont typeface="Arial"/>
              <a:buChar char="•"/>
            </a:pPr>
            <a:r>
              <a:rPr lang="ru-RU" sz="1700">
                <a:solidFill>
                  <a:srgbClr val="ffffff"/>
                </a:solidFill>
                <a:latin typeface="Arial Narrow"/>
              </a:rPr>
              <a:t>Складається наполовину із замерзлої води і наполовину з скельного</a:t>
            </a:r>
            <a:r>
              <a:rPr lang="ru-RU" sz="1700">
                <a:solidFill>
                  <a:srgbClr val="ffffff"/>
                </a:solidFill>
                <a:latin typeface="Arial Narrow"/>
              </a:rPr>
              <a:t>
</a:t>
            </a:r>
            <a:r>
              <a:rPr lang="ru-RU" sz="1700">
                <a:solidFill>
                  <a:srgbClr val="ffffff"/>
                </a:solidFill>
                <a:latin typeface="Arial Narrow"/>
              </a:rPr>
              <a:t>матеріалу. Титан - єдиний супутник Сонячної системи ,</a:t>
            </a:r>
            <a:r>
              <a:rPr lang="ru-RU" sz="1700">
                <a:solidFill>
                  <a:srgbClr val="ffffff"/>
                </a:solidFill>
                <a:latin typeface="Arial Narrow"/>
              </a:rPr>
              <a:t>
</a:t>
            </a:r>
            <a:r>
              <a:rPr lang="ru-RU" sz="1700">
                <a:solidFill>
                  <a:srgbClr val="ffffff"/>
                </a:solidFill>
                <a:latin typeface="Arial Narrow"/>
              </a:rPr>
              <a:t>оточений обширною атмосферою ( більш ніж на 700 км) .</a:t>
            </a:r>
            <a:r>
              <a:rPr lang="ru-RU" sz="1700">
                <a:solidFill>
                  <a:srgbClr val="ffffff"/>
                </a:solidFill>
                <a:latin typeface="Arial Narrow"/>
              </a:rPr>
              <a:t>
</a:t>
            </a:r>
            <a:r>
              <a:rPr lang="ru-RU" sz="1700">
                <a:solidFill>
                  <a:srgbClr val="ffffff"/>
                </a:solidFill>
                <a:latin typeface="Arial Narrow"/>
              </a:rPr>
              <a:t>Атмосфера Титана на 85 % складається з азоту , 12 % аргону , &lt; 3 %метану , невеликих домішок етану , пропану , ацетилену , етилену, водню, кисню та ін. У атмосфері виявлено &gt; 10 органічних компонентів.</a:t>
            </a:r>
            <a:endParaRPr/>
          </a:p>
          <a:p>
            <a:pPr>
              <a:lnSpc>
                <a:spcPct val="100000"/>
              </a:lnSpc>
              <a:buFont typeface="Arial"/>
              <a:buChar char="•"/>
            </a:pPr>
            <a:r>
              <a:rPr lang="ru-RU" sz="1700">
                <a:solidFill>
                  <a:srgbClr val="ffffff"/>
                </a:solidFill>
                <a:latin typeface="Arial Narrow"/>
              </a:rPr>
              <a:t>Дія сонячного світла на метан та ін призводить до появи більш</a:t>
            </a:r>
            <a:r>
              <a:rPr lang="ru-RU" sz="1700">
                <a:solidFill>
                  <a:srgbClr val="ffffff"/>
                </a:solidFill>
                <a:latin typeface="Arial Narrow"/>
              </a:rPr>
              <a:t>
</a:t>
            </a:r>
            <a:r>
              <a:rPr lang="ru-RU" sz="1700">
                <a:solidFill>
                  <a:srgbClr val="ffffff"/>
                </a:solidFill>
                <a:latin typeface="Arial Narrow"/>
              </a:rPr>
              <a:t>складних хімічних сполук. Їх молекули в холодній</a:t>
            </a:r>
            <a:r>
              <a:rPr lang="ru-RU" sz="1700">
                <a:solidFill>
                  <a:srgbClr val="ffffff"/>
                </a:solidFill>
                <a:latin typeface="Arial Narrow"/>
              </a:rPr>
              <a:t>
</a:t>
            </a:r>
            <a:r>
              <a:rPr lang="ru-RU" sz="1700">
                <a:solidFill>
                  <a:srgbClr val="ffffff"/>
                </a:solidFill>
                <a:latin typeface="Arial Narrow"/>
              </a:rPr>
              <a:t>атмосфері конденсуються , утворюючи на висотах близько 200 км над</a:t>
            </a:r>
            <a:r>
              <a:rPr lang="ru-RU" sz="1700">
                <a:solidFill>
                  <a:srgbClr val="ffffff"/>
                </a:solidFill>
                <a:latin typeface="Arial Narrow"/>
              </a:rPr>
              <a:t>
</a:t>
            </a:r>
            <a:r>
              <a:rPr lang="ru-RU" sz="1700">
                <a:solidFill>
                  <a:srgbClr val="ffffff"/>
                </a:solidFill>
                <a:latin typeface="Arial Narrow"/>
              </a:rPr>
              <a:t>поверхнею шар непрозорого помаранчевого туману.</a:t>
            </a:r>
            <a:endParaRPr/>
          </a:p>
          <a:p>
            <a:pPr>
              <a:lnSpc>
                <a:spcPct val="100000"/>
              </a:lnSpc>
              <a:buFont typeface="Arial"/>
              <a:buChar char="•"/>
            </a:pPr>
            <a:r>
              <a:rPr lang="ru-RU" sz="1700">
                <a:solidFill>
                  <a:srgbClr val="ffffff"/>
                </a:solidFill>
                <a:latin typeface="Arial Narrow"/>
              </a:rPr>
              <a:t>Гази в атмосфері Титану флюоресцентні (під дією сонячного</a:t>
            </a:r>
            <a:r>
              <a:rPr lang="ru-RU" sz="1700">
                <a:solidFill>
                  <a:srgbClr val="ffffff"/>
                </a:solidFill>
                <a:latin typeface="Arial Narrow"/>
              </a:rPr>
              <a:t>
</a:t>
            </a:r>
            <a:r>
              <a:rPr lang="ru-RU" sz="1700">
                <a:solidFill>
                  <a:srgbClr val="ffffff"/>
                </a:solidFill>
                <a:latin typeface="Arial Narrow"/>
              </a:rPr>
              <a:t>світла) у видимому й інфрачервоному діапазонах. Навіть на нічній стороні</a:t>
            </a:r>
            <a:r>
              <a:rPr lang="ru-RU" sz="1700">
                <a:solidFill>
                  <a:srgbClr val="ffffff"/>
                </a:solidFill>
                <a:latin typeface="Arial Narrow"/>
              </a:rPr>
              <a:t>
</a:t>
            </a:r>
            <a:r>
              <a:rPr lang="ru-RU" sz="1700">
                <a:solidFill>
                  <a:srgbClr val="ffffff"/>
                </a:solidFill>
                <a:latin typeface="Arial Narrow"/>
              </a:rPr>
              <a:t>Титана постійно є світіння.</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5" name="Picture 2"/>
          <p:cNvPicPr/>
          <p:nvPr/>
        </p:nvPicPr>
        <p:blipFill>
          <a:blip r:embed="rId1"/>
          <a:stretch>
            <a:fillRect/>
          </a:stretch>
        </p:blipFill>
        <p:spPr>
          <a:xfrm>
            <a:off x="1670760" y="769680"/>
            <a:ext cx="6206040" cy="4310280"/>
          </a:xfrm>
          <a:prstGeom prst="rect">
            <a:avLst/>
          </a:prstGeom>
          <a:ln>
            <a:noFill/>
          </a:ln>
        </p:spPr>
      </p:pic>
      <p:sp>
        <p:nvSpPr>
          <p:cNvPr id="126" name="TextShape 1"/>
          <p:cNvSpPr txBox="1"/>
          <p:nvPr/>
        </p:nvSpPr>
        <p:spPr>
          <a:xfrm>
            <a:off x="395640" y="960120"/>
            <a:ext cx="7058520" cy="4114440"/>
          </a:xfrm>
          <a:prstGeom prst="rect">
            <a:avLst/>
          </a:prstGeom>
        </p:spPr>
        <p:txBody>
          <a:bodyPr/>
          <a:p>
            <a:pPr>
              <a:lnSpc>
                <a:spcPct val="100000"/>
              </a:lnSpc>
              <a:buFont typeface="Arial"/>
              <a:buChar char="•"/>
            </a:pPr>
            <a:r>
              <a:rPr lang="ru-RU" sz="1700">
                <a:solidFill>
                  <a:srgbClr val="ffffff"/>
                </a:solidFill>
                <a:latin typeface="Arial Narrow"/>
              </a:rPr>
              <a:t>
</a:t>
            </a:r>
            <a:r>
              <a:rPr b="1" lang="ru-RU" sz="3200">
                <a:solidFill>
                  <a:srgbClr val="ffffff"/>
                </a:solidFill>
                <a:latin typeface="Arial Narrow"/>
              </a:rPr>
              <a:t>Вперше спостерігаючи Сатурн через телескоп в 1609-1610 роках ,</a:t>
            </a:r>
            <a:r>
              <a:rPr b="1" lang="ru-RU" sz="3200">
                <a:solidFill>
                  <a:srgbClr val="ffffff"/>
                </a:solidFill>
                <a:latin typeface="Arial Narrow"/>
              </a:rPr>
              <a:t>
</a:t>
            </a:r>
            <a:r>
              <a:rPr b="1" lang="ru-RU" sz="3200">
                <a:solidFill>
                  <a:srgbClr val="ffffff"/>
                </a:solidFill>
                <a:latin typeface="Arial Narrow"/>
              </a:rPr>
              <a:t>Галілей помітив , що Сатурн виглядає не як єдине небесне</a:t>
            </a:r>
            <a:r>
              <a:rPr b="1" lang="ru-RU" sz="3200">
                <a:solidFill>
                  <a:srgbClr val="ffffff"/>
                </a:solidFill>
                <a:latin typeface="Arial Narrow"/>
              </a:rPr>
              <a:t>
</a:t>
            </a:r>
            <a:r>
              <a:rPr b="1" lang="ru-RU" sz="3200">
                <a:solidFill>
                  <a:srgbClr val="ffffff"/>
                </a:solidFill>
                <a:latin typeface="Arial Narrow"/>
              </a:rPr>
              <a:t>тіло , а як три тіла , майже стосуються один одного , і</a:t>
            </a:r>
            <a:r>
              <a:rPr b="1" lang="ru-RU" sz="3200">
                <a:solidFill>
                  <a:srgbClr val="ffffff"/>
                </a:solidFill>
                <a:latin typeface="Arial Narrow"/>
              </a:rPr>
              <a:t>
</a:t>
            </a:r>
            <a:r>
              <a:rPr b="1" lang="ru-RU" sz="3200">
                <a:solidFill>
                  <a:srgbClr val="ffffff"/>
                </a:solidFill>
                <a:latin typeface="Arial Narrow"/>
              </a:rPr>
              <a:t>висловив припущення , що це два великих " компаньйона "</a:t>
            </a:r>
            <a:r>
              <a:rPr b="1" lang="ru-RU" sz="3200">
                <a:solidFill>
                  <a:srgbClr val="ffffff"/>
                </a:solidFill>
                <a:latin typeface="Arial Narrow"/>
              </a:rPr>
              <a:t>
</a:t>
            </a:r>
            <a:r>
              <a:rPr b="1" lang="ru-RU" sz="3200">
                <a:solidFill>
                  <a:srgbClr val="ffffff"/>
                </a:solidFill>
                <a:latin typeface="Arial Narrow"/>
              </a:rPr>
              <a:t>( супутника ) Сатурна. Два роки по тому Галілей повторив</a:t>
            </a:r>
            <a:r>
              <a:rPr b="1" lang="ru-RU" sz="3200">
                <a:solidFill>
                  <a:srgbClr val="ffffff"/>
                </a:solidFill>
                <a:latin typeface="Arial Narrow"/>
              </a:rPr>
              <a:t>
</a:t>
            </a:r>
            <a:r>
              <a:rPr b="1" lang="ru-RU" sz="3200">
                <a:solidFill>
                  <a:srgbClr val="ffffff"/>
                </a:solidFill>
                <a:latin typeface="Arial Narrow"/>
              </a:rPr>
              <a:t>спостереження і , на свій подив , не знайшов супутників.</a:t>
            </a:r>
            <a:r>
              <a:rPr b="1" lang="ru-RU" sz="3200">
                <a:solidFill>
                  <a:srgbClr val="ffffff"/>
                </a:solidFill>
                <a:latin typeface="Arial Narrow"/>
              </a:rPr>
              <a:t>
</a:t>
            </a:r>
            <a:r>
              <a:rPr b="1" lang="ru-RU" sz="3200">
                <a:solidFill>
                  <a:srgbClr val="ffffff"/>
                </a:solidFill>
                <a:latin typeface="Arial Narrow"/>
              </a:rPr>
              <a:t>
</a:t>
            </a:r>
            <a:endParaRPr/>
          </a:p>
          <a:p>
            <a:pPr>
              <a:lnSpc>
                <a:spcPct val="100000"/>
              </a:lnSpc>
              <a:buFont typeface="Arial"/>
              <a:buChar char="•"/>
            </a:pPr>
            <a:r>
              <a:rPr b="1" lang="ru-RU" sz="3200">
                <a:solidFill>
                  <a:srgbClr val="ffffff"/>
                </a:solidFill>
                <a:latin typeface="Arial Narrow"/>
              </a:rPr>
              <a:t>
</a:t>
            </a:r>
            <a:r>
              <a:rPr b="1" lang="ru-RU" sz="3200">
                <a:solidFill>
                  <a:srgbClr val="ffffff"/>
                </a:solidFill>
                <a:latin typeface="Arial Narrow"/>
              </a:rPr>
              <a:t>1655 р. Гюйгенс , за допомогою більш потужного телескопа ,</a:t>
            </a:r>
            <a:r>
              <a:rPr b="1" lang="ru-RU" sz="3200">
                <a:solidFill>
                  <a:srgbClr val="ffffff"/>
                </a:solidFill>
                <a:latin typeface="Arial Narrow"/>
              </a:rPr>
              <a:t>
</a:t>
            </a:r>
            <a:r>
              <a:rPr b="1" lang="ru-RU" sz="3200">
                <a:solidFill>
                  <a:srgbClr val="ffffff"/>
                </a:solidFill>
                <a:latin typeface="Arial Narrow"/>
              </a:rPr>
              <a:t>з'ясував , що « компаньйони » - це насправді тонке</a:t>
            </a:r>
            <a:r>
              <a:rPr b="1" lang="ru-RU" sz="3200">
                <a:solidFill>
                  <a:srgbClr val="ffffff"/>
                </a:solidFill>
                <a:latin typeface="Arial Narrow"/>
              </a:rPr>
              <a:t>
</a:t>
            </a:r>
            <a:r>
              <a:rPr b="1" lang="ru-RU" sz="3200">
                <a:solidFill>
                  <a:srgbClr val="ffffff"/>
                </a:solidFill>
                <a:latin typeface="Arial Narrow"/>
              </a:rPr>
              <a:t>плоске кільце, оточує планету і не стосується її .</a:t>
            </a:r>
            <a:r>
              <a:rPr b="1" lang="ru-RU" sz="3200">
                <a:solidFill>
                  <a:srgbClr val="ffffff"/>
                </a:solidFill>
                <a:latin typeface="Arial Narrow"/>
              </a:rPr>
              <a:t>
</a:t>
            </a:r>
            <a:r>
              <a:rPr b="1" lang="ru-RU" sz="3200">
                <a:solidFill>
                  <a:srgbClr val="ffffff"/>
                </a:solidFill>
                <a:latin typeface="Arial Narrow"/>
              </a:rPr>
              <a:t>Тоді ж Гюйгенс також відкрив найбільший супутник</a:t>
            </a:r>
            <a:r>
              <a:rPr b="1" lang="ru-RU" sz="3200">
                <a:solidFill>
                  <a:srgbClr val="ffffff"/>
                </a:solidFill>
                <a:latin typeface="Arial Narrow"/>
              </a:rPr>
              <a:t>
</a:t>
            </a:r>
            <a:r>
              <a:rPr b="1" lang="ru-RU" sz="3200">
                <a:solidFill>
                  <a:srgbClr val="ffffff"/>
                </a:solidFill>
                <a:latin typeface="Arial Narrow"/>
              </a:rPr>
              <a:t>Сатурна - Титан .</a:t>
            </a:r>
            <a:r>
              <a:rPr b="1" lang="ru-RU" sz="3200">
                <a:solidFill>
                  <a:srgbClr val="ffffff"/>
                </a:solidFill>
                <a:latin typeface="Arial Narrow"/>
              </a:rPr>
              <a:t>
</a:t>
            </a:r>
            <a:r>
              <a:rPr b="1" lang="ru-RU" sz="3200">
                <a:solidFill>
                  <a:srgbClr val="ffffff"/>
                </a:solidFill>
                <a:latin typeface="Arial Narrow"/>
              </a:rPr>
              <a:t>
</a:t>
            </a:r>
            <a:endParaRPr/>
          </a:p>
          <a:p>
            <a:pPr>
              <a:lnSpc>
                <a:spcPct val="100000"/>
              </a:lnSpc>
              <a:buFont typeface="Arial"/>
              <a:buChar char="•"/>
            </a:pPr>
            <a:r>
              <a:rPr b="1" lang="ru-RU" sz="3200">
                <a:solidFill>
                  <a:srgbClr val="ffffff"/>
                </a:solidFill>
                <a:latin typeface="Arial Narrow"/>
              </a:rPr>
              <a:t>
</a:t>
            </a:r>
            <a:r>
              <a:rPr b="1" lang="ru-RU" sz="3200">
                <a:solidFill>
                  <a:srgbClr val="ffffff"/>
                </a:solidFill>
                <a:latin typeface="Arial Narrow"/>
              </a:rPr>
              <a:t>У 1675 г Дж. Кассіні зауважив , що кільце складається ї3 двох</a:t>
            </a:r>
            <a:r>
              <a:rPr b="1" lang="ru-RU" sz="3200">
                <a:solidFill>
                  <a:srgbClr val="ffffff"/>
                </a:solidFill>
                <a:latin typeface="Arial Narrow"/>
              </a:rPr>
              <a:t>
</a:t>
            </a:r>
            <a:r>
              <a:rPr b="1" lang="ru-RU" sz="3200">
                <a:solidFill>
                  <a:srgbClr val="ffffff"/>
                </a:solidFill>
                <a:latin typeface="Arial Narrow"/>
              </a:rPr>
              <a:t>кілець , розділених добре помітним проміжком - щілиною</a:t>
            </a:r>
            <a:r>
              <a:rPr b="1" lang="ru-RU" sz="3200">
                <a:solidFill>
                  <a:srgbClr val="ffffff"/>
                </a:solidFill>
                <a:latin typeface="Arial Narrow"/>
              </a:rPr>
              <a:t>
</a:t>
            </a:r>
            <a:r>
              <a:rPr b="1" lang="ru-RU" sz="3200">
                <a:solidFill>
                  <a:srgbClr val="ffffff"/>
                </a:solidFill>
                <a:latin typeface="Arial Narrow"/>
              </a:rPr>
              <a:t>Кассіні .</a:t>
            </a:r>
            <a:r>
              <a:rPr b="1" lang="ru-RU" sz="3200">
                <a:solidFill>
                  <a:srgbClr val="ffffff"/>
                </a:solidFill>
                <a:latin typeface="Arial Narrow"/>
              </a:rPr>
              <a:t>
</a:t>
            </a:r>
            <a:endParaRPr/>
          </a:p>
        </p:txBody>
      </p:sp>
      <p:pic>
        <p:nvPicPr>
          <p:cNvPr descr="" id="127" name="Объект 7"/>
          <p:cNvPicPr/>
          <p:nvPr/>
        </p:nvPicPr>
        <p:blipFill>
          <a:blip r:embed="rId2"/>
          <a:stretch>
            <a:fillRect/>
          </a:stretch>
        </p:blipFill>
        <p:spPr>
          <a:xfrm>
            <a:off x="7236360" y="116640"/>
            <a:ext cx="1798200" cy="2203920"/>
          </a:xfrm>
          <a:prstGeom prst="rect">
            <a:avLst/>
          </a:prstGeom>
          <a:ln>
            <a:noFill/>
          </a:ln>
        </p:spPr>
      </p:pic>
      <p:sp>
        <p:nvSpPr>
          <p:cNvPr id="128" name="TextShape 2"/>
          <p:cNvSpPr txBox="1"/>
          <p:nvPr/>
        </p:nvSpPr>
        <p:spPr>
          <a:xfrm>
            <a:off x="5400" y="-15840"/>
            <a:ext cx="7924320" cy="647640"/>
          </a:xfrm>
          <a:prstGeom prst="rect">
            <a:avLst/>
          </a:prstGeom>
        </p:spPr>
        <p:txBody>
          <a:bodyPr anchor="b"/>
          <a:p>
            <a:pPr>
              <a:lnSpc>
                <a:spcPct val="100000"/>
              </a:lnSpc>
            </a:pPr>
            <a:r>
              <a:rPr lang="ru-RU" sz="3000">
                <a:solidFill>
                  <a:srgbClr val="ffffff"/>
                </a:solidFill>
                <a:latin typeface="Arial Narrow"/>
              </a:rPr>
              <a:t>Історія відкриття</a:t>
            </a:r>
            <a:endParaRPr/>
          </a:p>
        </p:txBody>
      </p:sp>
      <p:pic>
        <p:nvPicPr>
          <p:cNvPr descr="" id="129" name="Рисунок 8"/>
          <p:cNvPicPr/>
          <p:nvPr/>
        </p:nvPicPr>
        <p:blipFill>
          <a:blip r:embed="rId3"/>
          <a:stretch>
            <a:fillRect/>
          </a:stretch>
        </p:blipFill>
        <p:spPr>
          <a:xfrm>
            <a:off x="7236360" y="1989000"/>
            <a:ext cx="1833480" cy="1611720"/>
          </a:xfrm>
          <a:prstGeom prst="rect">
            <a:avLst/>
          </a:prstGeom>
          <a:ln>
            <a:noFill/>
          </a:ln>
        </p:spPr>
      </p:pic>
      <p:pic>
        <p:nvPicPr>
          <p:cNvPr descr="" id="130" name="Рисунок 9"/>
          <p:cNvPicPr/>
          <p:nvPr/>
        </p:nvPicPr>
        <p:blipFill>
          <a:blip r:embed="rId4"/>
          <a:stretch>
            <a:fillRect/>
          </a:stretch>
        </p:blipFill>
        <p:spPr>
          <a:xfrm>
            <a:off x="7692120" y="3601080"/>
            <a:ext cx="1454760" cy="2022480"/>
          </a:xfrm>
          <a:prstGeom prst="rect">
            <a:avLst/>
          </a:prstGeom>
          <a:ln>
            <a:noFill/>
          </a:ln>
        </p:spPr>
      </p:pic>
    </p:spTree>
  </p:cSld>
  <p:timing>
    <p:tnLst>
      <p:par>
        <p:cTn dur="indefinite" id="1" nodeType="tmRoot" restart="never">
          <p:childTnLst>
            <p:seq>
              <p:cTn id="2"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80" name="Рисунок 3"/>
          <p:cNvPicPr/>
          <p:nvPr/>
        </p:nvPicPr>
        <p:blipFill>
          <a:blip r:embed="rId1"/>
          <a:stretch>
            <a:fillRect/>
          </a:stretch>
        </p:blipFill>
        <p:spPr>
          <a:xfrm>
            <a:off x="4521240" y="0"/>
            <a:ext cx="4622400" cy="4220640"/>
          </a:xfrm>
          <a:prstGeom prst="rect">
            <a:avLst/>
          </a:prstGeom>
          <a:ln>
            <a:noFill/>
          </a:ln>
        </p:spPr>
      </p:pic>
      <p:sp>
        <p:nvSpPr>
          <p:cNvPr id="181" name="TextShape 1"/>
          <p:cNvSpPr txBox="1"/>
          <p:nvPr/>
        </p:nvSpPr>
        <p:spPr>
          <a:xfrm>
            <a:off x="107640" y="44640"/>
            <a:ext cx="7924320" cy="561600"/>
          </a:xfrm>
          <a:prstGeom prst="rect">
            <a:avLst/>
          </a:prstGeom>
        </p:spPr>
        <p:txBody>
          <a:bodyPr anchor="b"/>
          <a:p>
            <a:pPr>
              <a:lnSpc>
                <a:spcPct val="100000"/>
              </a:lnSpc>
            </a:pPr>
            <a:r>
              <a:rPr lang="ru-RU" sz="3000">
                <a:solidFill>
                  <a:srgbClr val="ffffff"/>
                </a:solidFill>
                <a:latin typeface="Arial Narrow"/>
              </a:rPr>
              <a:t>ТИТАН</a:t>
            </a:r>
            <a:endParaRPr/>
          </a:p>
        </p:txBody>
      </p:sp>
      <p:sp>
        <p:nvSpPr>
          <p:cNvPr id="182" name="TextShape 2"/>
          <p:cNvSpPr txBox="1"/>
          <p:nvPr/>
        </p:nvSpPr>
        <p:spPr>
          <a:xfrm>
            <a:off x="323640" y="764640"/>
            <a:ext cx="5402160" cy="4114440"/>
          </a:xfrm>
          <a:prstGeom prst="rect">
            <a:avLst/>
          </a:prstGeom>
        </p:spPr>
        <p:txBody>
          <a:bodyPr/>
          <a:p>
            <a:pPr>
              <a:lnSpc>
                <a:spcPct val="100000"/>
              </a:lnSpc>
              <a:buFont typeface="Arial"/>
              <a:buChar char="•"/>
            </a:pPr>
            <a:r>
              <a:rPr lang="ru-RU" sz="1700">
                <a:solidFill>
                  <a:srgbClr val="ffffff"/>
                </a:solidFill>
                <a:latin typeface="Arial Narrow"/>
              </a:rPr>
              <a:t>За даними, отриманими із зонда " Гюйгенс " , на</a:t>
            </a:r>
            <a:r>
              <a:rPr lang="ru-RU" sz="1700">
                <a:solidFill>
                  <a:srgbClr val="ffffff"/>
                </a:solidFill>
                <a:latin typeface="Arial Narrow"/>
              </a:rPr>
              <a:t>
</a:t>
            </a:r>
            <a:r>
              <a:rPr lang="ru-RU" sz="1700">
                <a:solidFill>
                  <a:srgbClr val="ffffff"/>
                </a:solidFill>
                <a:latin typeface="Arial Narrow"/>
              </a:rPr>
              <a:t>фотографіях ( отримано 350 зображень) поверхні</a:t>
            </a:r>
            <a:r>
              <a:rPr lang="ru-RU" sz="1700">
                <a:solidFill>
                  <a:srgbClr val="ffffff"/>
                </a:solidFill>
                <a:latin typeface="Arial Narrow"/>
              </a:rPr>
              <a:t>
</a:t>
            </a:r>
            <a:r>
              <a:rPr lang="ru-RU" sz="1700">
                <a:solidFill>
                  <a:srgbClr val="ffffff"/>
                </a:solidFill>
                <a:latin typeface="Arial Narrow"/>
              </a:rPr>
              <a:t>супутника можна бачити звивисті ріки , крижані брили ,</a:t>
            </a:r>
            <a:r>
              <a:rPr lang="ru-RU" sz="1700">
                <a:solidFill>
                  <a:srgbClr val="ffffff"/>
                </a:solidFill>
                <a:latin typeface="Arial Narrow"/>
              </a:rPr>
              <a:t>
</a:t>
            </a:r>
            <a:r>
              <a:rPr lang="ru-RU" sz="1700">
                <a:solidFill>
                  <a:srgbClr val="ffffff"/>
                </a:solidFill>
                <a:latin typeface="Arial Narrow"/>
              </a:rPr>
              <a:t>округлі темні утворення , які вважають озерами.</a:t>
            </a:r>
            <a:endParaRPr/>
          </a:p>
          <a:p>
            <a:pPr>
              <a:lnSpc>
                <a:spcPct val="100000"/>
              </a:lnSpc>
              <a:buFont typeface="Arial"/>
              <a:buChar char="•"/>
            </a:pPr>
            <a:r>
              <a:rPr lang="ru-RU" sz="1700">
                <a:solidFill>
                  <a:srgbClr val="ffffff"/>
                </a:solidFill>
                <a:latin typeface="Arial Narrow"/>
              </a:rPr>
              <a:t>Верхня частина хмар складається з метанового льоду , а нижня - з рідких метану та азоту , концентрація метану по мірі спуску збільшується.</a:t>
            </a:r>
            <a:r>
              <a:rPr lang="ru-RU" sz="1700">
                <a:solidFill>
                  <a:srgbClr val="ffffff"/>
                </a:solidFill>
                <a:latin typeface="Arial Narrow"/>
              </a:rPr>
              <a:t>
</a:t>
            </a:r>
            <a:r>
              <a:rPr lang="ru-RU" sz="1700">
                <a:solidFill>
                  <a:srgbClr val="ffffff"/>
                </a:solidFill>
                <a:latin typeface="Arial Narrow"/>
              </a:rPr>
              <a:t>На висоті близько 20 км зареєстровані хмари з</a:t>
            </a:r>
            <a:r>
              <a:rPr lang="ru-RU" sz="1700">
                <a:solidFill>
                  <a:srgbClr val="ffffff"/>
                </a:solidFill>
                <a:latin typeface="Arial Narrow"/>
              </a:rPr>
              <a:t>
</a:t>
            </a:r>
            <a:r>
              <a:rPr lang="ru-RU" sz="1700">
                <a:solidFill>
                  <a:srgbClr val="ffffff"/>
                </a:solidFill>
                <a:latin typeface="Arial Narrow"/>
              </a:rPr>
              <a:t>метану розміром 2,4 тисячі кілометрів ( за площею -</a:t>
            </a:r>
            <a:r>
              <a:rPr lang="ru-RU" sz="1700">
                <a:solidFill>
                  <a:srgbClr val="ffffff"/>
                </a:solidFill>
                <a:latin typeface="Arial Narrow"/>
              </a:rPr>
              <a:t>
</a:t>
            </a:r>
            <a:r>
              <a:rPr lang="ru-RU" sz="1700">
                <a:solidFill>
                  <a:srgbClr val="ffffff"/>
                </a:solidFill>
                <a:latin typeface="Arial Narrow"/>
              </a:rPr>
              <a:t>половина США ) , а біля самої поверхні - метановий або</a:t>
            </a:r>
            <a:r>
              <a:rPr lang="ru-RU" sz="1700">
                <a:solidFill>
                  <a:srgbClr val="ffffff"/>
                </a:solidFill>
                <a:latin typeface="Arial Narrow"/>
              </a:rPr>
              <a:t>
</a:t>
            </a:r>
            <a:r>
              <a:rPr lang="ru-RU" sz="1700">
                <a:solidFill>
                  <a:srgbClr val="ffffff"/>
                </a:solidFill>
                <a:latin typeface="Arial Narrow"/>
              </a:rPr>
              <a:t>етановий «туман» .</a:t>
            </a:r>
            <a:endParaRPr/>
          </a:p>
          <a:p>
            <a:pPr>
              <a:lnSpc>
                <a:spcPct val="100000"/>
              </a:lnSpc>
              <a:buFont typeface="Arial"/>
              <a:buChar char="•"/>
            </a:pPr>
            <a:r>
              <a:rPr lang="ru-RU" sz="1700">
                <a:solidFill>
                  <a:srgbClr val="ffffff"/>
                </a:solidFill>
                <a:latin typeface="Arial Narrow"/>
              </a:rPr>
              <a:t>На Титані спостерігаються метанові дощі.</a:t>
            </a:r>
            <a:endParaRPr/>
          </a:p>
          <a:p>
            <a:pPr>
              <a:lnSpc>
                <a:spcPct val="100000"/>
              </a:lnSpc>
              <a:buFont typeface="Arial"/>
              <a:buChar char="•"/>
            </a:pPr>
            <a:r>
              <a:rPr lang="ru-RU" sz="1700">
                <a:solidFill>
                  <a:srgbClr val="ffffff"/>
                </a:solidFill>
                <a:latin typeface="Arial Narrow"/>
              </a:rPr>
              <a:t>Атмосфера і поверхня Титану разюче схожі на</a:t>
            </a:r>
            <a:r>
              <a:rPr lang="ru-RU" sz="1700">
                <a:solidFill>
                  <a:srgbClr val="ffffff"/>
                </a:solidFill>
                <a:latin typeface="Arial Narrow"/>
              </a:rPr>
              <a:t>
</a:t>
            </a:r>
            <a:r>
              <a:rPr lang="ru-RU" sz="1700">
                <a:solidFill>
                  <a:srgbClr val="ffffff"/>
                </a:solidFill>
                <a:latin typeface="Arial Narrow"/>
              </a:rPr>
              <a:t>земні .</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83" name="Рисунок 3"/>
          <p:cNvPicPr/>
          <p:nvPr/>
        </p:nvPicPr>
        <p:blipFill>
          <a:blip r:embed="rId1"/>
          <a:stretch>
            <a:fillRect/>
          </a:stretch>
        </p:blipFill>
        <p:spPr>
          <a:xfrm>
            <a:off x="4825440" y="1700640"/>
            <a:ext cx="3733920" cy="3733920"/>
          </a:xfrm>
          <a:prstGeom prst="rect">
            <a:avLst/>
          </a:prstGeom>
          <a:ln>
            <a:noFill/>
          </a:ln>
        </p:spPr>
      </p:pic>
      <p:sp>
        <p:nvSpPr>
          <p:cNvPr id="184" name="TextShape 1"/>
          <p:cNvSpPr txBox="1"/>
          <p:nvPr/>
        </p:nvSpPr>
        <p:spPr>
          <a:xfrm>
            <a:off x="251640" y="116640"/>
            <a:ext cx="7924320" cy="489600"/>
          </a:xfrm>
          <a:prstGeom prst="rect">
            <a:avLst/>
          </a:prstGeom>
        </p:spPr>
        <p:txBody>
          <a:bodyPr anchor="b"/>
          <a:p>
            <a:pPr>
              <a:lnSpc>
                <a:spcPct val="100000"/>
              </a:lnSpc>
            </a:pPr>
            <a:r>
              <a:rPr lang="ru-RU" sz="3000">
                <a:solidFill>
                  <a:srgbClr val="ffffff"/>
                </a:solidFill>
                <a:latin typeface="Arial Narrow"/>
              </a:rPr>
              <a:t>МІМАС</a:t>
            </a:r>
            <a:endParaRPr/>
          </a:p>
        </p:txBody>
      </p:sp>
      <p:sp>
        <p:nvSpPr>
          <p:cNvPr id="185" name="TextShape 2"/>
          <p:cNvSpPr txBox="1"/>
          <p:nvPr/>
        </p:nvSpPr>
        <p:spPr>
          <a:xfrm>
            <a:off x="251640" y="764640"/>
            <a:ext cx="7924320" cy="4114440"/>
          </a:xfrm>
          <a:prstGeom prst="rect">
            <a:avLst/>
          </a:prstGeom>
        </p:spPr>
        <p:txBody>
          <a:bodyPr/>
          <a:p>
            <a:pPr>
              <a:lnSpc>
                <a:spcPct val="100000"/>
              </a:lnSpc>
              <a:buFont typeface="Arial"/>
              <a:buChar char="•"/>
            </a:pPr>
            <a:r>
              <a:rPr b="1" lang="ru-RU" sz="1700">
                <a:solidFill>
                  <a:srgbClr val="ffffff"/>
                </a:solidFill>
                <a:latin typeface="Arial Narrow"/>
              </a:rPr>
              <a:t>Мімас</a:t>
            </a:r>
            <a:r>
              <a:rPr lang="ru-RU" sz="1700">
                <a:solidFill>
                  <a:srgbClr val="ffffff"/>
                </a:solidFill>
                <a:latin typeface="Arial Narrow"/>
              </a:rPr>
              <a:t> — десятий за віддаленістю від планети і сьомий за розміром природний супутник Сатурна, був відкритий В. Гершелем у 1789 році. </a:t>
            </a:r>
            <a:endParaRPr/>
          </a:p>
          <a:p>
            <a:pPr>
              <a:lnSpc>
                <a:spcPct val="100000"/>
              </a:lnSpc>
              <a:buFont typeface="Arial"/>
              <a:buChar char="•"/>
            </a:pPr>
            <a:r>
              <a:rPr lang="ru-RU" sz="1700">
                <a:solidFill>
                  <a:srgbClr val="ffffff"/>
                </a:solidFill>
                <a:latin typeface="Arial Narrow"/>
              </a:rPr>
              <a:t>Він має сферичну форму. Діаметр 400 км. Радіус орбіти 185,5 тис. км. На супутнику наявний великий кратер, який має назву Гершель, діаметром 130 км. Це, скоріш за все, слід падіння велетенського метеориту.</a:t>
            </a:r>
            <a:endParaRPr/>
          </a:p>
          <a:p>
            <a:pPr>
              <a:lnSpc>
                <a:spcPct val="100000"/>
              </a:lnSpc>
              <a:buFont typeface="Arial"/>
              <a:buChar char="•"/>
            </a:pPr>
            <a:r>
              <a:rPr lang="ru-RU" sz="1700">
                <a:solidFill>
                  <a:srgbClr val="ffffff"/>
                </a:solidFill>
                <a:latin typeface="Arial Narrow"/>
              </a:rPr>
              <a:t> </a:t>
            </a:r>
            <a:r>
              <a:rPr lang="ru-RU" sz="1700">
                <a:solidFill>
                  <a:srgbClr val="ffffff"/>
                </a:solidFill>
                <a:latin typeface="Arial Narrow"/>
              </a:rPr>
              <a:t>Як і більшість супутників Сатурна, складається з льоду, густина якого приблизно 1200—1400 кг/м³.</a:t>
            </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86" name="Рисунок 4"/>
          <p:cNvPicPr/>
          <p:nvPr/>
        </p:nvPicPr>
        <p:blipFill>
          <a:blip r:embed="rId1"/>
          <a:stretch>
            <a:fillRect/>
          </a:stretch>
        </p:blipFill>
        <p:spPr>
          <a:xfrm>
            <a:off x="6084000" y="0"/>
            <a:ext cx="3059640" cy="3059640"/>
          </a:xfrm>
          <a:prstGeom prst="rect">
            <a:avLst/>
          </a:prstGeom>
          <a:ln>
            <a:noFill/>
          </a:ln>
        </p:spPr>
      </p:pic>
      <p:sp>
        <p:nvSpPr>
          <p:cNvPr id="187" name="TextShape 1"/>
          <p:cNvSpPr txBox="1"/>
          <p:nvPr/>
        </p:nvSpPr>
        <p:spPr>
          <a:xfrm>
            <a:off x="179640" y="0"/>
            <a:ext cx="7924320" cy="705600"/>
          </a:xfrm>
          <a:prstGeom prst="rect">
            <a:avLst/>
          </a:prstGeom>
        </p:spPr>
        <p:txBody>
          <a:bodyPr anchor="b"/>
          <a:p>
            <a:pPr>
              <a:lnSpc>
                <a:spcPct val="100000"/>
              </a:lnSpc>
            </a:pPr>
            <a:r>
              <a:rPr lang="ru-RU" sz="3000">
                <a:solidFill>
                  <a:srgbClr val="ffffff"/>
                </a:solidFill>
                <a:latin typeface="Arial Narrow"/>
              </a:rPr>
              <a:t>ЕНЦЕЛАД</a:t>
            </a:r>
            <a:endParaRPr/>
          </a:p>
        </p:txBody>
      </p:sp>
      <p:sp>
        <p:nvSpPr>
          <p:cNvPr id="188" name="TextShape 2"/>
          <p:cNvSpPr txBox="1"/>
          <p:nvPr/>
        </p:nvSpPr>
        <p:spPr>
          <a:xfrm>
            <a:off x="395640" y="836640"/>
            <a:ext cx="7924320" cy="4114440"/>
          </a:xfrm>
          <a:prstGeom prst="rect">
            <a:avLst/>
          </a:prstGeom>
        </p:spPr>
        <p:txBody>
          <a:bodyPr/>
          <a:p>
            <a:pPr>
              <a:lnSpc>
                <a:spcPct val="100000"/>
              </a:lnSpc>
              <a:buFont typeface="Arial"/>
              <a:buChar char="•"/>
            </a:pPr>
            <a:r>
              <a:rPr lang="ru-RU" sz="1700">
                <a:solidFill>
                  <a:srgbClr val="ffffff"/>
                </a:solidFill>
                <a:latin typeface="Arial Narrow"/>
              </a:rPr>
              <a:t>Поверхня Енцелада яскравіша, ніж у інших супутників Сатурна.</a:t>
            </a:r>
            <a:endParaRPr/>
          </a:p>
          <a:p>
            <a:pPr>
              <a:lnSpc>
                <a:spcPct val="100000"/>
              </a:lnSpc>
              <a:buFont typeface="Arial"/>
              <a:buChar char="•"/>
            </a:pPr>
            <a:r>
              <a:rPr lang="ru-RU" sz="1700">
                <a:solidFill>
                  <a:srgbClr val="ffffff"/>
                </a:solidFill>
                <a:latin typeface="Arial Narrow"/>
              </a:rPr>
              <a:t>Альбедо близько одиниці (як у свіжого снігу ) .</a:t>
            </a:r>
            <a:r>
              <a:rPr lang="ru-RU" sz="1700">
                <a:solidFill>
                  <a:srgbClr val="ffffff"/>
                </a:solidFill>
                <a:latin typeface="Arial Narrow"/>
              </a:rPr>
              <a:t>
</a:t>
            </a:r>
            <a:r>
              <a:rPr lang="ru-RU" sz="1700">
                <a:solidFill>
                  <a:srgbClr val="ffffff"/>
                </a:solidFill>
                <a:latin typeface="Arial Narrow"/>
              </a:rPr>
              <a:t>Екв. радіус - 249км.</a:t>
            </a:r>
            <a:endParaRPr/>
          </a:p>
          <a:p>
            <a:pPr>
              <a:lnSpc>
                <a:spcPct val="100000"/>
              </a:lnSpc>
              <a:buFont typeface="Arial"/>
              <a:buChar char="•"/>
            </a:pPr>
            <a:r>
              <a:rPr lang="ru-RU" sz="1700">
                <a:solidFill>
                  <a:srgbClr val="ffffff"/>
                </a:solidFill>
                <a:latin typeface="Arial Narrow"/>
              </a:rPr>
              <a:t> </a:t>
            </a:r>
            <a:r>
              <a:rPr lang="ru-RU" sz="1700">
                <a:solidFill>
                  <a:srgbClr val="ffffff"/>
                </a:solidFill>
                <a:latin typeface="Arial Narrow"/>
              </a:rPr>
              <a:t>Густина = 1,00 г / см</a:t>
            </a:r>
            <a:r>
              <a:rPr lang="ru-RU" sz="1700">
                <a:solidFill>
                  <a:srgbClr val="ffffff"/>
                </a:solidFill>
                <a:latin typeface="Arial Narrow"/>
              </a:rPr>
              <a:t>
</a:t>
            </a:r>
            <a:r>
              <a:rPr lang="ru-RU" sz="1700">
                <a:solidFill>
                  <a:srgbClr val="ffffff"/>
                </a:solidFill>
                <a:latin typeface="Arial Narrow"/>
              </a:rPr>
              <a:t>Температура поверхні - 163-193ºС, період обертання = 1 доб. 8 г. 53 хв .</a:t>
            </a:r>
            <a:endParaRPr/>
          </a:p>
          <a:p>
            <a:pPr>
              <a:lnSpc>
                <a:spcPct val="100000"/>
              </a:lnSpc>
              <a:buFont typeface="Arial"/>
              <a:buChar char="•"/>
            </a:pPr>
            <a:r>
              <a:rPr lang="ru-RU" sz="1700">
                <a:solidFill>
                  <a:srgbClr val="ffffff"/>
                </a:solidFill>
                <a:latin typeface="Arial Narrow"/>
              </a:rPr>
              <a:t>17.02.2005г . КА Кассіні виявив атмосферу , яка на 65 % складається з</a:t>
            </a:r>
            <a:r>
              <a:rPr lang="ru-RU" sz="1700">
                <a:solidFill>
                  <a:srgbClr val="ffffff"/>
                </a:solidFill>
                <a:latin typeface="Arial Narrow"/>
              </a:rPr>
              <a:t>
</a:t>
            </a:r>
            <a:r>
              <a:rPr lang="ru-RU" sz="1700">
                <a:solidFill>
                  <a:srgbClr val="ffffff"/>
                </a:solidFill>
                <a:latin typeface="Arial Narrow"/>
              </a:rPr>
              <a:t>водяної пари , 20 % припадають на молекулярний водень , а решта</a:t>
            </a:r>
            <a:r>
              <a:rPr lang="ru-RU" sz="1700">
                <a:solidFill>
                  <a:srgbClr val="ffffff"/>
                </a:solidFill>
                <a:latin typeface="Arial Narrow"/>
              </a:rPr>
              <a:t>
</a:t>
            </a:r>
            <a:r>
              <a:rPr lang="ru-RU" sz="1700">
                <a:solidFill>
                  <a:srgbClr val="ffffff"/>
                </a:solidFill>
                <a:latin typeface="Arial Narrow"/>
              </a:rPr>
              <a:t>15 % - це вуглекислий газ , молекулярний азот і монооксид вуглецю ( СО).</a:t>
            </a:r>
            <a:endParaRPr/>
          </a:p>
          <a:p>
            <a:pPr>
              <a:lnSpc>
                <a:spcPct val="100000"/>
              </a:lnSpc>
              <a:buFont typeface="Arial"/>
              <a:buChar char="•"/>
            </a:pPr>
            <a:r>
              <a:rPr lang="ru-RU" sz="1700">
                <a:solidFill>
                  <a:srgbClr val="ffffff"/>
                </a:solidFill>
                <a:latin typeface="Arial Narrow"/>
              </a:rPr>
              <a:t>Льодяна поверхня покрита шаром інею, який виник внаслідок</a:t>
            </a:r>
            <a:r>
              <a:rPr lang="ru-RU" sz="1700">
                <a:solidFill>
                  <a:srgbClr val="ffffff"/>
                </a:solidFill>
                <a:latin typeface="Arial Narrow"/>
              </a:rPr>
              <a:t>
</a:t>
            </a:r>
            <a:r>
              <a:rPr lang="ru-RU" sz="1700">
                <a:solidFill>
                  <a:srgbClr val="ffffff"/>
                </a:solidFill>
                <a:latin typeface="Arial Narrow"/>
              </a:rPr>
              <a:t>кріовулканічних вивержень , діяльністю гігантських валунів діаметром</a:t>
            </a:r>
            <a:r>
              <a:rPr lang="ru-RU" sz="1700">
                <a:solidFill>
                  <a:srgbClr val="ffffff"/>
                </a:solidFill>
                <a:latin typeface="Arial Narrow"/>
              </a:rPr>
              <a:t>
</a:t>
            </a:r>
            <a:r>
              <a:rPr lang="ru-RU" sz="1700">
                <a:solidFill>
                  <a:srgbClr val="ffffff"/>
                </a:solidFill>
                <a:latin typeface="Arial Narrow"/>
              </a:rPr>
              <a:t>в 10-20 метрів. На поверхні супутника також видно сліди геологічної</a:t>
            </a:r>
            <a:r>
              <a:rPr lang="ru-RU" sz="1700">
                <a:solidFill>
                  <a:srgbClr val="ffffff"/>
                </a:solidFill>
                <a:latin typeface="Arial Narrow"/>
              </a:rPr>
              <a:t>
</a:t>
            </a:r>
            <a:r>
              <a:rPr lang="ru-RU" sz="1700">
                <a:solidFill>
                  <a:srgbClr val="ffffff"/>
                </a:solidFill>
                <a:latin typeface="Arial Narrow"/>
              </a:rPr>
              <a:t>активності, пов'язаної з приливним нагріванням .</a:t>
            </a:r>
            <a:endParaRPr/>
          </a:p>
          <a:p>
            <a:pPr>
              <a:lnSpc>
                <a:spcPct val="100000"/>
              </a:lnSpc>
              <a:buFont typeface="Arial"/>
              <a:buChar char="•"/>
            </a:pPr>
            <a:r>
              <a:rPr lang="ru-RU" sz="1700">
                <a:solidFill>
                  <a:srgbClr val="ffffff"/>
                </a:solidFill>
                <a:latin typeface="Arial Narrow"/>
              </a:rPr>
              <a:t>Енцелад має орбітальний резонанс 1:2 з найближчим до нього супутником-</a:t>
            </a:r>
            <a:r>
              <a:rPr lang="ru-RU" sz="1700">
                <a:solidFill>
                  <a:srgbClr val="ffffff"/>
                </a:solidFill>
                <a:latin typeface="Arial Narrow"/>
              </a:rPr>
              <a:t>
</a:t>
            </a:r>
            <a:r>
              <a:rPr lang="ru-RU" sz="1700">
                <a:solidFill>
                  <a:srgbClr val="ffffff"/>
                </a:solidFill>
                <a:latin typeface="Arial Narrow"/>
              </a:rPr>
              <a:t>Діоною .</a:t>
            </a:r>
            <a:endParaRPr/>
          </a:p>
          <a:p>
            <a:pPr>
              <a:lnSpc>
                <a:spcPct val="100000"/>
              </a:lnSpc>
              <a:buFont typeface="Arial"/>
              <a:buChar char="•"/>
            </a:pPr>
            <a:r>
              <a:rPr lang="ru-RU" sz="1700">
                <a:solidFill>
                  <a:srgbClr val="ffffff"/>
                </a:solidFill>
                <a:latin typeface="Arial Narrow"/>
              </a:rPr>
              <a:t>
</a:t>
            </a:r>
            <a:r>
              <a:rPr lang="ru-RU" sz="1700">
                <a:solidFill>
                  <a:srgbClr val="ffffff"/>
                </a:solidFill>
                <a:latin typeface="Arial Narrow"/>
              </a:rPr>
              <a:t>На поверхні виявлені фонтани , що викидають кристали</a:t>
            </a:r>
            <a:r>
              <a:rPr lang="ru-RU" sz="1700">
                <a:solidFill>
                  <a:srgbClr val="ffffff"/>
                </a:solidFill>
                <a:latin typeface="Arial Narrow"/>
              </a:rPr>
              <a:t>
</a:t>
            </a:r>
            <a:r>
              <a:rPr lang="ru-RU" sz="1700">
                <a:solidFill>
                  <a:srgbClr val="ffffff"/>
                </a:solidFill>
                <a:latin typeface="Arial Narrow"/>
              </a:rPr>
              <a:t>водяного льоду на висоту до 100км. Можливо , Енцелад є джерелом</a:t>
            </a:r>
            <a:r>
              <a:rPr lang="ru-RU" sz="1700">
                <a:solidFill>
                  <a:srgbClr val="ffffff"/>
                </a:solidFill>
                <a:latin typeface="Arial Narrow"/>
              </a:rPr>
              <a:t>
</a:t>
            </a:r>
            <a:r>
              <a:rPr lang="ru-RU" sz="1700">
                <a:solidFill>
                  <a:srgbClr val="ffffff"/>
                </a:solidFill>
                <a:latin typeface="Arial Narrow"/>
              </a:rPr>
              <a:t>для поповнення кільця E.</a:t>
            </a:r>
            <a:r>
              <a:rPr lang="ru-RU" sz="1700">
                <a:solidFill>
                  <a:srgbClr val="ffffff"/>
                </a:solidFill>
                <a:latin typeface="Arial Narrow"/>
              </a:rPr>
              <a:t>
</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89" name="Рисунок 4"/>
          <p:cNvPicPr/>
          <p:nvPr/>
        </p:nvPicPr>
        <p:blipFill>
          <a:blip r:embed="rId1"/>
          <a:stretch>
            <a:fillRect/>
          </a:stretch>
        </p:blipFill>
        <p:spPr>
          <a:xfrm>
            <a:off x="6732360" y="2997000"/>
            <a:ext cx="3263760" cy="3263760"/>
          </a:xfrm>
          <a:prstGeom prst="rect">
            <a:avLst/>
          </a:prstGeom>
          <a:ln>
            <a:noFill/>
          </a:ln>
        </p:spPr>
      </p:pic>
      <p:sp>
        <p:nvSpPr>
          <p:cNvPr id="190" name="TextShape 1"/>
          <p:cNvSpPr txBox="1"/>
          <p:nvPr/>
        </p:nvSpPr>
        <p:spPr>
          <a:xfrm>
            <a:off x="35640" y="-6120"/>
            <a:ext cx="7924320" cy="705600"/>
          </a:xfrm>
          <a:prstGeom prst="rect">
            <a:avLst/>
          </a:prstGeom>
        </p:spPr>
        <p:txBody>
          <a:bodyPr anchor="b"/>
          <a:p>
            <a:pPr>
              <a:lnSpc>
                <a:spcPct val="100000"/>
              </a:lnSpc>
            </a:pPr>
            <a:r>
              <a:rPr lang="ru-RU" sz="3000">
                <a:solidFill>
                  <a:srgbClr val="ffffff"/>
                </a:solidFill>
                <a:latin typeface="Arial Narrow"/>
              </a:rPr>
              <a:t>ТЕФІЯ</a:t>
            </a:r>
            <a:endParaRPr/>
          </a:p>
        </p:txBody>
      </p:sp>
      <p:sp>
        <p:nvSpPr>
          <p:cNvPr id="191" name="TextShape 2"/>
          <p:cNvSpPr txBox="1"/>
          <p:nvPr/>
        </p:nvSpPr>
        <p:spPr>
          <a:xfrm>
            <a:off x="251640" y="692640"/>
            <a:ext cx="7924320" cy="4114440"/>
          </a:xfrm>
          <a:prstGeom prst="rect">
            <a:avLst/>
          </a:prstGeom>
        </p:spPr>
        <p:txBody>
          <a:bodyPr/>
          <a:p>
            <a:pPr>
              <a:lnSpc>
                <a:spcPct val="100000"/>
              </a:lnSpc>
              <a:buFont typeface="Arial"/>
              <a:buChar char="•"/>
            </a:pPr>
            <a:r>
              <a:rPr lang="ru-RU" sz="1700">
                <a:solidFill>
                  <a:srgbClr val="ffffff"/>
                </a:solidFill>
                <a:latin typeface="Arial Narrow"/>
              </a:rPr>
              <a:t>Відкритий Джованні Кассіні в 1684 році. Діаметр 1055 км.</a:t>
            </a:r>
            <a:endParaRPr/>
          </a:p>
          <a:p>
            <a:pPr>
              <a:lnSpc>
                <a:spcPct val="100000"/>
              </a:lnSpc>
              <a:buFont typeface="Arial"/>
              <a:buChar char="•"/>
            </a:pPr>
            <a:r>
              <a:rPr lang="ru-RU" sz="1700">
                <a:solidFill>
                  <a:srgbClr val="ffffff"/>
                </a:solidFill>
                <a:latin typeface="Arial Narrow"/>
              </a:rPr>
              <a:t>Тефія досліджувалась космічними апаратами Піонер-11 (1979), Вояджер-1 (1980), Вояджер-2 (1981) тп Кассіні (2004), що пролітали повз неї.</a:t>
            </a:r>
            <a:endParaRPr/>
          </a:p>
          <a:p>
            <a:pPr>
              <a:lnSpc>
                <a:spcPct val="100000"/>
              </a:lnSpc>
              <a:buFont typeface="Arial"/>
              <a:buChar char="•"/>
            </a:pPr>
            <a:r>
              <a:rPr lang="ru-RU" sz="1700">
                <a:solidFill>
                  <a:srgbClr val="ffffff"/>
                </a:solidFill>
                <a:latin typeface="Arial Narrow"/>
              </a:rPr>
              <a:t>Радіус орбіти 295 тис. км.</a:t>
            </a:r>
            <a:endParaRPr/>
          </a:p>
          <a:p>
            <a:pPr>
              <a:lnSpc>
                <a:spcPct val="100000"/>
              </a:lnSpc>
              <a:buFont typeface="Arial"/>
              <a:buChar char="•"/>
            </a:pPr>
            <a:r>
              <a:rPr lang="ru-RU" sz="1700">
                <a:solidFill>
                  <a:srgbClr val="ffffff"/>
                </a:solidFill>
                <a:latin typeface="Arial Narrow"/>
              </a:rPr>
              <a:t>Тефія має два малих (розміром 20 км) співорбітальних супутника — Телесто та Каліпсо, які розташовані на 60° попереду і позаду Тефії — в так званих точках Лагранжа.</a:t>
            </a:r>
            <a:endParaRPr/>
          </a:p>
          <a:p>
            <a:pPr>
              <a:lnSpc>
                <a:spcPct val="100000"/>
              </a:lnSpc>
              <a:buFont typeface="Arial"/>
              <a:buChar char="•"/>
            </a:pPr>
            <a:r>
              <a:rPr lang="ru-RU" sz="1700">
                <a:solidFill>
                  <a:srgbClr val="ffffff"/>
                </a:solidFill>
                <a:latin typeface="Arial Narrow"/>
              </a:rPr>
              <a:t>Тефія має низьку густину речовини (0,98 г/см³), що вказує на те, що вона складається переважно із льоду із незначними домішком гірської породи. Поверхня Тефії дуже світла, по альбедо вона друга після Енцелада.</a:t>
            </a:r>
            <a:endParaRPr/>
          </a:p>
          <a:p>
            <a:pPr>
              <a:lnSpc>
                <a:spcPct val="100000"/>
              </a:lnSpc>
              <a:buFont typeface="Arial"/>
              <a:buChar char="•"/>
            </a:pPr>
            <a:r>
              <a:rPr lang="ru-RU" sz="1700">
                <a:solidFill>
                  <a:srgbClr val="ffffff"/>
                </a:solidFill>
                <a:latin typeface="Arial Narrow"/>
              </a:rPr>
              <a:t>Вирізняється кратером Одісей діаметром 400 км та велетенським каньйоном Ітака, який простягнувся на 3 тис. </a:t>
            </a:r>
            <a:endParaRPr/>
          </a:p>
          <a:p>
            <a:pPr>
              <a:lnSpc>
                <a:spcPct val="100000"/>
              </a:lnSpc>
            </a:pP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92" name="Рисунок 3"/>
          <p:cNvPicPr/>
          <p:nvPr/>
        </p:nvPicPr>
        <p:blipFill>
          <a:blip r:embed="rId1"/>
          <a:stretch>
            <a:fillRect/>
          </a:stretch>
        </p:blipFill>
        <p:spPr>
          <a:xfrm>
            <a:off x="6315120" y="116640"/>
            <a:ext cx="2793600" cy="2857320"/>
          </a:xfrm>
          <a:prstGeom prst="rect">
            <a:avLst/>
          </a:prstGeom>
          <a:ln>
            <a:noFill/>
          </a:ln>
        </p:spPr>
      </p:pic>
      <p:sp>
        <p:nvSpPr>
          <p:cNvPr id="193" name="TextShape 1"/>
          <p:cNvSpPr txBox="1"/>
          <p:nvPr/>
        </p:nvSpPr>
        <p:spPr>
          <a:xfrm>
            <a:off x="251640" y="3960"/>
            <a:ext cx="7924320" cy="633600"/>
          </a:xfrm>
          <a:prstGeom prst="rect">
            <a:avLst/>
          </a:prstGeom>
        </p:spPr>
        <p:txBody>
          <a:bodyPr anchor="b"/>
          <a:p>
            <a:pPr>
              <a:lnSpc>
                <a:spcPct val="100000"/>
              </a:lnSpc>
            </a:pPr>
            <a:r>
              <a:rPr lang="ru-RU" sz="3000">
                <a:solidFill>
                  <a:srgbClr val="ffffff"/>
                </a:solidFill>
                <a:latin typeface="Arial Narrow"/>
              </a:rPr>
              <a:t>діона</a:t>
            </a:r>
            <a:endParaRPr/>
          </a:p>
        </p:txBody>
      </p:sp>
      <p:sp>
        <p:nvSpPr>
          <p:cNvPr id="194" name="TextShape 2"/>
          <p:cNvSpPr txBox="1"/>
          <p:nvPr/>
        </p:nvSpPr>
        <p:spPr>
          <a:xfrm>
            <a:off x="395640" y="764640"/>
            <a:ext cx="7924320" cy="4114440"/>
          </a:xfrm>
          <a:prstGeom prst="rect">
            <a:avLst/>
          </a:prstGeom>
        </p:spPr>
        <p:txBody>
          <a:bodyPr/>
          <a:p>
            <a:pPr>
              <a:lnSpc>
                <a:spcPct val="100000"/>
              </a:lnSpc>
              <a:buFont typeface="Arial"/>
              <a:buChar char="•"/>
            </a:pPr>
            <a:r>
              <a:rPr lang="ru-RU" sz="1700">
                <a:solidFill>
                  <a:srgbClr val="ffffff"/>
                </a:solidFill>
                <a:latin typeface="Arial Narrow"/>
              </a:rPr>
              <a:t>Екв. радіус - 560км</a:t>
            </a:r>
            <a:r>
              <a:rPr lang="ru-RU" sz="1700">
                <a:solidFill>
                  <a:srgbClr val="ffffff"/>
                </a:solidFill>
                <a:latin typeface="Arial Narrow"/>
              </a:rPr>
              <a:t>
</a:t>
            </a:r>
            <a:r>
              <a:rPr lang="ru-RU" sz="1700">
                <a:solidFill>
                  <a:srgbClr val="ffffff"/>
                </a:solidFill>
                <a:latin typeface="Arial Narrow"/>
              </a:rPr>
              <a:t>Густина= 1,49 г / см3</a:t>
            </a:r>
            <a:r>
              <a:rPr lang="ru-RU" sz="1700">
                <a:solidFill>
                  <a:srgbClr val="ffffff"/>
                </a:solidFill>
                <a:latin typeface="Arial Narrow"/>
              </a:rPr>
              <a:t>
</a:t>
            </a:r>
            <a:r>
              <a:rPr lang="ru-RU" sz="1700">
                <a:solidFill>
                  <a:srgbClr val="ffffff"/>
                </a:solidFill>
                <a:latin typeface="Arial Narrow"/>
              </a:rPr>
              <a:t>Ср температура поверхні - 185ºС</a:t>
            </a:r>
            <a:r>
              <a:rPr lang="ru-RU" sz="1700">
                <a:solidFill>
                  <a:srgbClr val="ffffff"/>
                </a:solidFill>
                <a:latin typeface="Arial Narrow"/>
              </a:rPr>
              <a:t>
</a:t>
            </a:r>
            <a:r>
              <a:rPr lang="ru-RU" sz="1700">
                <a:solidFill>
                  <a:srgbClr val="ffffff"/>
                </a:solidFill>
                <a:latin typeface="Arial Narrow"/>
              </a:rPr>
              <a:t>Сидеричний період обігу 2 доби 17 год 41 хв .</a:t>
            </a:r>
            <a:endParaRPr/>
          </a:p>
          <a:p>
            <a:pPr>
              <a:lnSpc>
                <a:spcPct val="100000"/>
              </a:lnSpc>
              <a:buFont typeface="Arial"/>
              <a:buChar char="•"/>
            </a:pPr>
            <a:r>
              <a:rPr lang="ru-RU" sz="1700">
                <a:solidFill>
                  <a:srgbClr val="ffffff"/>
                </a:solidFill>
                <a:latin typeface="Arial Narrow"/>
              </a:rPr>
              <a:t>Для Діони характерні бліді перисті плями , що перетинають рівнини супутника .</a:t>
            </a:r>
            <a:r>
              <a:rPr lang="ru-RU" sz="1700">
                <a:solidFill>
                  <a:srgbClr val="ffffff"/>
                </a:solidFill>
                <a:latin typeface="Arial Narrow"/>
              </a:rPr>
              <a:t>
</a:t>
            </a:r>
            <a:r>
              <a:rPr lang="ru-RU" sz="1700">
                <a:solidFill>
                  <a:srgbClr val="ffffff"/>
                </a:solidFill>
                <a:latin typeface="Arial Narrow"/>
              </a:rPr>
              <a:t>Можливо , ці промені - відкладення водяного</a:t>
            </a:r>
            <a:r>
              <a:rPr lang="ru-RU" sz="1700">
                <a:solidFill>
                  <a:srgbClr val="ffffff"/>
                </a:solidFill>
                <a:latin typeface="Arial Narrow"/>
              </a:rPr>
              <a:t>
</a:t>
            </a:r>
            <a:r>
              <a:rPr lang="ru-RU" sz="1700">
                <a:solidFill>
                  <a:srgbClr val="ffffff"/>
                </a:solidFill>
                <a:latin typeface="Arial Narrow"/>
              </a:rPr>
              <a:t>льоду на поверхні.</a:t>
            </a:r>
            <a:endParaRPr/>
          </a:p>
          <a:p>
            <a:pPr>
              <a:lnSpc>
                <a:spcPct val="100000"/>
              </a:lnSpc>
              <a:buFont typeface="Arial"/>
              <a:buChar char="•"/>
            </a:pPr>
            <a:r>
              <a:rPr lang="ru-RU" sz="1700">
                <a:solidFill>
                  <a:srgbClr val="ffffff"/>
                </a:solidFill>
                <a:latin typeface="Arial Narrow"/>
              </a:rPr>
              <a:t>На Діоні було принаймні два періоди</a:t>
            </a:r>
            <a:r>
              <a:rPr lang="ru-RU" sz="1700">
                <a:solidFill>
                  <a:srgbClr val="ffffff"/>
                </a:solidFill>
                <a:latin typeface="Arial Narrow"/>
              </a:rPr>
              <a:t>
</a:t>
            </a:r>
            <a:r>
              <a:rPr lang="ru-RU" sz="1700">
                <a:solidFill>
                  <a:srgbClr val="ffffff"/>
                </a:solidFill>
                <a:latin typeface="Arial Narrow"/>
              </a:rPr>
              <a:t>кріовулканічної активності (під впливом</a:t>
            </a:r>
            <a:r>
              <a:rPr lang="ru-RU" sz="1700">
                <a:solidFill>
                  <a:srgbClr val="ffffff"/>
                </a:solidFill>
                <a:latin typeface="Arial Narrow"/>
              </a:rPr>
              <a:t>
</a:t>
            </a:r>
            <a:r>
              <a:rPr lang="ru-RU" sz="1700">
                <a:solidFill>
                  <a:srgbClr val="ffffff"/>
                </a:solidFill>
                <a:latin typeface="Arial Narrow"/>
              </a:rPr>
              <a:t>Енцелада).</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 name="TextShape 1"/>
          <p:cNvSpPr txBox="1"/>
          <p:nvPr/>
        </p:nvSpPr>
        <p:spPr>
          <a:xfrm>
            <a:off x="609480" y="274680"/>
            <a:ext cx="7924320" cy="633600"/>
          </a:xfrm>
          <a:prstGeom prst="rect">
            <a:avLst/>
          </a:prstGeom>
        </p:spPr>
        <p:txBody>
          <a:bodyPr anchor="b"/>
          <a:p>
            <a:pPr>
              <a:lnSpc>
                <a:spcPct val="100000"/>
              </a:lnSpc>
            </a:pPr>
            <a:r>
              <a:rPr lang="ru-RU" sz="3000">
                <a:solidFill>
                  <a:srgbClr val="ffffff"/>
                </a:solidFill>
                <a:latin typeface="Arial Narrow"/>
              </a:rPr>
              <a:t>Рея</a:t>
            </a:r>
            <a:endParaRPr/>
          </a:p>
        </p:txBody>
      </p:sp>
      <p:sp>
        <p:nvSpPr>
          <p:cNvPr id="196" name="TextShape 2"/>
          <p:cNvSpPr txBox="1"/>
          <p:nvPr/>
        </p:nvSpPr>
        <p:spPr>
          <a:xfrm>
            <a:off x="395640" y="908640"/>
            <a:ext cx="7924320" cy="4114440"/>
          </a:xfrm>
          <a:prstGeom prst="rect">
            <a:avLst/>
          </a:prstGeom>
        </p:spPr>
        <p:txBody>
          <a:bodyPr/>
          <a:p>
            <a:pPr>
              <a:lnSpc>
                <a:spcPct val="100000"/>
              </a:lnSpc>
              <a:buFont typeface="Arial"/>
              <a:buChar char="•"/>
            </a:pPr>
            <a:r>
              <a:rPr lang="ru-RU" sz="1700">
                <a:solidFill>
                  <a:srgbClr val="ffffff"/>
                </a:solidFill>
                <a:latin typeface="Arial Narrow"/>
              </a:rPr>
              <a:t>Екв. радіус - 764км</a:t>
            </a:r>
            <a:r>
              <a:rPr lang="ru-RU" sz="1700">
                <a:solidFill>
                  <a:srgbClr val="ffffff"/>
                </a:solidFill>
                <a:latin typeface="Arial Narrow"/>
              </a:rPr>
              <a:t>
</a:t>
            </a:r>
            <a:r>
              <a:rPr lang="ru-RU" sz="1700">
                <a:solidFill>
                  <a:srgbClr val="ffffff"/>
                </a:solidFill>
                <a:latin typeface="Arial Narrow"/>
              </a:rPr>
              <a:t>Густина = 1,24 г / см</a:t>
            </a:r>
            <a:r>
              <a:rPr baseline="30000" lang="ru-RU" sz="1700">
                <a:solidFill>
                  <a:srgbClr val="ffffff"/>
                </a:solidFill>
                <a:latin typeface="Arial Narrow"/>
              </a:rPr>
              <a:t>3</a:t>
            </a:r>
            <a:r>
              <a:rPr lang="ru-RU" sz="1700">
                <a:solidFill>
                  <a:srgbClr val="ffffff"/>
                </a:solidFill>
                <a:latin typeface="Arial Narrow"/>
              </a:rPr>
              <a:t>
</a:t>
            </a:r>
            <a:r>
              <a:rPr lang="ru-RU" sz="1700">
                <a:solidFill>
                  <a:srgbClr val="ffffff"/>
                </a:solidFill>
                <a:latin typeface="Arial Narrow"/>
              </a:rPr>
              <a:t>Ср температура поверхні - 185ºС. Орбітальний</a:t>
            </a:r>
            <a:r>
              <a:rPr lang="ru-RU" sz="1700">
                <a:solidFill>
                  <a:srgbClr val="ffffff"/>
                </a:solidFill>
                <a:latin typeface="Arial Narrow"/>
              </a:rPr>
              <a:t>
</a:t>
            </a:r>
            <a:r>
              <a:rPr lang="ru-RU" sz="1700">
                <a:solidFill>
                  <a:srgbClr val="ffffff"/>
                </a:solidFill>
                <a:latin typeface="Arial Narrow"/>
              </a:rPr>
              <a:t>період Реї близько 4,5 діб</a:t>
            </a:r>
            <a:endParaRPr/>
          </a:p>
          <a:p>
            <a:pPr>
              <a:lnSpc>
                <a:spcPct val="100000"/>
              </a:lnSpc>
              <a:buFont typeface="Arial"/>
              <a:buChar char="•"/>
            </a:pPr>
            <a:r>
              <a:rPr lang="ru-RU" sz="1700">
                <a:solidFill>
                  <a:srgbClr val="ffffff"/>
                </a:solidFill>
                <a:latin typeface="Arial Narrow"/>
              </a:rPr>
              <a:t>Льодяною поверхнею Рея сильно</a:t>
            </a:r>
            <a:r>
              <a:rPr lang="ru-RU" sz="1700">
                <a:solidFill>
                  <a:srgbClr val="ffffff"/>
                </a:solidFill>
                <a:latin typeface="Arial Narrow"/>
              </a:rPr>
              <a:t>
</a:t>
            </a:r>
            <a:r>
              <a:rPr lang="ru-RU" sz="1700">
                <a:solidFill>
                  <a:srgbClr val="ffffff"/>
                </a:solidFill>
                <a:latin typeface="Arial Narrow"/>
              </a:rPr>
              <a:t>нагадує Меркурій і Місяць,.</a:t>
            </a:r>
            <a:r>
              <a:rPr lang="ru-RU" sz="1700">
                <a:solidFill>
                  <a:srgbClr val="ffffff"/>
                </a:solidFill>
                <a:latin typeface="Arial Narrow"/>
              </a:rPr>
              <a:t>
</a:t>
            </a:r>
            <a:r>
              <a:rPr lang="ru-RU" sz="1700">
                <a:solidFill>
                  <a:srgbClr val="ffffff"/>
                </a:solidFill>
                <a:latin typeface="Arial Narrow"/>
              </a:rPr>
              <a:t>найбільш щільно поцяткована кратерами.</a:t>
            </a:r>
            <a:r>
              <a:rPr lang="ru-RU" sz="1700">
                <a:solidFill>
                  <a:srgbClr val="ffffff"/>
                </a:solidFill>
                <a:latin typeface="Arial Narrow"/>
              </a:rPr>
              <a:t>
</a:t>
            </a:r>
            <a:r>
              <a:rPr lang="ru-RU" sz="1700">
                <a:solidFill>
                  <a:srgbClr val="ffffff"/>
                </a:solidFill>
                <a:latin typeface="Arial Narrow"/>
              </a:rPr>
              <a:t>Кратери тут досягають 300 км в</a:t>
            </a:r>
            <a:r>
              <a:rPr lang="ru-RU" sz="1700">
                <a:solidFill>
                  <a:srgbClr val="ffffff"/>
                </a:solidFill>
                <a:latin typeface="Arial Narrow"/>
              </a:rPr>
              <a:t>
</a:t>
            </a:r>
            <a:r>
              <a:rPr lang="ru-RU" sz="1700">
                <a:solidFill>
                  <a:srgbClr val="ffffff"/>
                </a:solidFill>
                <a:latin typeface="Arial Narrow"/>
              </a:rPr>
              <a:t>поперек.</a:t>
            </a:r>
            <a:endParaRPr/>
          </a:p>
          <a:p>
            <a:pPr>
              <a:lnSpc>
                <a:spcPct val="100000"/>
              </a:lnSpc>
              <a:buFont typeface="Arial"/>
              <a:buChar char="•"/>
            </a:pPr>
            <a:r>
              <a:rPr lang="ru-RU" sz="1700">
                <a:solidFill>
                  <a:srgbClr val="ffffff"/>
                </a:solidFill>
                <a:latin typeface="Arial Narrow"/>
              </a:rPr>
              <a:t>Рея менш геологічно активна, ніж Діона .</a:t>
            </a:r>
            <a:r>
              <a:rPr lang="ru-RU" sz="1700">
                <a:solidFill>
                  <a:srgbClr val="ffffff"/>
                </a:solidFill>
                <a:latin typeface="Arial Narrow"/>
              </a:rPr>
              <a:t>
</a:t>
            </a:r>
            <a:endParaRPr/>
          </a:p>
          <a:p>
            <a:pPr>
              <a:lnSpc>
                <a:spcPct val="100000"/>
              </a:lnSpc>
              <a:buFont typeface="Arial"/>
              <a:buChar char="•"/>
            </a:pPr>
            <a:r>
              <a:rPr lang="ru-RU" sz="1700">
                <a:solidFill>
                  <a:srgbClr val="ffffff"/>
                </a:solidFill>
                <a:latin typeface="Arial Narrow"/>
              </a:rPr>
              <a:t>Відкрита Кассіні в 1672р.</a:t>
            </a:r>
            <a:endParaRPr/>
          </a:p>
        </p:txBody>
      </p:sp>
      <p:pic>
        <p:nvPicPr>
          <p:cNvPr descr="" id="197" name="Рисунок 3"/>
          <p:cNvPicPr/>
          <p:nvPr/>
        </p:nvPicPr>
        <p:blipFill>
          <a:blip r:embed="rId1"/>
          <a:stretch>
            <a:fillRect/>
          </a:stretch>
        </p:blipFill>
        <p:spPr>
          <a:xfrm>
            <a:off x="5019840" y="548640"/>
            <a:ext cx="4123800" cy="4104000"/>
          </a:xfrm>
          <a:prstGeom prst="rect">
            <a:avLst/>
          </a:prstGeom>
          <a:ln>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98" name="Рисунок 3"/>
          <p:cNvPicPr/>
          <p:nvPr/>
        </p:nvPicPr>
        <p:blipFill>
          <a:blip r:embed="rId1"/>
          <a:stretch>
            <a:fillRect/>
          </a:stretch>
        </p:blipFill>
        <p:spPr>
          <a:xfrm>
            <a:off x="4611960" y="908640"/>
            <a:ext cx="5383080" cy="4032000"/>
          </a:xfrm>
          <a:prstGeom prst="rect">
            <a:avLst/>
          </a:prstGeom>
          <a:ln>
            <a:noFill/>
          </a:ln>
        </p:spPr>
      </p:pic>
      <p:sp>
        <p:nvSpPr>
          <p:cNvPr id="199" name="TextShape 1"/>
          <p:cNvSpPr txBox="1"/>
          <p:nvPr/>
        </p:nvSpPr>
        <p:spPr>
          <a:xfrm>
            <a:off x="179640" y="0"/>
            <a:ext cx="7924320" cy="705600"/>
          </a:xfrm>
          <a:prstGeom prst="rect">
            <a:avLst/>
          </a:prstGeom>
        </p:spPr>
        <p:txBody>
          <a:bodyPr anchor="b"/>
          <a:p>
            <a:pPr>
              <a:lnSpc>
                <a:spcPct val="100000"/>
              </a:lnSpc>
            </a:pPr>
            <a:r>
              <a:rPr lang="ru-RU" sz="3000">
                <a:solidFill>
                  <a:srgbClr val="ffffff"/>
                </a:solidFill>
                <a:latin typeface="Arial Narrow"/>
              </a:rPr>
              <a:t>Гіперіон</a:t>
            </a:r>
            <a:endParaRPr/>
          </a:p>
        </p:txBody>
      </p:sp>
      <p:sp>
        <p:nvSpPr>
          <p:cNvPr id="200" name="TextShape 2"/>
          <p:cNvSpPr txBox="1"/>
          <p:nvPr/>
        </p:nvSpPr>
        <p:spPr>
          <a:xfrm>
            <a:off x="467640" y="826200"/>
            <a:ext cx="7924320" cy="4114440"/>
          </a:xfrm>
          <a:prstGeom prst="rect">
            <a:avLst/>
          </a:prstGeom>
        </p:spPr>
        <p:txBody>
          <a:bodyPr/>
          <a:p>
            <a:pPr>
              <a:lnSpc>
                <a:spcPct val="100000"/>
              </a:lnSpc>
              <a:buFont typeface="Arial"/>
              <a:buChar char="•"/>
            </a:pPr>
            <a:r>
              <a:rPr lang="ru-RU" sz="1700">
                <a:solidFill>
                  <a:srgbClr val="ffffff"/>
                </a:solidFill>
                <a:latin typeface="Arial Narrow"/>
              </a:rPr>
              <a:t>Екв. радіус - 359х230</a:t>
            </a:r>
            <a:r>
              <a:rPr lang="ru-RU" sz="1700">
                <a:solidFill>
                  <a:srgbClr val="ffffff"/>
                </a:solidFill>
                <a:latin typeface="Arial Narrow"/>
              </a:rPr>
              <a:t>
</a:t>
            </a:r>
            <a:r>
              <a:rPr lang="ru-RU" sz="1700">
                <a:solidFill>
                  <a:srgbClr val="ffffff"/>
                </a:solidFill>
                <a:latin typeface="Arial Narrow"/>
              </a:rPr>
              <a:t>Густина = 1,5 г / см</a:t>
            </a:r>
            <a:r>
              <a:rPr baseline="30000" lang="ru-RU" sz="1700">
                <a:solidFill>
                  <a:srgbClr val="ffffff"/>
                </a:solidFill>
                <a:latin typeface="Arial Narrow"/>
              </a:rPr>
              <a:t>3</a:t>
            </a:r>
            <a:r>
              <a:rPr lang="ru-RU" sz="1700">
                <a:solidFill>
                  <a:srgbClr val="ffffff"/>
                </a:solidFill>
                <a:latin typeface="Arial Narrow"/>
              </a:rPr>
              <a:t>
</a:t>
            </a:r>
            <a:r>
              <a:rPr lang="ru-RU" sz="1700">
                <a:solidFill>
                  <a:srgbClr val="ffffff"/>
                </a:solidFill>
                <a:latin typeface="Arial Narrow"/>
              </a:rPr>
              <a:t>Ср температура поверхні -185ºС. Період обертання 21 діб 6 год 39 хв</a:t>
            </a:r>
            <a:endParaRPr/>
          </a:p>
          <a:p>
            <a:pPr>
              <a:lnSpc>
                <a:spcPct val="100000"/>
              </a:lnSpc>
              <a:buFont typeface="Arial"/>
              <a:buChar char="•"/>
            </a:pPr>
            <a:r>
              <a:rPr lang="ru-RU" sz="1700">
                <a:solidFill>
                  <a:srgbClr val="ffffff"/>
                </a:solidFill>
                <a:latin typeface="Arial Narrow"/>
              </a:rPr>
              <a:t>Гіперіон - найбільший з малих супутників</a:t>
            </a:r>
            <a:r>
              <a:rPr lang="ru-RU" sz="1700">
                <a:solidFill>
                  <a:srgbClr val="ffffff"/>
                </a:solidFill>
                <a:latin typeface="Arial Narrow"/>
              </a:rPr>
              <a:t>
</a:t>
            </a:r>
            <a:r>
              <a:rPr lang="ru-RU" sz="1700">
                <a:solidFill>
                  <a:srgbClr val="ffffff"/>
                </a:solidFill>
                <a:latin typeface="Arial Narrow"/>
              </a:rPr>
              <a:t>Сатурна неправильної форми.</a:t>
            </a:r>
            <a:endParaRPr/>
          </a:p>
          <a:p>
            <a:pPr>
              <a:lnSpc>
                <a:spcPct val="100000"/>
              </a:lnSpc>
              <a:buFont typeface="Arial"/>
              <a:buChar char="•"/>
            </a:pPr>
            <a:r>
              <a:rPr lang="ru-RU" sz="1700">
                <a:solidFill>
                  <a:srgbClr val="ffffff"/>
                </a:solidFill>
                <a:latin typeface="Arial Narrow"/>
              </a:rPr>
              <a:t>Він має темний , місцями червонуватий колір і</a:t>
            </a:r>
            <a:r>
              <a:rPr lang="ru-RU" sz="1700">
                <a:solidFill>
                  <a:srgbClr val="ffffff"/>
                </a:solidFill>
                <a:latin typeface="Arial Narrow"/>
              </a:rPr>
              <a:t>
</a:t>
            </a:r>
            <a:r>
              <a:rPr lang="ru-RU" sz="1700">
                <a:solidFill>
                  <a:srgbClr val="ffffff"/>
                </a:solidFill>
                <a:latin typeface="Arial Narrow"/>
              </a:rPr>
              <a:t>ймовірно є уламком крупнішого тіла ,</a:t>
            </a:r>
            <a:r>
              <a:rPr lang="ru-RU" sz="1700">
                <a:solidFill>
                  <a:srgbClr val="ffffff"/>
                </a:solidFill>
                <a:latin typeface="Arial Narrow"/>
              </a:rPr>
              <a:t>
</a:t>
            </a:r>
            <a:r>
              <a:rPr lang="ru-RU" sz="1700">
                <a:solidFill>
                  <a:srgbClr val="ffffff"/>
                </a:solidFill>
                <a:latin typeface="Arial Narrow"/>
              </a:rPr>
              <a:t>зруйнованого в результаті зіткнення.</a:t>
            </a:r>
            <a:r>
              <a:rPr lang="ru-RU" sz="1700">
                <a:solidFill>
                  <a:srgbClr val="ffffff"/>
                </a:solidFill>
                <a:latin typeface="Arial Narrow"/>
              </a:rPr>
              <a:t>
</a:t>
            </a:r>
            <a:r>
              <a:rPr lang="ru-RU" sz="1700">
                <a:solidFill>
                  <a:srgbClr val="ffffff"/>
                </a:solidFill>
                <a:latin typeface="Arial Narrow"/>
              </a:rPr>
              <a:t>Його особливість в тому, що в міру руху по</a:t>
            </a:r>
            <a:r>
              <a:rPr lang="ru-RU" sz="1700">
                <a:solidFill>
                  <a:srgbClr val="ffffff"/>
                </a:solidFill>
                <a:latin typeface="Arial Narrow"/>
              </a:rPr>
              <a:t>
</a:t>
            </a:r>
            <a:r>
              <a:rPr lang="ru-RU" sz="1700">
                <a:solidFill>
                  <a:srgbClr val="ffffff"/>
                </a:solidFill>
                <a:latin typeface="Arial Narrow"/>
              </a:rPr>
              <a:t>орбіті обертається випадковим чином , тобто , період і</a:t>
            </a:r>
            <a:r>
              <a:rPr lang="ru-RU" sz="1700">
                <a:solidFill>
                  <a:srgbClr val="ffffff"/>
                </a:solidFill>
                <a:latin typeface="Arial Narrow"/>
              </a:rPr>
              <a:t>
</a:t>
            </a:r>
            <a:r>
              <a:rPr lang="ru-RU" sz="1700">
                <a:solidFill>
                  <a:srgbClr val="ffffff"/>
                </a:solidFill>
                <a:latin typeface="Arial Narrow"/>
              </a:rPr>
              <a:t>вісь обертання у нього змінюються абсолютно</a:t>
            </a:r>
            <a:r>
              <a:rPr lang="ru-RU" sz="1700">
                <a:solidFill>
                  <a:srgbClr val="ffffff"/>
                </a:solidFill>
                <a:latin typeface="Arial Narrow"/>
              </a:rPr>
              <a:t>
</a:t>
            </a:r>
            <a:r>
              <a:rPr lang="ru-RU" sz="1700">
                <a:solidFill>
                  <a:srgbClr val="ffffff"/>
                </a:solidFill>
                <a:latin typeface="Arial Narrow"/>
              </a:rPr>
              <a:t>хаотично , що є наслідком приливного</a:t>
            </a:r>
            <a:r>
              <a:rPr lang="ru-RU" sz="1700">
                <a:solidFill>
                  <a:srgbClr val="ffffff"/>
                </a:solidFill>
                <a:latin typeface="Arial Narrow"/>
              </a:rPr>
              <a:t>
</a:t>
            </a:r>
            <a:r>
              <a:rPr lang="ru-RU" sz="1700">
                <a:solidFill>
                  <a:srgbClr val="ffffff"/>
                </a:solidFill>
                <a:latin typeface="Arial Narrow"/>
              </a:rPr>
              <a:t>впливу з боку Сатурна</a:t>
            </a:r>
            <a:endParaRPr/>
          </a:p>
          <a:p>
            <a:pPr>
              <a:lnSpc>
                <a:spcPct val="100000"/>
              </a:lnSpc>
              <a:buFont typeface="Arial"/>
              <a:buChar char="•"/>
            </a:pPr>
            <a:r>
              <a:rPr lang="ru-RU" sz="1700">
                <a:solidFill>
                  <a:srgbClr val="ffffff"/>
                </a:solidFill>
                <a:latin typeface="Arial Narrow"/>
              </a:rPr>
              <a:t>Має орбітальний резонанс 4:3 з Титаном .</a:t>
            </a:r>
            <a:endParaRPr/>
          </a:p>
          <a:p>
            <a:pPr>
              <a:lnSpc>
                <a:spcPct val="100000"/>
              </a:lnSpc>
              <a:buFont typeface="Arial"/>
              <a:buChar char="•"/>
            </a:pPr>
            <a:r>
              <a:rPr lang="ru-RU" sz="1700">
                <a:solidFill>
                  <a:srgbClr val="ffffff"/>
                </a:solidFill>
                <a:latin typeface="Arial Narrow"/>
              </a:rPr>
              <a:t>Виявлено в 1848р американцями Дж. Бондом і У.</a:t>
            </a:r>
            <a:r>
              <a:rPr lang="ru-RU" sz="1700">
                <a:solidFill>
                  <a:srgbClr val="ffffff"/>
                </a:solidFill>
                <a:latin typeface="Arial Narrow"/>
              </a:rPr>
              <a:t>
</a:t>
            </a:r>
            <a:r>
              <a:rPr lang="ru-RU" sz="1700">
                <a:solidFill>
                  <a:srgbClr val="ffffff"/>
                </a:solidFill>
                <a:latin typeface="Arial Narrow"/>
              </a:rPr>
              <a:t>Бондом і незалежно від них англ. У. Ласселлом.</a:t>
            </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01" name="Рисунок 3"/>
          <p:cNvPicPr/>
          <p:nvPr/>
        </p:nvPicPr>
        <p:blipFill>
          <a:blip r:embed="rId1"/>
          <a:stretch>
            <a:fillRect/>
          </a:stretch>
        </p:blipFill>
        <p:spPr>
          <a:xfrm>
            <a:off x="5220000" y="188640"/>
            <a:ext cx="4224240" cy="3960000"/>
          </a:xfrm>
          <a:prstGeom prst="rect">
            <a:avLst/>
          </a:prstGeom>
          <a:ln>
            <a:noFill/>
          </a:ln>
        </p:spPr>
      </p:pic>
      <p:sp>
        <p:nvSpPr>
          <p:cNvPr id="202" name="TextShape 1"/>
          <p:cNvSpPr txBox="1"/>
          <p:nvPr/>
        </p:nvSpPr>
        <p:spPr>
          <a:xfrm>
            <a:off x="609480" y="274680"/>
            <a:ext cx="7924320" cy="561600"/>
          </a:xfrm>
          <a:prstGeom prst="rect">
            <a:avLst/>
          </a:prstGeom>
        </p:spPr>
        <p:txBody>
          <a:bodyPr anchor="b"/>
          <a:p>
            <a:pPr>
              <a:lnSpc>
                <a:spcPct val="100000"/>
              </a:lnSpc>
            </a:pPr>
            <a:r>
              <a:rPr lang="ru-RU" sz="3000">
                <a:solidFill>
                  <a:srgbClr val="ffffff"/>
                </a:solidFill>
                <a:latin typeface="Arial Narrow"/>
              </a:rPr>
              <a:t>Япет</a:t>
            </a:r>
            <a:endParaRPr/>
          </a:p>
        </p:txBody>
      </p:sp>
      <p:sp>
        <p:nvSpPr>
          <p:cNvPr id="203" name="TextShape 2"/>
          <p:cNvSpPr txBox="1"/>
          <p:nvPr/>
        </p:nvSpPr>
        <p:spPr>
          <a:xfrm>
            <a:off x="395640" y="1052640"/>
            <a:ext cx="7924320" cy="4114440"/>
          </a:xfrm>
          <a:prstGeom prst="rect">
            <a:avLst/>
          </a:prstGeom>
        </p:spPr>
        <p:txBody>
          <a:bodyPr/>
          <a:p>
            <a:pPr>
              <a:lnSpc>
                <a:spcPct val="100000"/>
              </a:lnSpc>
              <a:buFont typeface="Arial"/>
              <a:buChar char="•"/>
            </a:pPr>
            <a:r>
              <a:rPr lang="ru-RU" sz="1700">
                <a:solidFill>
                  <a:srgbClr val="ffffff"/>
                </a:solidFill>
                <a:latin typeface="Arial Narrow"/>
              </a:rPr>
              <a:t>Екв. радіус - 720км</a:t>
            </a:r>
            <a:r>
              <a:rPr lang="ru-RU" sz="1700">
                <a:solidFill>
                  <a:srgbClr val="ffffff"/>
                </a:solidFill>
                <a:latin typeface="Arial Narrow"/>
              </a:rPr>
              <a:t>
</a:t>
            </a:r>
            <a:r>
              <a:rPr lang="ru-RU" sz="1700">
                <a:solidFill>
                  <a:srgbClr val="ffffff"/>
                </a:solidFill>
                <a:latin typeface="Arial Narrow"/>
              </a:rPr>
              <a:t>Густина= 1,0 г / см</a:t>
            </a:r>
            <a:r>
              <a:rPr baseline="30000" lang="ru-RU" sz="1700">
                <a:solidFill>
                  <a:srgbClr val="ffffff"/>
                </a:solidFill>
                <a:latin typeface="Arial Narrow"/>
              </a:rPr>
              <a:t>3</a:t>
            </a:r>
            <a:r>
              <a:rPr lang="ru-RU" sz="1700">
                <a:solidFill>
                  <a:srgbClr val="ffffff"/>
                </a:solidFill>
                <a:latin typeface="Arial Narrow"/>
              </a:rPr>
              <a:t>
</a:t>
            </a:r>
            <a:r>
              <a:rPr lang="ru-RU" sz="1700">
                <a:solidFill>
                  <a:srgbClr val="ffffff"/>
                </a:solidFill>
                <a:latin typeface="Arial Narrow"/>
              </a:rPr>
              <a:t>Ср температура поверхні - 178ºС. Сидеричний період обігу 79 діб. 7 год 56,6 хв .</a:t>
            </a:r>
            <a:endParaRPr/>
          </a:p>
          <a:p>
            <a:pPr>
              <a:lnSpc>
                <a:spcPct val="100000"/>
              </a:lnSpc>
              <a:buFont typeface="Arial"/>
              <a:buChar char="•"/>
            </a:pPr>
            <a:r>
              <a:rPr lang="ru-RU" sz="1700">
                <a:solidFill>
                  <a:srgbClr val="ffffff"/>
                </a:solidFill>
                <a:latin typeface="Arial Narrow"/>
              </a:rPr>
              <a:t>Найбільш зовнішній з основних супутників Сатурна</a:t>
            </a:r>
            <a:r>
              <a:rPr lang="ru-RU" sz="1700">
                <a:solidFill>
                  <a:srgbClr val="ffffff"/>
                </a:solidFill>
                <a:latin typeface="Arial Narrow"/>
              </a:rPr>
              <a:t>
</a:t>
            </a:r>
            <a:r>
              <a:rPr lang="ru-RU" sz="1700">
                <a:solidFill>
                  <a:srgbClr val="ffffff"/>
                </a:solidFill>
                <a:latin typeface="Arial Narrow"/>
              </a:rPr>
              <a:t>Він був другим після Титана супутником , відкритим у Сатурна .</a:t>
            </a:r>
            <a:r>
              <a:rPr lang="ru-RU" sz="1700">
                <a:solidFill>
                  <a:srgbClr val="ffffff"/>
                </a:solidFill>
                <a:latin typeface="Arial Narrow"/>
              </a:rPr>
              <a:t>
</a:t>
            </a:r>
            <a:r>
              <a:rPr lang="ru-RU" sz="1700">
                <a:solidFill>
                  <a:srgbClr val="ffffff"/>
                </a:solidFill>
                <a:latin typeface="Arial Narrow"/>
              </a:rPr>
              <a:t>Япет відкрив у 1671р . Джованні Кассіні .</a:t>
            </a:r>
            <a:endParaRPr/>
          </a:p>
          <a:p>
            <a:pPr>
              <a:lnSpc>
                <a:spcPct val="100000"/>
              </a:lnSpc>
              <a:buFont typeface="Arial"/>
              <a:buChar char="•"/>
            </a:pPr>
            <a:r>
              <a:rPr lang="ru-RU" sz="1700">
                <a:solidFill>
                  <a:srgbClr val="ffffff"/>
                </a:solidFill>
                <a:latin typeface="Arial Narrow"/>
              </a:rPr>
              <a:t>Він світиться яскравіше , коли перебуває на небі на захід від</a:t>
            </a:r>
            <a:r>
              <a:rPr lang="ru-RU" sz="1700">
                <a:solidFill>
                  <a:srgbClr val="ffffff"/>
                </a:solidFill>
                <a:latin typeface="Arial Narrow"/>
              </a:rPr>
              <a:t>
</a:t>
            </a:r>
            <a:r>
              <a:rPr lang="ru-RU" sz="1700">
                <a:solidFill>
                  <a:srgbClr val="ffffff"/>
                </a:solidFill>
                <a:latin typeface="Arial Narrow"/>
              </a:rPr>
              <a:t>Сатурна , і набагато слабше на схід від Сатурна.</a:t>
            </a:r>
            <a:endParaRPr/>
          </a:p>
          <a:p>
            <a:pPr>
              <a:lnSpc>
                <a:spcPct val="100000"/>
              </a:lnSpc>
              <a:buFont typeface="Arial"/>
              <a:buChar char="•"/>
            </a:pPr>
            <a:r>
              <a:rPr lang="ru-RU" sz="1700">
                <a:solidFill>
                  <a:srgbClr val="ffffff"/>
                </a:solidFill>
                <a:latin typeface="Arial Narrow"/>
              </a:rPr>
              <a:t>Виявляється , одна з півкуль відображає 50 % світла , а</a:t>
            </a:r>
            <a:r>
              <a:rPr lang="ru-RU" sz="1700">
                <a:solidFill>
                  <a:srgbClr val="ffffff"/>
                </a:solidFill>
                <a:latin typeface="Arial Narrow"/>
              </a:rPr>
              <a:t>
</a:t>
            </a:r>
            <a:r>
              <a:rPr lang="ru-RU" sz="1700">
                <a:solidFill>
                  <a:srgbClr val="ffffff"/>
                </a:solidFill>
                <a:latin typeface="Arial Narrow"/>
              </a:rPr>
              <a:t>інша 5 % світла.</a:t>
            </a:r>
            <a:endParaRPr/>
          </a:p>
          <a:p>
            <a:pPr>
              <a:lnSpc>
                <a:spcPct val="100000"/>
              </a:lnSpc>
              <a:buFont typeface="Arial"/>
              <a:buChar char="•"/>
            </a:pPr>
            <a:r>
              <a:rPr lang="ru-RU" sz="1700">
                <a:solidFill>
                  <a:srgbClr val="ffffff"/>
                </a:solidFill>
                <a:latin typeface="Arial Narrow"/>
              </a:rPr>
              <a:t>Більш темна півкуля має червонуватий відтінок.</a:t>
            </a:r>
            <a:r>
              <a:rPr lang="ru-RU" sz="1700">
                <a:solidFill>
                  <a:srgbClr val="ffffff"/>
                </a:solidFill>
                <a:latin typeface="Arial Narrow"/>
              </a:rPr>
              <a:t>
</a:t>
            </a:r>
            <a:r>
              <a:rPr lang="ru-RU" sz="1700">
                <a:solidFill>
                  <a:srgbClr val="ffffff"/>
                </a:solidFill>
                <a:latin typeface="Arial Narrow"/>
              </a:rPr>
              <a:t>Походження такого поділу поки не відомо.</a:t>
            </a:r>
            <a:endParaRPr/>
          </a:p>
          <a:p>
            <a:pPr>
              <a:lnSpc>
                <a:spcPct val="100000"/>
              </a:lnSpc>
              <a:buFont typeface="Arial"/>
              <a:buChar char="•"/>
            </a:pPr>
            <a:r>
              <a:rPr lang="ru-RU" sz="1700">
                <a:solidFill>
                  <a:srgbClr val="ffffff"/>
                </a:solidFill>
                <a:latin typeface="Arial Narrow"/>
              </a:rPr>
              <a:t>Майже уздовж екватора Япета проходить величезний гірський хребет</a:t>
            </a:r>
            <a:r>
              <a:rPr lang="ru-RU" sz="1700">
                <a:solidFill>
                  <a:srgbClr val="ffffff"/>
                </a:solidFill>
                <a:latin typeface="Arial Narrow"/>
              </a:rPr>
              <a:t>
</a:t>
            </a:r>
            <a:r>
              <a:rPr lang="ru-RU" sz="1700">
                <a:solidFill>
                  <a:srgbClr val="ffffff"/>
                </a:solidFill>
                <a:latin typeface="Arial Narrow"/>
              </a:rPr>
              <a:t>довжиною близько 1300 км , шириною близько 20 км і висотою 13 км .</a:t>
            </a: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TextShape 1"/>
          <p:cNvSpPr txBox="1"/>
          <p:nvPr/>
        </p:nvSpPr>
        <p:spPr>
          <a:xfrm>
            <a:off x="1075680" y="504000"/>
            <a:ext cx="7924320" cy="561600"/>
          </a:xfrm>
          <a:prstGeom prst="rect">
            <a:avLst/>
          </a:prstGeom>
        </p:spPr>
        <p:txBody>
          <a:bodyPr anchor="b"/>
          <a:p>
            <a:pPr>
              <a:lnSpc>
                <a:spcPct val="100000"/>
              </a:lnSpc>
            </a:pPr>
            <a:r>
              <a:rPr b="1" lang="ru-RU" sz="3000">
                <a:solidFill>
                  <a:srgbClr val="ff0000"/>
                </a:solidFill>
                <a:latin typeface="Arial Narrow"/>
              </a:rPr>
              <a:t>Список використаних джерел</a:t>
            </a:r>
            <a:endParaRPr/>
          </a:p>
        </p:txBody>
      </p:sp>
      <p:sp>
        <p:nvSpPr>
          <p:cNvPr id="205" name="TextShape 2"/>
          <p:cNvSpPr txBox="1"/>
          <p:nvPr/>
        </p:nvSpPr>
        <p:spPr>
          <a:xfrm>
            <a:off x="683640" y="1556640"/>
            <a:ext cx="7924320" cy="3005640"/>
          </a:xfrm>
          <a:prstGeom prst="rect">
            <a:avLst/>
          </a:prstGeom>
        </p:spPr>
        <p:txBody>
          <a:bodyPr/>
          <a:p>
            <a:pPr>
              <a:lnSpc>
                <a:spcPct val="100000"/>
              </a:lnSpc>
              <a:buFont typeface="Arial"/>
              <a:buChar char="•"/>
            </a:pPr>
            <a:r>
              <a:rPr lang="ru-RU" sz="3200" u="sng">
                <a:solidFill>
                  <a:srgbClr val="646464"/>
                </a:solidFill>
                <a:latin typeface="Arial Narrow"/>
                <a:hlinkClick r:id="rId1"/>
              </a:rPr>
              <a:t>http://</a:t>
            </a:r>
            <a:r>
              <a:rPr lang="ru-RU" sz="3200" u="sng">
                <a:solidFill>
                  <a:srgbClr val="646464"/>
                </a:solidFill>
                <a:latin typeface="Arial Narrow"/>
                <a:hlinkClick r:id="rId2"/>
              </a:rPr>
              <a:t>uk.wikipedia.org/wiki/</a:t>
            </a:r>
            <a:r>
              <a:rPr lang="ru-RU" sz="3200" u="sng">
                <a:solidFill>
                  <a:srgbClr val="646464"/>
                </a:solidFill>
                <a:latin typeface="Arial Narrow"/>
                <a:hlinkClick r:id="rId3"/>
              </a:rPr>
              <a:t>Сатурн(планета)</a:t>
            </a:r>
            <a:endParaRPr/>
          </a:p>
          <a:p>
            <a:pPr>
              <a:lnSpc>
                <a:spcPct val="100000"/>
              </a:lnSpc>
              <a:buFont typeface="Arial"/>
              <a:buChar char="•"/>
            </a:pPr>
            <a:r>
              <a:rPr lang="ru-RU" sz="3200" u="sng">
                <a:solidFill>
                  <a:srgbClr val="646464"/>
                </a:solidFill>
                <a:latin typeface="Arial Narrow"/>
                <a:hlinkClick r:id="rId4"/>
              </a:rPr>
              <a:t>http://</a:t>
            </a:r>
            <a:r>
              <a:rPr lang="ru-RU" sz="3200" u="sng">
                <a:solidFill>
                  <a:srgbClr val="646464"/>
                </a:solidFill>
                <a:latin typeface="Arial Narrow"/>
                <a:hlinkClick r:id="rId5"/>
              </a:rPr>
              <a:t>solarsystem.nasa.gov/planets/profile.cfm?Object=Saturn&amp;Display=Rings</a:t>
            </a:r>
            <a:endParaRPr/>
          </a:p>
          <a:p>
            <a:pPr>
              <a:lnSpc>
                <a:spcPct val="100000"/>
              </a:lnSpc>
              <a:buFont typeface="Arial"/>
              <a:buChar char="•"/>
            </a:pPr>
            <a:r>
              <a:rPr lang="ru-RU" sz="3200">
                <a:solidFill>
                  <a:srgbClr val="ffffff"/>
                </a:solidFill>
                <a:latin typeface="Arial Narrow"/>
              </a:rPr>
              <a:t>П.Г. Куликовский. Справочник любителя астрономии – М.УРСС, 2002</a:t>
            </a:r>
            <a:endParaRPr/>
          </a:p>
          <a:p>
            <a:pPr>
              <a:lnSpc>
                <a:spcPct val="100000"/>
              </a:lnSpc>
              <a:buFont typeface="Arial"/>
              <a:buChar char="•"/>
            </a:pPr>
            <a:r>
              <a:rPr lang="ru-RU" sz="3200">
                <a:solidFill>
                  <a:srgbClr val="ffffff"/>
                </a:solidFill>
                <a:latin typeface="Arial Narrow"/>
              </a:rPr>
              <a:t>Лекція Э.В. Важорова </a:t>
            </a:r>
            <a:endParaRPr/>
          </a:p>
          <a:p>
            <a:pPr>
              <a:lnSpc>
                <a:spcPct val="100000"/>
              </a:lnSpc>
              <a:buFont typeface="Arial"/>
              <a:buChar char="•"/>
            </a:pPr>
            <a:r>
              <a:rPr lang="ru-RU" sz="3200">
                <a:solidFill>
                  <a:srgbClr val="ffffff"/>
                </a:solidFill>
                <a:latin typeface="Arial Narrow"/>
              </a:rPr>
              <a:t>(http://vazhorov.files.wordpress.com)</a:t>
            </a:r>
            <a:endParaRPr/>
          </a:p>
        </p:txBody>
      </p:sp>
    </p:spTree>
  </p:cSld>
  <p:timing>
    <p:tnLst>
      <p:par>
        <p:cTn dur="indefinite" id="25" nodeType="tmRoot" restart="never">
          <p:childTnLst>
            <p:seq>
              <p:cTn id="2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TextShape 1"/>
          <p:cNvSpPr txBox="1"/>
          <p:nvPr/>
        </p:nvSpPr>
        <p:spPr>
          <a:xfrm>
            <a:off x="4606200" y="2520000"/>
            <a:ext cx="3673800" cy="2664000"/>
          </a:xfrm>
          <a:prstGeom prst="rect">
            <a:avLst/>
          </a:prstGeom>
        </p:spPr>
        <p:txBody>
          <a:bodyPr/>
          <a:p>
            <a:pPr>
              <a:lnSpc>
                <a:spcPct val="100000"/>
              </a:lnSpc>
            </a:pPr>
            <a:r>
              <a:rPr b="1" lang="ru-RU" sz="2800">
                <a:solidFill>
                  <a:srgbClr val="66ff99"/>
                </a:solidFill>
                <a:latin typeface="Arial Black"/>
              </a:rPr>
              <a:t>Виконала</a:t>
            </a:r>
            <a:endParaRPr/>
          </a:p>
          <a:p>
            <a:pPr>
              <a:lnSpc>
                <a:spcPct val="100000"/>
              </a:lnSpc>
            </a:pPr>
            <a:r>
              <a:rPr b="1" lang="ru-RU" sz="2800">
                <a:solidFill>
                  <a:srgbClr val="66ff99"/>
                </a:solidFill>
                <a:latin typeface="Arial Black"/>
              </a:rPr>
              <a:t>Учениця 11 Б класу</a:t>
            </a:r>
            <a:endParaRPr/>
          </a:p>
          <a:p>
            <a:pPr>
              <a:lnSpc>
                <a:spcPct val="100000"/>
              </a:lnSpc>
            </a:pPr>
            <a:r>
              <a:rPr b="1" lang="ru-RU" sz="2800">
                <a:solidFill>
                  <a:srgbClr val="66ff99"/>
                </a:solidFill>
                <a:latin typeface="Arial Black"/>
              </a:rPr>
              <a:t>СЗШ №65</a:t>
            </a:r>
            <a:endParaRPr/>
          </a:p>
          <a:p>
            <a:pPr>
              <a:lnSpc>
                <a:spcPct val="100000"/>
              </a:lnSpc>
            </a:pPr>
            <a:r>
              <a:rPr b="1" lang="ru-RU" sz="2800">
                <a:solidFill>
                  <a:srgbClr val="66ff99"/>
                </a:solidFill>
                <a:latin typeface="Arial Black"/>
              </a:rPr>
              <a:t>Качмар Тетяна</a:t>
            </a:r>
            <a:endParaRPr/>
          </a:p>
        </p:txBody>
      </p:sp>
      <p:pic>
        <p:nvPicPr>
          <p:cNvPr descr="" id="207" name=""/>
          <p:cNvPicPr/>
          <p:nvPr/>
        </p:nvPicPr>
        <p:blipFill>
          <a:blip r:embed="rId1"/>
          <a:stretch>
            <a:fillRect/>
          </a:stretch>
        </p:blipFill>
        <p:spPr>
          <a:xfrm>
            <a:off x="72000" y="72000"/>
            <a:ext cx="3258720" cy="2520000"/>
          </a:xfrm>
          <a:prstGeom prst="rect">
            <a:avLst/>
          </a:prstGeom>
          <a:ln>
            <a:noFill/>
          </a:ln>
        </p:spPr>
      </p:pic>
      <p:pic>
        <p:nvPicPr>
          <p:cNvPr descr="" id="208" name=""/>
          <p:cNvPicPr/>
          <p:nvPr/>
        </p:nvPicPr>
        <p:blipFill>
          <a:blip r:embed="rId2"/>
          <a:stretch>
            <a:fillRect/>
          </a:stretch>
        </p:blipFill>
        <p:spPr>
          <a:xfrm>
            <a:off x="53280" y="2616480"/>
            <a:ext cx="3402720" cy="2711520"/>
          </a:xfrm>
          <a:prstGeom prst="rect">
            <a:avLst/>
          </a:prstGeom>
          <a:ln>
            <a:noFill/>
          </a:ln>
        </p:spPr>
      </p:pic>
      <p:pic>
        <p:nvPicPr>
          <p:cNvPr descr="" id="209" name=""/>
          <p:cNvPicPr/>
          <p:nvPr/>
        </p:nvPicPr>
        <p:blipFill>
          <a:blip r:embed="rId3"/>
          <a:stretch>
            <a:fillRect/>
          </a:stretch>
        </p:blipFill>
        <p:spPr>
          <a:xfrm>
            <a:off x="6120000" y="144000"/>
            <a:ext cx="2952000" cy="2102760"/>
          </a:xfrm>
          <a:prstGeom prst="rect">
            <a:avLst/>
          </a:prstGeom>
          <a:ln>
            <a:noFill/>
          </a:ln>
        </p:spPr>
      </p:pic>
      <p:pic>
        <p:nvPicPr>
          <p:cNvPr descr="" id="210" name=""/>
          <p:cNvPicPr/>
          <p:nvPr/>
        </p:nvPicPr>
        <p:blipFill>
          <a:blip r:embed="rId4"/>
          <a:stretch>
            <a:fillRect/>
          </a:stretch>
        </p:blipFill>
        <p:spPr>
          <a:xfrm>
            <a:off x="6576840" y="4939560"/>
            <a:ext cx="2495160" cy="1828440"/>
          </a:xfrm>
          <a:prstGeom prst="rect">
            <a:avLst/>
          </a:prstGeom>
          <a:ln>
            <a:noFill/>
          </a:ln>
        </p:spPr>
      </p:pic>
    </p:spTree>
  </p:cSld>
  <p:timing>
    <p:tnLst>
      <p:par>
        <p:cTn dur="indefinite" id="27" nodeType="tmRoot" restart="never">
          <p:childTnLst>
            <p:seq>
              <p:cTn id="2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TextShape 1"/>
          <p:cNvSpPr txBox="1"/>
          <p:nvPr/>
        </p:nvSpPr>
        <p:spPr>
          <a:xfrm>
            <a:off x="427680" y="-206640"/>
            <a:ext cx="7924320" cy="1142640"/>
          </a:xfrm>
          <a:prstGeom prst="rect">
            <a:avLst/>
          </a:prstGeom>
        </p:spPr>
        <p:txBody>
          <a:bodyPr anchor="b"/>
          <a:p>
            <a:pPr>
              <a:lnSpc>
                <a:spcPct val="100000"/>
              </a:lnSpc>
            </a:pPr>
            <a:r>
              <a:rPr b="1" lang="ru-RU" sz="3000">
                <a:solidFill>
                  <a:srgbClr val="ff0000"/>
                </a:solidFill>
                <a:latin typeface="Arial Narrow"/>
              </a:rPr>
              <a:t>Історія відкриття</a:t>
            </a:r>
            <a:endParaRPr/>
          </a:p>
        </p:txBody>
      </p:sp>
      <p:sp>
        <p:nvSpPr>
          <p:cNvPr id="132" name="TextShape 2"/>
          <p:cNvSpPr txBox="1"/>
          <p:nvPr/>
        </p:nvSpPr>
        <p:spPr>
          <a:xfrm>
            <a:off x="211680" y="1141560"/>
            <a:ext cx="7924320" cy="4114440"/>
          </a:xfrm>
          <a:prstGeom prst="rect">
            <a:avLst/>
          </a:prstGeom>
        </p:spPr>
        <p:txBody>
          <a:bodyPr/>
          <a:p>
            <a:pPr>
              <a:lnSpc>
                <a:spcPct val="100000"/>
              </a:lnSpc>
              <a:buFont typeface="Arial"/>
              <a:buChar char="•"/>
            </a:pPr>
            <a:r>
              <a:rPr b="1" lang="ru-RU" sz="3200">
                <a:solidFill>
                  <a:srgbClr val="ffffff"/>
                </a:solidFill>
                <a:latin typeface="Arial Narrow"/>
              </a:rPr>
              <a:t>
</a:t>
            </a:r>
            <a:r>
              <a:rPr b="1" lang="ru-RU" sz="3200">
                <a:solidFill>
                  <a:srgbClr val="ffffff"/>
                </a:solidFill>
                <a:latin typeface="Arial Narrow"/>
              </a:rPr>
              <a:t>У 1790р . В. Гершель визначив період обертання Сатурна.</a:t>
            </a:r>
            <a:endParaRPr/>
          </a:p>
          <a:p>
            <a:pPr>
              <a:lnSpc>
                <a:spcPct val="100000"/>
              </a:lnSpc>
              <a:buFont typeface="Arial"/>
              <a:buChar char="•"/>
            </a:pPr>
            <a:r>
              <a:rPr b="1" lang="ru-RU" sz="3200">
                <a:solidFill>
                  <a:srgbClr val="ffffff"/>
                </a:solidFill>
                <a:latin typeface="Arial Narrow"/>
              </a:rPr>
              <a:t>
</a:t>
            </a:r>
            <a:r>
              <a:rPr b="1" lang="ru-RU" sz="3200">
                <a:solidFill>
                  <a:srgbClr val="ffffff"/>
                </a:solidFill>
                <a:latin typeface="Arial Narrow"/>
              </a:rPr>
              <a:t>І. Енке в 1837р відрив вузький , але помітний проміжок у</a:t>
            </a:r>
            <a:r>
              <a:rPr b="1" lang="ru-RU" sz="3200">
                <a:solidFill>
                  <a:srgbClr val="ffffff"/>
                </a:solidFill>
                <a:latin typeface="Arial Narrow"/>
              </a:rPr>
              <a:t>
</a:t>
            </a:r>
            <a:r>
              <a:rPr b="1" lang="ru-RU" sz="3200">
                <a:solidFill>
                  <a:srgbClr val="ffffff"/>
                </a:solidFill>
                <a:latin typeface="Arial Narrow"/>
              </a:rPr>
              <a:t>зовнішньому краю кільця </a:t>
            </a:r>
            <a:r>
              <a:rPr b="1" lang="ru-RU" sz="3200">
                <a:solidFill>
                  <a:srgbClr val="ffffff"/>
                </a:solidFill>
                <a:latin typeface="Arial Rounded MT Bold"/>
              </a:rPr>
              <a:t>A , </a:t>
            </a:r>
            <a:r>
              <a:rPr b="1" lang="ru-RU" sz="3200">
                <a:solidFill>
                  <a:srgbClr val="ffffff"/>
                </a:solidFill>
                <a:latin typeface="Arial Narrow"/>
              </a:rPr>
              <a:t>названий пізніше «щілиною Енке »</a:t>
            </a:r>
            <a:endParaRPr/>
          </a:p>
          <a:p>
            <a:pPr>
              <a:lnSpc>
                <a:spcPct val="100000"/>
              </a:lnSpc>
              <a:buFont typeface="Arial"/>
              <a:buChar char="•"/>
            </a:pPr>
            <a:r>
              <a:rPr b="1" lang="ru-RU" sz="3200">
                <a:solidFill>
                  <a:srgbClr val="ffffff"/>
                </a:solidFill>
                <a:latin typeface="Arial Narrow"/>
              </a:rPr>
              <a:t>
</a:t>
            </a:r>
            <a:r>
              <a:rPr b="1" lang="ru-RU" sz="3200">
                <a:solidFill>
                  <a:srgbClr val="ffffff"/>
                </a:solidFill>
                <a:latin typeface="Arial Narrow"/>
              </a:rPr>
              <a:t>У 1838р . І.Г.Галле відкрив " крепове " кільце С.</a:t>
            </a:r>
            <a:endParaRPr/>
          </a:p>
          <a:p>
            <a:pPr>
              <a:lnSpc>
                <a:spcPct val="100000"/>
              </a:lnSpc>
              <a:buFont typeface="Arial"/>
              <a:buChar char="•"/>
            </a:pPr>
            <a:r>
              <a:rPr b="1" lang="ru-RU" sz="3200">
                <a:solidFill>
                  <a:srgbClr val="ffffff"/>
                </a:solidFill>
                <a:latin typeface="Arial Narrow"/>
              </a:rPr>
              <a:t>
</a:t>
            </a:r>
            <a:r>
              <a:rPr b="1" lang="ru-RU" sz="3200">
                <a:solidFill>
                  <a:srgbClr val="ffffff"/>
                </a:solidFill>
                <a:latin typeface="Arial Narrow"/>
              </a:rPr>
              <a:t>У 1857р Джеймс Клерк Максвелл довів теоретично , що</a:t>
            </a:r>
            <a:r>
              <a:rPr b="1" lang="ru-RU" sz="3200">
                <a:solidFill>
                  <a:srgbClr val="ffffff"/>
                </a:solidFill>
                <a:latin typeface="Arial Narrow"/>
              </a:rPr>
              <a:t>
</a:t>
            </a:r>
            <a:r>
              <a:rPr b="1" lang="ru-RU" sz="3200">
                <a:solidFill>
                  <a:srgbClr val="ffffff"/>
                </a:solidFill>
                <a:latin typeface="Arial Narrow"/>
              </a:rPr>
              <a:t>кільця повинні складатися з безлічі незв'язаних частинок.</a:t>
            </a:r>
            <a:r>
              <a:rPr b="1" lang="ru-RU" sz="3200">
                <a:solidFill>
                  <a:srgbClr val="ffffff"/>
                </a:solidFill>
                <a:latin typeface="Arial Narrow"/>
              </a:rPr>
              <a:t>
</a:t>
            </a:r>
            <a:r>
              <a:rPr b="1" lang="ru-RU" sz="3200">
                <a:solidFill>
                  <a:srgbClr val="ffffff"/>
                </a:solidFill>
                <a:latin typeface="Arial Narrow"/>
              </a:rPr>
              <a:t>
</a:t>
            </a:r>
            <a:endParaRPr/>
          </a:p>
          <a:p>
            <a:pPr>
              <a:lnSpc>
                <a:spcPct val="100000"/>
              </a:lnSpc>
              <a:buFont typeface="Arial"/>
              <a:buChar char="•"/>
            </a:pPr>
            <a:r>
              <a:rPr b="1" lang="ru-RU" sz="3200">
                <a:solidFill>
                  <a:srgbClr val="ffffff"/>
                </a:solidFill>
                <a:latin typeface="Arial Narrow"/>
              </a:rPr>
              <a:t>У 1840р . В.Гершель дає назву першим 5 відкритим</a:t>
            </a:r>
            <a:r>
              <a:rPr b="1" lang="ru-RU" sz="3200">
                <a:solidFill>
                  <a:srgbClr val="ffffff"/>
                </a:solidFill>
                <a:latin typeface="Arial Narrow"/>
              </a:rPr>
              <a:t>
</a:t>
            </a:r>
            <a:r>
              <a:rPr b="1" lang="ru-RU" sz="3200">
                <a:solidFill>
                  <a:srgbClr val="ffffff"/>
                </a:solidFill>
                <a:latin typeface="Arial Narrow"/>
              </a:rPr>
              <a:t>супутникам</a:t>
            </a:r>
            <a:r>
              <a:rPr b="1" lang="ru-RU" sz="3200">
                <a:solidFill>
                  <a:srgbClr val="ffffff"/>
                </a:solidFill>
                <a:latin typeface="Arial Narrow"/>
              </a:rPr>
              <a:t>
</a:t>
            </a:r>
            <a:endParaRPr/>
          </a:p>
          <a:p>
            <a:pPr>
              <a:lnSpc>
                <a:spcPct val="100000"/>
              </a:lnSpc>
              <a:buFont typeface="Arial"/>
              <a:buChar char="•"/>
            </a:pPr>
            <a:r>
              <a:rPr b="1" lang="ru-RU" sz="3200">
                <a:solidFill>
                  <a:srgbClr val="ffffff"/>
                </a:solidFill>
                <a:latin typeface="Arial Narrow"/>
              </a:rPr>
              <a:t>
</a:t>
            </a:r>
            <a:r>
              <a:rPr b="1" lang="ru-RU" sz="3200">
                <a:solidFill>
                  <a:srgbClr val="ffffff"/>
                </a:solidFill>
                <a:latin typeface="Arial Narrow"/>
              </a:rPr>
              <a:t>У 1895р. було підтверджено спектроскопічними</a:t>
            </a:r>
            <a:r>
              <a:rPr b="1" lang="ru-RU" sz="3200">
                <a:solidFill>
                  <a:srgbClr val="ffffff"/>
                </a:solidFill>
                <a:latin typeface="Arial Narrow"/>
              </a:rPr>
              <a:t>
</a:t>
            </a:r>
            <a:r>
              <a:rPr b="1" lang="ru-RU" sz="3200">
                <a:solidFill>
                  <a:srgbClr val="ffffff"/>
                </a:solidFill>
                <a:latin typeface="Arial Narrow"/>
              </a:rPr>
              <a:t>спостереженнями А.А. Білопільського. Виявилося , що внутрішні</a:t>
            </a:r>
            <a:r>
              <a:rPr b="1" lang="ru-RU" sz="3200">
                <a:solidFill>
                  <a:srgbClr val="ffffff"/>
                </a:solidFill>
                <a:latin typeface="Arial Narrow"/>
              </a:rPr>
              <a:t>
</a:t>
            </a:r>
            <a:r>
              <a:rPr b="1" lang="ru-RU" sz="3200">
                <a:solidFill>
                  <a:srgbClr val="ffffff"/>
                </a:solidFill>
                <a:latin typeface="Arial Narrow"/>
              </a:rPr>
              <a:t>частинки рухаються по орбіті швидше зовнішніх .</a:t>
            </a:r>
            <a:r>
              <a:rPr lang="ru-RU" sz="3200">
                <a:solidFill>
                  <a:srgbClr val="ffffff"/>
                </a:solidFill>
                <a:latin typeface="Arial Narrow"/>
              </a:rPr>
              <a:t>
</a:t>
            </a:r>
            <a:endParaRPr/>
          </a:p>
          <a:p>
            <a:pPr>
              <a:lnSpc>
                <a:spcPct val="100000"/>
              </a:lnSpc>
              <a:buFont typeface="Arial"/>
              <a:buChar char="•"/>
            </a:pPr>
            <a:r>
              <a:rPr b="1" lang="ru-RU" sz="3200">
                <a:solidFill>
                  <a:srgbClr val="ffffff"/>
                </a:solidFill>
                <a:latin typeface="Arial Narrow"/>
              </a:rPr>
              <a:t>У 1671г . Кассіні відкрив супутник Япет , в 1672 - Рею , в 1684г . -</a:t>
            </a:r>
            <a:r>
              <a:rPr b="1" lang="ru-RU" sz="3200">
                <a:solidFill>
                  <a:srgbClr val="ffffff"/>
                </a:solidFill>
                <a:latin typeface="Arial Narrow"/>
              </a:rPr>
              <a:t>
</a:t>
            </a:r>
            <a:r>
              <a:rPr b="1" lang="ru-RU" sz="3200">
                <a:solidFill>
                  <a:srgbClr val="ffffff"/>
                </a:solidFill>
                <a:latin typeface="Arial Narrow"/>
              </a:rPr>
              <a:t>Тефію і Діону .</a:t>
            </a:r>
            <a:r>
              <a:rPr b="1" lang="ru-RU" sz="3200">
                <a:solidFill>
                  <a:srgbClr val="ffffff"/>
                </a:solidFill>
                <a:latin typeface="Arial Narrow"/>
              </a:rPr>
              <a:t>
</a:t>
            </a:r>
            <a:endParaRPr/>
          </a:p>
        </p:txBody>
      </p:sp>
      <p:pic>
        <p:nvPicPr>
          <p:cNvPr descr="" id="133" name="Рисунок 3"/>
          <p:cNvPicPr/>
          <p:nvPr/>
        </p:nvPicPr>
        <p:blipFill>
          <a:blip r:embed="rId1"/>
          <a:stretch>
            <a:fillRect/>
          </a:stretch>
        </p:blipFill>
        <p:spPr>
          <a:xfrm>
            <a:off x="5580000" y="764640"/>
            <a:ext cx="1782000" cy="2376000"/>
          </a:xfrm>
          <a:prstGeom prst="rect">
            <a:avLst/>
          </a:prstGeom>
          <a:ln>
            <a:noFill/>
          </a:ln>
        </p:spPr>
      </p:pic>
      <p:pic>
        <p:nvPicPr>
          <p:cNvPr descr="" id="134" name="Рисунок 4"/>
          <p:cNvPicPr/>
          <p:nvPr/>
        </p:nvPicPr>
        <p:blipFill>
          <a:blip r:embed="rId2"/>
          <a:stretch>
            <a:fillRect/>
          </a:stretch>
        </p:blipFill>
        <p:spPr>
          <a:xfrm>
            <a:off x="7315200" y="1632240"/>
            <a:ext cx="1828440" cy="3017160"/>
          </a:xfrm>
          <a:prstGeom prst="rect">
            <a:avLst/>
          </a:prstGeom>
          <a:ln>
            <a:noFill/>
          </a:ln>
        </p:spPr>
      </p:pic>
      <p:pic>
        <p:nvPicPr>
          <p:cNvPr descr="" id="135" name="Рисунок 5"/>
          <p:cNvPicPr/>
          <p:nvPr/>
        </p:nvPicPr>
        <p:blipFill>
          <a:blip r:embed="rId3"/>
          <a:stretch>
            <a:fillRect/>
          </a:stretch>
        </p:blipFill>
        <p:spPr>
          <a:xfrm>
            <a:off x="6300360" y="3127680"/>
            <a:ext cx="1415520" cy="1889640"/>
          </a:xfrm>
          <a:prstGeom prst="rect">
            <a:avLst/>
          </a:prstGeom>
          <a:ln>
            <a:noFill/>
          </a:ln>
        </p:spPr>
      </p:pic>
      <p:pic>
        <p:nvPicPr>
          <p:cNvPr descr="" id="136" name="Рисунок 6"/>
          <p:cNvPicPr/>
          <p:nvPr/>
        </p:nvPicPr>
        <p:blipFill>
          <a:blip r:embed="rId4"/>
          <a:stretch>
            <a:fillRect/>
          </a:stretch>
        </p:blipFill>
        <p:spPr>
          <a:xfrm>
            <a:off x="7991640" y="4293000"/>
            <a:ext cx="1152000" cy="1523520"/>
          </a:xfrm>
          <a:prstGeom prst="rect">
            <a:avLst/>
          </a:prstGeom>
          <a:ln>
            <a:noFill/>
          </a:ln>
        </p:spPr>
      </p:pic>
    </p:spTree>
  </p:cSld>
  <p:timing>
    <p:tnLst>
      <p:par>
        <p:cTn dur="indefinite" id="3" nodeType="tmRoot" restart="never">
          <p:childTnLst>
            <p:seq>
              <p:cTn id="4"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7" name="Рисунок 5"/>
          <p:cNvPicPr/>
          <p:nvPr/>
        </p:nvPicPr>
        <p:blipFill>
          <a:blip r:embed="rId1"/>
          <a:stretch>
            <a:fillRect/>
          </a:stretch>
        </p:blipFill>
        <p:spPr>
          <a:xfrm>
            <a:off x="5439600" y="4011480"/>
            <a:ext cx="3704040" cy="2467440"/>
          </a:xfrm>
          <a:prstGeom prst="rect">
            <a:avLst/>
          </a:prstGeom>
          <a:ln>
            <a:noFill/>
          </a:ln>
        </p:spPr>
      </p:pic>
      <p:pic>
        <p:nvPicPr>
          <p:cNvPr descr="" id="138" name="Рисунок 3"/>
          <p:cNvPicPr/>
          <p:nvPr/>
        </p:nvPicPr>
        <p:blipFill>
          <a:blip r:embed="rId2"/>
          <a:stretch>
            <a:fillRect/>
          </a:stretch>
        </p:blipFill>
        <p:spPr>
          <a:xfrm>
            <a:off x="5796000" y="1196640"/>
            <a:ext cx="3347640" cy="2585880"/>
          </a:xfrm>
          <a:prstGeom prst="rect">
            <a:avLst/>
          </a:prstGeom>
          <a:ln>
            <a:noFill/>
          </a:ln>
        </p:spPr>
      </p:pic>
      <p:pic>
        <p:nvPicPr>
          <p:cNvPr descr="" id="139" name="Рисунок 4"/>
          <p:cNvPicPr/>
          <p:nvPr/>
        </p:nvPicPr>
        <p:blipFill>
          <a:blip r:embed="rId3"/>
          <a:stretch>
            <a:fillRect/>
          </a:stretch>
        </p:blipFill>
        <p:spPr>
          <a:xfrm>
            <a:off x="0" y="4653000"/>
            <a:ext cx="2477880" cy="1825920"/>
          </a:xfrm>
          <a:prstGeom prst="rect">
            <a:avLst/>
          </a:prstGeom>
          <a:ln>
            <a:noFill/>
          </a:ln>
        </p:spPr>
      </p:pic>
      <p:sp>
        <p:nvSpPr>
          <p:cNvPr id="140" name="TextShape 1"/>
          <p:cNvSpPr txBox="1"/>
          <p:nvPr/>
        </p:nvSpPr>
        <p:spPr>
          <a:xfrm>
            <a:off x="504000" y="-206640"/>
            <a:ext cx="7924320" cy="1142640"/>
          </a:xfrm>
          <a:prstGeom prst="rect">
            <a:avLst/>
          </a:prstGeom>
        </p:spPr>
        <p:txBody>
          <a:bodyPr anchor="b"/>
          <a:p>
            <a:pPr>
              <a:lnSpc>
                <a:spcPct val="100000"/>
              </a:lnSpc>
            </a:pPr>
            <a:r>
              <a:rPr b="1" lang="ru-RU" sz="3000">
                <a:solidFill>
                  <a:srgbClr val="ff0000"/>
                </a:solidFill>
                <a:latin typeface="Arial Narrow"/>
              </a:rPr>
              <a:t>ІСТОРІЯ ВІДКРИТТЯ</a:t>
            </a:r>
            <a:endParaRPr/>
          </a:p>
        </p:txBody>
      </p:sp>
      <p:sp>
        <p:nvSpPr>
          <p:cNvPr id="141" name="TextShape 2"/>
          <p:cNvSpPr txBox="1"/>
          <p:nvPr/>
        </p:nvSpPr>
        <p:spPr>
          <a:xfrm>
            <a:off x="144000" y="1196640"/>
            <a:ext cx="7924320" cy="4114440"/>
          </a:xfrm>
          <a:prstGeom prst="rect">
            <a:avLst/>
          </a:prstGeom>
        </p:spPr>
        <p:txBody>
          <a:bodyPr/>
          <a:p>
            <a:pPr>
              <a:lnSpc>
                <a:spcPct val="100000"/>
              </a:lnSpc>
              <a:buFont typeface="Arial"/>
              <a:buChar char="•"/>
            </a:pPr>
            <a:r>
              <a:rPr lang="ru-RU" sz="2000">
                <a:solidFill>
                  <a:srgbClr val="ffffff"/>
                </a:solidFill>
                <a:latin typeface="Arial Narrow"/>
              </a:rPr>
              <a:t>У 1979 році космічний апарат "Піонер-11" уперше пролетів поблизу</a:t>
            </a:r>
            <a:r>
              <a:rPr lang="ru-RU" sz="2000">
                <a:solidFill>
                  <a:srgbClr val="ffffff"/>
                </a:solidFill>
                <a:latin typeface="Arial Narrow"/>
              </a:rPr>
              <a:t>
</a:t>
            </a:r>
            <a:r>
              <a:rPr lang="ru-RU" sz="2000">
                <a:solidFill>
                  <a:srgbClr val="ffffff"/>
                </a:solidFill>
                <a:latin typeface="Arial Narrow"/>
              </a:rPr>
              <a:t>Сатурну, а в 1980 і 1981 роках за ним послідували апарати "Вояджер-1" і</a:t>
            </a:r>
            <a:r>
              <a:rPr lang="ru-RU" sz="2000">
                <a:solidFill>
                  <a:srgbClr val="ffffff"/>
                </a:solidFill>
                <a:latin typeface="Arial Narrow"/>
              </a:rPr>
              <a:t>
</a:t>
            </a:r>
            <a:r>
              <a:rPr lang="ru-RU" sz="2000">
                <a:solidFill>
                  <a:srgbClr val="ffffff"/>
                </a:solidFill>
                <a:latin typeface="Arial Narrow"/>
              </a:rPr>
              <a:t>"Вояджер-2". Ці апарати уперше виявили магнітне поле Сатурну і</a:t>
            </a:r>
            <a:r>
              <a:rPr lang="ru-RU" sz="2000">
                <a:solidFill>
                  <a:srgbClr val="ffffff"/>
                </a:solidFill>
                <a:latin typeface="Arial Narrow"/>
              </a:rPr>
              <a:t>
</a:t>
            </a:r>
            <a:r>
              <a:rPr lang="ru-RU" sz="2000">
                <a:solidFill>
                  <a:srgbClr val="ffffff"/>
                </a:solidFill>
                <a:latin typeface="Arial Narrow"/>
              </a:rPr>
              <a:t>досліджували його магнітосферу, спостерігали шторми в атмосфері Сатурну,</a:t>
            </a:r>
            <a:r>
              <a:rPr lang="ru-RU" sz="2000">
                <a:solidFill>
                  <a:srgbClr val="ffffff"/>
                </a:solidFill>
                <a:latin typeface="Arial Narrow"/>
              </a:rPr>
              <a:t>
</a:t>
            </a:r>
            <a:r>
              <a:rPr lang="ru-RU" sz="2000">
                <a:solidFill>
                  <a:srgbClr val="ffffff"/>
                </a:solidFill>
                <a:latin typeface="Arial Narrow"/>
              </a:rPr>
              <a:t>отримали детальні знімки структури кілець і з'ясували їх склад.</a:t>
            </a:r>
            <a:endParaRPr/>
          </a:p>
          <a:p>
            <a:pPr>
              <a:lnSpc>
                <a:spcPct val="100000"/>
              </a:lnSpc>
              <a:buFont typeface="Arial"/>
              <a:buChar char="•"/>
            </a:pPr>
            <a:r>
              <a:rPr lang="ru-RU" sz="2000">
                <a:solidFill>
                  <a:srgbClr val="ffffff"/>
                </a:solidFill>
                <a:latin typeface="Arial Narrow"/>
              </a:rPr>
              <a:t>
</a:t>
            </a:r>
            <a:r>
              <a:rPr lang="ru-RU" sz="2000">
                <a:solidFill>
                  <a:srgbClr val="ffffff"/>
                </a:solidFill>
                <a:latin typeface="Arial Narrow"/>
              </a:rPr>
              <a:t>У 1990-х роках Сатурн, його супутники і кільця неодноразово досліджувалися</a:t>
            </a:r>
            <a:r>
              <a:rPr lang="ru-RU" sz="2000">
                <a:solidFill>
                  <a:srgbClr val="ffffff"/>
                </a:solidFill>
                <a:latin typeface="Arial Narrow"/>
              </a:rPr>
              <a:t>
</a:t>
            </a:r>
            <a:r>
              <a:rPr lang="ru-RU" sz="2000">
                <a:solidFill>
                  <a:srgbClr val="ffffff"/>
                </a:solidFill>
                <a:latin typeface="Arial Narrow"/>
              </a:rPr>
              <a:t>космічним телескопом Хаббл. Довготривалі спостереження дали немало</a:t>
            </a:r>
            <a:r>
              <a:rPr lang="ru-RU" sz="2000">
                <a:solidFill>
                  <a:srgbClr val="ffffff"/>
                </a:solidFill>
                <a:latin typeface="Arial Narrow"/>
              </a:rPr>
              <a:t>
</a:t>
            </a:r>
            <a:r>
              <a:rPr lang="ru-RU" sz="2000">
                <a:solidFill>
                  <a:srgbClr val="ffffff"/>
                </a:solidFill>
                <a:latin typeface="Arial Narrow"/>
              </a:rPr>
              <a:t>нової інформації, яка була недоступна для « Піонера 11 » і « Вояджер »</a:t>
            </a:r>
            <a:r>
              <a:rPr lang="ru-RU" sz="2000">
                <a:solidFill>
                  <a:srgbClr val="ffffff"/>
                </a:solidFill>
                <a:latin typeface="Arial Narrow"/>
              </a:rPr>
              <a:t>
</a:t>
            </a:r>
            <a:r>
              <a:rPr lang="ru-RU" sz="2000">
                <a:solidFill>
                  <a:srgbClr val="ffffff"/>
                </a:solidFill>
                <a:latin typeface="Arial Narrow"/>
              </a:rPr>
              <a:t>при їх одноразовому прольоті повз планету.</a:t>
            </a:r>
            <a:endParaRPr/>
          </a:p>
          <a:p>
            <a:pPr>
              <a:lnSpc>
                <a:spcPct val="100000"/>
              </a:lnSpc>
              <a:buFont typeface="Arial"/>
              <a:buChar char="•"/>
            </a:pPr>
            <a:r>
              <a:rPr lang="ru-RU" sz="2000">
                <a:solidFill>
                  <a:srgbClr val="ffffff"/>
                </a:solidFill>
                <a:latin typeface="Arial Narrow"/>
              </a:rPr>
              <a:t>
</a:t>
            </a:r>
            <a:r>
              <a:rPr lang="ru-RU" sz="2000">
                <a:solidFill>
                  <a:srgbClr val="ffffff"/>
                </a:solidFill>
                <a:latin typeface="Arial Narrow"/>
              </a:rPr>
              <a:t>У 1997 році до Сатурна був запущений апарат Кассіні - Гюйгенс і, після семи</a:t>
            </a:r>
            <a:r>
              <a:rPr lang="ru-RU" sz="2000">
                <a:solidFill>
                  <a:srgbClr val="ffffff"/>
                </a:solidFill>
                <a:latin typeface="Arial Narrow"/>
              </a:rPr>
              <a:t>
</a:t>
            </a:r>
            <a:r>
              <a:rPr lang="ru-RU" sz="2000">
                <a:solidFill>
                  <a:srgbClr val="ffffff"/>
                </a:solidFill>
                <a:latin typeface="Arial Narrow"/>
              </a:rPr>
              <a:t>років польоту 1 липня 2004 він досяг системи Сатурна і вийшов на орбіту</a:t>
            </a:r>
            <a:r>
              <a:rPr lang="ru-RU" sz="2000">
                <a:solidFill>
                  <a:srgbClr val="ffffff"/>
                </a:solidFill>
                <a:latin typeface="Arial Narrow"/>
              </a:rPr>
              <a:t>
</a:t>
            </a:r>
            <a:r>
              <a:rPr lang="ru-RU" sz="2000">
                <a:solidFill>
                  <a:srgbClr val="ffffff"/>
                </a:solidFill>
                <a:latin typeface="Arial Narrow"/>
              </a:rPr>
              <a:t>навколо планети. Основними завданнями цієї місії , розрахованої мінімум на</a:t>
            </a:r>
            <a:r>
              <a:rPr lang="ru-RU" sz="2000">
                <a:solidFill>
                  <a:srgbClr val="ffffff"/>
                </a:solidFill>
                <a:latin typeface="Arial Narrow"/>
              </a:rPr>
              <a:t>
</a:t>
            </a:r>
            <a:r>
              <a:rPr lang="ru-RU" sz="2000">
                <a:solidFill>
                  <a:srgbClr val="ffffff"/>
                </a:solidFill>
                <a:latin typeface="Arial Narrow"/>
              </a:rPr>
              <a:t>4 роки , є вивчення структури і динаміки кілець і супутників , а також</a:t>
            </a:r>
            <a:r>
              <a:rPr lang="ru-RU" sz="2000">
                <a:solidFill>
                  <a:srgbClr val="ffffff"/>
                </a:solidFill>
                <a:latin typeface="Arial Narrow"/>
              </a:rPr>
              <a:t>
</a:t>
            </a:r>
            <a:r>
              <a:rPr lang="ru-RU" sz="2000">
                <a:solidFill>
                  <a:srgbClr val="ffffff"/>
                </a:solidFill>
                <a:latin typeface="Arial Narrow"/>
              </a:rPr>
              <a:t>вивчення динаміки атмосфери і магнітосфери Сатурна. Крім того ,</a:t>
            </a:r>
            <a:r>
              <a:rPr lang="ru-RU" sz="2000">
                <a:solidFill>
                  <a:srgbClr val="ffffff"/>
                </a:solidFill>
                <a:latin typeface="Arial Narrow"/>
              </a:rPr>
              <a:t>
</a:t>
            </a:r>
            <a:r>
              <a:rPr lang="ru-RU" sz="2000">
                <a:solidFill>
                  <a:srgbClr val="ffffff"/>
                </a:solidFill>
                <a:latin typeface="Arial Narrow"/>
              </a:rPr>
              <a:t>спеціальний зонд "Гюйгенс" відділився від апарату і на парашуті спустився</a:t>
            </a:r>
            <a:r>
              <a:rPr lang="ru-RU" sz="2000">
                <a:solidFill>
                  <a:srgbClr val="ffffff"/>
                </a:solidFill>
                <a:latin typeface="Arial Narrow"/>
              </a:rPr>
              <a:t>
</a:t>
            </a:r>
            <a:r>
              <a:rPr lang="ru-RU" sz="2000">
                <a:solidFill>
                  <a:srgbClr val="ffffff"/>
                </a:solidFill>
                <a:latin typeface="Arial Narrow"/>
              </a:rPr>
              <a:t>на поверхню супутника Сатурна Титана .</a:t>
            </a:r>
            <a:endParaRPr/>
          </a:p>
        </p:txBody>
      </p:sp>
    </p:spTree>
  </p:cSld>
  <p:timing>
    <p:tnLst>
      <p:par>
        <p:cTn dur="indefinite" id="5" nodeType="tmRoot" restart="never">
          <p:childTnLst>
            <p:seq>
              <p:cTn id="6"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2" name="Рисунок 3"/>
          <p:cNvPicPr/>
          <p:nvPr/>
        </p:nvPicPr>
        <p:blipFill>
          <a:blip r:embed="rId1"/>
          <a:stretch>
            <a:fillRect/>
          </a:stretch>
        </p:blipFill>
        <p:spPr>
          <a:xfrm>
            <a:off x="4752000" y="4176000"/>
            <a:ext cx="4114440" cy="2304000"/>
          </a:xfrm>
          <a:prstGeom prst="rect">
            <a:avLst/>
          </a:prstGeom>
          <a:ln>
            <a:noFill/>
          </a:ln>
        </p:spPr>
      </p:pic>
      <p:sp>
        <p:nvSpPr>
          <p:cNvPr id="143" name="TextShape 1"/>
          <p:cNvSpPr txBox="1"/>
          <p:nvPr/>
        </p:nvSpPr>
        <p:spPr>
          <a:xfrm>
            <a:off x="609480" y="274680"/>
            <a:ext cx="7924320" cy="777600"/>
          </a:xfrm>
          <a:prstGeom prst="rect">
            <a:avLst/>
          </a:prstGeom>
        </p:spPr>
        <p:txBody>
          <a:bodyPr anchor="b"/>
          <a:p>
            <a:pPr>
              <a:lnSpc>
                <a:spcPct val="100000"/>
              </a:lnSpc>
            </a:pPr>
            <a:r>
              <a:rPr b="1" lang="ru-RU" sz="3000">
                <a:solidFill>
                  <a:srgbClr val="ff0000"/>
                </a:solidFill>
                <a:latin typeface="Arial Narrow"/>
              </a:rPr>
              <a:t>ПОХОДЖЕННЯ</a:t>
            </a:r>
            <a:endParaRPr/>
          </a:p>
        </p:txBody>
      </p:sp>
      <p:sp>
        <p:nvSpPr>
          <p:cNvPr id="144" name="TextShape 2"/>
          <p:cNvSpPr txBox="1"/>
          <p:nvPr/>
        </p:nvSpPr>
        <p:spPr>
          <a:xfrm>
            <a:off x="143640" y="1008000"/>
            <a:ext cx="7200360" cy="3600000"/>
          </a:xfrm>
          <a:prstGeom prst="rect">
            <a:avLst/>
          </a:prstGeom>
        </p:spPr>
        <p:txBody>
          <a:bodyPr/>
          <a:p>
            <a:pPr>
              <a:lnSpc>
                <a:spcPct val="100000"/>
              </a:lnSpc>
              <a:buFont typeface="Arial"/>
              <a:buChar char="•"/>
            </a:pPr>
            <a:r>
              <a:rPr lang="ru-RU" sz="4000">
                <a:solidFill>
                  <a:srgbClr val="ffffff"/>
                </a:solidFill>
                <a:latin typeface="Arial Narrow"/>
              </a:rPr>
              <a:t>Походження Сатурна (як і Юпітера) пояснюють дві основні гіпотези. Згідно з гіпотезою «контракції», склад Сатурна, подібний до Сонця (велика частка водню), і, як наслідок, малу густину можна пояснити тим, що під час формування планет на ранніх стадіях розвитку Сонячної системи в газопиловому диску утворилися масивні «згущення», що дали початок планетам, тобто, Сонце і планети формувалися однаково. Ця гіпотеза не може пояснити відмінності у складі Сатурна і Сонця.</a:t>
            </a:r>
            <a:endParaRPr/>
          </a:p>
          <a:p>
            <a:pPr>
              <a:lnSpc>
                <a:spcPct val="100000"/>
              </a:lnSpc>
              <a:buFont typeface="Arial"/>
              <a:buChar char="•"/>
            </a:pPr>
            <a:r>
              <a:rPr lang="ru-RU" sz="4000">
                <a:solidFill>
                  <a:srgbClr val="ffffff"/>
                </a:solidFill>
                <a:latin typeface="Arial Narrow"/>
              </a:rPr>
              <a:t>Гіпотеза «акреції» стверджує, що утворення Сатурна відбувалося у два етапи. Спочатку протягом 200 мільйонів років формувалися тверді щільні тіла на зразок планет земної групи. У цей час з області Юпітера і Сатурна було дисиповано частину газу, що в подальшому зумовило різницю в хімічному складі Сатурна і Сонця. Другий етап розпочався, коли найбільші тіла досягли подвоєної маси Землі. Протягом декількох сотень тисяч років тривала акреція газу на ці тіла з первинної протопланетної хмари. На другому етапі температура зовнішніх шарів Сатурна сягала 2000 °C.</a:t>
            </a:r>
            <a:endParaRPr/>
          </a:p>
          <a:p>
            <a:pPr>
              <a:lnSpc>
                <a:spcPct val="100000"/>
              </a:lnSpc>
            </a:pPr>
            <a:endParaRPr/>
          </a:p>
        </p:txBody>
      </p:sp>
    </p:spTree>
  </p:cSld>
  <p:timing>
    <p:tnLst>
      <p:par>
        <p:cTn dur="indefinite" id="7" nodeType="tmRoot" restart="never">
          <p:childTnLst>
            <p:seq>
              <p:cTn id="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5" name="Рисунок 3"/>
          <p:cNvPicPr/>
          <p:nvPr/>
        </p:nvPicPr>
        <p:blipFill>
          <a:blip r:embed="rId1"/>
          <a:stretch>
            <a:fillRect/>
          </a:stretch>
        </p:blipFill>
        <p:spPr>
          <a:xfrm>
            <a:off x="360" y="-409680"/>
            <a:ext cx="9143640" cy="8041680"/>
          </a:xfrm>
          <a:prstGeom prst="rect">
            <a:avLst/>
          </a:prstGeom>
          <a:ln>
            <a:noFill/>
          </a:ln>
        </p:spPr>
      </p:pic>
      <p:sp>
        <p:nvSpPr>
          <p:cNvPr id="146" name="TextShape 1"/>
          <p:cNvSpPr txBox="1"/>
          <p:nvPr/>
        </p:nvSpPr>
        <p:spPr>
          <a:xfrm>
            <a:off x="107640" y="-99360"/>
            <a:ext cx="7924320" cy="777600"/>
          </a:xfrm>
          <a:prstGeom prst="rect">
            <a:avLst/>
          </a:prstGeom>
        </p:spPr>
        <p:txBody>
          <a:bodyPr anchor="b"/>
          <a:p>
            <a:pPr>
              <a:lnSpc>
                <a:spcPct val="100000"/>
              </a:lnSpc>
            </a:pPr>
            <a:r>
              <a:rPr b="1" lang="ru-RU" sz="3000">
                <a:solidFill>
                  <a:srgbClr val="ff0000"/>
                </a:solidFill>
                <a:latin typeface="Arial Narrow"/>
              </a:rPr>
              <a:t>   </a:t>
            </a:r>
            <a:r>
              <a:rPr b="1" lang="ru-RU" sz="3000">
                <a:solidFill>
                  <a:srgbClr val="ff0000"/>
                </a:solidFill>
                <a:latin typeface="Arial Narrow"/>
              </a:rPr>
              <a:t>Фізичні явища</a:t>
            </a:r>
            <a:endParaRPr/>
          </a:p>
        </p:txBody>
      </p:sp>
      <p:sp>
        <p:nvSpPr>
          <p:cNvPr id="147" name="TextShape 2"/>
          <p:cNvSpPr txBox="1"/>
          <p:nvPr/>
        </p:nvSpPr>
        <p:spPr>
          <a:xfrm rot="21599400">
            <a:off x="360360" y="1797840"/>
            <a:ext cx="8067960" cy="4953960"/>
          </a:xfrm>
          <a:prstGeom prst="rect">
            <a:avLst/>
          </a:prstGeom>
        </p:spPr>
        <p:txBody>
          <a:bodyPr/>
          <a:p>
            <a:pPr>
              <a:lnSpc>
                <a:spcPct val="100000"/>
              </a:lnSpc>
              <a:buFont typeface="Arial"/>
              <a:buChar char="•"/>
            </a:pPr>
            <a:r>
              <a:rPr lang="ru-RU" sz="2200">
                <a:solidFill>
                  <a:srgbClr val="ffffff"/>
                </a:solidFill>
                <a:latin typeface="Arial Narrow"/>
              </a:rPr>
              <a:t>Потік сонячної енергії, що досягає Сатурна, у 91 раз менший, ніж біля Землі. Температура на нижній межі хмар Сатурна становить 150 К. Однак, тепловий потік </a:t>
            </a:r>
            <a:r>
              <a:rPr i="1" lang="ru-RU" sz="2200">
                <a:solidFill>
                  <a:srgbClr val="ffffff"/>
                </a:solidFill>
                <a:latin typeface="Arial Narrow"/>
              </a:rPr>
              <a:t>від</a:t>
            </a:r>
            <a:r>
              <a:rPr lang="ru-RU" sz="2200">
                <a:solidFill>
                  <a:srgbClr val="ffffff"/>
                </a:solidFill>
                <a:latin typeface="Arial Narrow"/>
              </a:rPr>
              <a:t> Сатурна вдвічі перевищує потік енергії, яку Сатурн отримує від Сонця. Джерелом цієї внутрішньої енергії може бути енергія, що виділяється за рахунок гравітаційної диференціації речовини, коли важчий гелій повільно занурюється в надра планети</a:t>
            </a:r>
            <a:r>
              <a:rPr baseline="30000" i="1" lang="ru-RU" sz="2200">
                <a:solidFill>
                  <a:srgbClr val="ffffff"/>
                </a:solidFill>
                <a:latin typeface="Arial Narrow"/>
              </a:rPr>
              <a:t>.</a:t>
            </a:r>
            <a:r>
              <a:rPr lang="ru-RU" sz="2200">
                <a:solidFill>
                  <a:srgbClr val="ffffff"/>
                </a:solidFill>
                <a:latin typeface="Arial Narrow"/>
              </a:rPr>
              <a:t>«Вояджери» зафіксували ультрафіолетове випромінювання водню в атмосфері середніх широт і полярні сяйва на широтах вище 65 градусів. Така активність може призвести до утворення складних вуглеводневих молекул. Полярні сяйва середніх широт, що відбуваються тільки на освітлених Сонцем ділянках, виникають з тих же причин, що і полярні сяйва на Землі. Різниця лише в тому, що на нашій планеті це явище характерне винятково для високих широт.</a:t>
            </a:r>
            <a:endParaRPr/>
          </a:p>
          <a:p>
            <a:pPr>
              <a:lnSpc>
                <a:spcPct val="100000"/>
              </a:lnSpc>
              <a:buFont typeface="Arial"/>
              <a:buChar char="•"/>
            </a:pPr>
            <a:endParaRPr/>
          </a:p>
          <a:p>
            <a:pPr>
              <a:lnSpc>
                <a:spcPct val="100000"/>
              </a:lnSpc>
              <a:buFont typeface="Arial"/>
              <a:buChar char="•"/>
            </a:pPr>
            <a:endParaRPr/>
          </a:p>
          <a:p>
            <a:pPr>
              <a:lnSpc>
                <a:spcPct val="100000"/>
              </a:lnSpc>
              <a:buFont typeface="Arial"/>
              <a:buChar char="•"/>
            </a:pPr>
            <a:endParaRPr/>
          </a:p>
          <a:p>
            <a:pPr>
              <a:lnSpc>
                <a:spcPct val="100000"/>
              </a:lnSpc>
              <a:buFont typeface="Arial"/>
              <a:buChar char="•"/>
            </a:pPr>
            <a:r>
              <a:rPr lang="ru-RU" sz="2200">
                <a:solidFill>
                  <a:srgbClr val="ffffff"/>
                </a:solidFill>
                <a:latin typeface="Arial Narrow"/>
              </a:rPr>
              <a:t>Магнітне поле Сатурна має унікальний характер. Вісь диполя збігається з віссю обертання планети на відміну від Землі, Меркурія і Юпітера. Магнітосфера Сатурна має симетричний вигляд. Радіаційні пояси мають правильну форму, в них виявлено порожнини, де заряджені частки вимітаються супутниками чи кільцями. Поблизу кілець концентрація частинок незначна. За супутниками Сатурна тягнуться хвости з нейтральних та іонізованих молекул і атомів газу, що утворюють гігантські тори на орбітах. Одним із джерел такого тора є верхня атмосфера Титана, найбільшого супутника Сатурна.</a:t>
            </a:r>
            <a:endParaRPr/>
          </a:p>
          <a:p>
            <a:pPr>
              <a:lnSpc>
                <a:spcPct val="100000"/>
              </a:lnSpc>
            </a:pPr>
            <a:endParaRPr/>
          </a:p>
        </p:txBody>
      </p:sp>
    </p:spTree>
  </p:cSld>
  <p:timing>
    <p:tnLst>
      <p:par>
        <p:cTn dur="indefinite" id="9" nodeType="tmRoot" restart="never">
          <p:childTnLst>
            <p:seq>
              <p:cTn id="10"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TextShape 1"/>
          <p:cNvSpPr txBox="1"/>
          <p:nvPr/>
        </p:nvSpPr>
        <p:spPr>
          <a:xfrm>
            <a:off x="683640" y="332640"/>
            <a:ext cx="7924320" cy="1142640"/>
          </a:xfrm>
          <a:prstGeom prst="rect">
            <a:avLst/>
          </a:prstGeom>
        </p:spPr>
        <p:txBody>
          <a:bodyPr anchor="b"/>
          <a:p>
            <a:pPr>
              <a:lnSpc>
                <a:spcPct val="100000"/>
              </a:lnSpc>
            </a:pPr>
            <a:r>
              <a:rPr b="1" lang="ru-RU" sz="3000">
                <a:solidFill>
                  <a:srgbClr val="ff0000"/>
                </a:solidFill>
                <a:latin typeface="Arial Narrow"/>
              </a:rPr>
              <a:t>ЗАГАЛЬНІ ДАНІ. ОРБІТАЛЬНІ ХАРАКТЕРИСТИКИ.</a:t>
            </a:r>
            <a:endParaRPr/>
          </a:p>
        </p:txBody>
      </p:sp>
      <p:graphicFrame>
        <p:nvGraphicFramePr>
          <p:cNvPr id="149" name="Table 2"/>
          <p:cNvGraphicFramePr/>
          <p:nvPr/>
        </p:nvGraphicFramePr>
        <p:xfrm>
          <a:off x="288000" y="1600200"/>
          <a:ext cx="8424000" cy="4447800"/>
        </p:xfrm>
        <a:graphic>
          <a:graphicData uri="http://schemas.openxmlformats.org/drawingml/2006/table">
            <a:tbl>
              <a:tblPr/>
              <a:tblGrid>
                <a:gridCol w="4212000"/>
                <a:gridCol w="4212000"/>
              </a:tblGrid>
              <a:tr h="792360">
                <a:tc>
                  <a:txBody>
                    <a:bodyPr wrap="none"/>
                    <a:p>
                      <a:pPr>
                        <a:lnSpc>
                          <a:spcPct val="100000"/>
                        </a:lnSpc>
                      </a:pPr>
                      <a:r>
                        <a:rPr b="1" lang="uk-UA">
                          <a:solidFill>
                            <a:srgbClr val="000000"/>
                          </a:solidFill>
                          <a:latin typeface="Arial Narrow"/>
                        </a:rPr>
                        <a:t>Середній радіус</a:t>
                      </a:r>
                      <a:endParaRPr/>
                    </a:p>
                  </a:txBody>
                  <a:tcPr/>
                </a:tc>
                <a:tc>
                  <a:txBody>
                    <a:bodyPr wrap="none"/>
                    <a:p>
                      <a:pPr>
                        <a:lnSpc>
                          <a:spcPct val="100000"/>
                        </a:lnSpc>
                      </a:pPr>
                      <a:r>
                        <a:rPr b="1" lang="uk-UA">
                          <a:solidFill>
                            <a:srgbClr val="000000"/>
                          </a:solidFill>
                          <a:latin typeface="Arial Narrow"/>
                        </a:rPr>
                        <a:t>9,582а.е. ( 1,4294×10</a:t>
                      </a:r>
                      <a:r>
                        <a:rPr b="1" baseline="30000" lang="uk-UA">
                          <a:solidFill>
                            <a:srgbClr val="000000"/>
                          </a:solidFill>
                          <a:latin typeface="Arial Narrow"/>
                        </a:rPr>
                        <a:t>9 </a:t>
                      </a:r>
                      <a:r>
                        <a:rPr b="1" lang="uk-UA">
                          <a:solidFill>
                            <a:srgbClr val="000000"/>
                          </a:solidFill>
                          <a:latin typeface="Arial Narrow"/>
                        </a:rPr>
                        <a:t>Км)</a:t>
                      </a:r>
                      <a:endParaRPr/>
                    </a:p>
                    <a:p>
                      <a:pPr>
                        <a:lnSpc>
                          <a:spcPct val="100000"/>
                        </a:lnSpc>
                      </a:pPr>
                      <a:endParaRPr/>
                    </a:p>
                  </a:txBody>
                  <a:tcPr/>
                </a:tc>
              </a:tr>
              <a:tr h="792360">
                <a:tc>
                  <a:txBody>
                    <a:bodyPr anchor="ctr" wrap="none"/>
                    <a:p>
                      <a:pPr>
                        <a:lnSpc>
                          <a:spcPct val="100000"/>
                        </a:lnSpc>
                      </a:pPr>
                      <a:r>
                        <a:rPr b="1" lang="uk-UA">
                          <a:solidFill>
                            <a:srgbClr val="000000"/>
                          </a:solidFill>
                          <a:latin typeface="Arial Narrow"/>
                        </a:rPr>
                        <a:t>Велика піввісь</a:t>
                      </a:r>
                      <a:endParaRPr/>
                    </a:p>
                  </a:txBody>
                  <a:tcPr/>
                </a:tc>
                <a:tc>
                  <a:txBody>
                    <a:bodyPr anchor="ctr" wrap="none"/>
                    <a:p>
                      <a:pPr>
                        <a:lnSpc>
                          <a:spcPct val="100000"/>
                        </a:lnSpc>
                      </a:pPr>
                      <a:r>
                        <a:rPr b="1" lang="uk-UA">
                          <a:solidFill>
                            <a:srgbClr val="000000"/>
                          </a:solidFill>
                          <a:latin typeface="Arial Narrow"/>
                        </a:rPr>
                        <a:t>1 433 449 370 км</a:t>
                      </a:r>
                      <a:r>
                        <a:rPr b="1" lang="uk-UA">
                          <a:solidFill>
                            <a:srgbClr val="000000"/>
                          </a:solidFill>
                          <a:latin typeface="Arial Narrow"/>
                        </a:rPr>
                        <a:t>
</a:t>
                      </a:r>
                      <a:r>
                        <a:rPr b="1" lang="uk-UA">
                          <a:solidFill>
                            <a:srgbClr val="000000"/>
                          </a:solidFill>
                          <a:latin typeface="Arial Narrow"/>
                        </a:rPr>
                        <a:t>9,582  а. о.</a:t>
                      </a:r>
                      <a:endParaRPr/>
                    </a:p>
                  </a:txBody>
                  <a:tcPr/>
                </a:tc>
              </a:tr>
              <a:tr h="792360">
                <a:tc>
                  <a:txBody>
                    <a:bodyPr anchor="ctr" wrap="none"/>
                    <a:p>
                      <a:pPr>
                        <a:lnSpc>
                          <a:spcPct val="100000"/>
                        </a:lnSpc>
                      </a:pPr>
                      <a:r>
                        <a:rPr b="1" lang="uk-UA">
                          <a:solidFill>
                            <a:srgbClr val="000000"/>
                          </a:solidFill>
                          <a:latin typeface="Arial Narrow"/>
                        </a:rPr>
                        <a:t>Перигелій</a:t>
                      </a:r>
                      <a:endParaRPr/>
                    </a:p>
                  </a:txBody>
                  <a:tcPr/>
                </a:tc>
                <a:tc>
                  <a:txBody>
                    <a:bodyPr anchor="ctr" wrap="none"/>
                    <a:p>
                      <a:pPr>
                        <a:lnSpc>
                          <a:spcPct val="100000"/>
                        </a:lnSpc>
                      </a:pPr>
                      <a:r>
                        <a:rPr b="1" lang="uk-UA">
                          <a:solidFill>
                            <a:srgbClr val="000000"/>
                          </a:solidFill>
                          <a:latin typeface="Arial Narrow"/>
                        </a:rPr>
                        <a:t>1 353 572 956 км</a:t>
                      </a:r>
                      <a:r>
                        <a:rPr b="1" lang="uk-UA">
                          <a:solidFill>
                            <a:srgbClr val="000000"/>
                          </a:solidFill>
                          <a:latin typeface="Arial Narrow"/>
                        </a:rPr>
                        <a:t>
</a:t>
                      </a:r>
                      <a:r>
                        <a:rPr b="1" lang="uk-UA">
                          <a:solidFill>
                            <a:srgbClr val="000000"/>
                          </a:solidFill>
                          <a:latin typeface="Arial Narrow"/>
                        </a:rPr>
                        <a:t>9,048а. о.</a:t>
                      </a:r>
                      <a:endParaRPr/>
                    </a:p>
                  </a:txBody>
                  <a:tcPr/>
                </a:tc>
              </a:tr>
              <a:tr h="792360">
                <a:tc>
                  <a:txBody>
                    <a:bodyPr anchor="ctr" wrap="none"/>
                    <a:p>
                      <a:pPr>
                        <a:lnSpc>
                          <a:spcPct val="100000"/>
                        </a:lnSpc>
                      </a:pPr>
                      <a:r>
                        <a:rPr b="1" lang="uk-UA">
                          <a:solidFill>
                            <a:srgbClr val="000000"/>
                          </a:solidFill>
                          <a:latin typeface="Arial Narrow"/>
                        </a:rPr>
                        <a:t>Афелій</a:t>
                      </a:r>
                      <a:endParaRPr/>
                    </a:p>
                  </a:txBody>
                  <a:tcPr/>
                </a:tc>
                <a:tc>
                  <a:txBody>
                    <a:bodyPr anchor="ctr" wrap="none"/>
                    <a:p>
                      <a:pPr>
                        <a:lnSpc>
                          <a:spcPct val="100000"/>
                        </a:lnSpc>
                      </a:pPr>
                      <a:r>
                        <a:rPr b="1" lang="uk-UA">
                          <a:solidFill>
                            <a:srgbClr val="000000"/>
                          </a:solidFill>
                          <a:latin typeface="Arial Narrow"/>
                        </a:rPr>
                        <a:t>1 513 325 783 км</a:t>
                      </a:r>
                      <a:r>
                        <a:rPr b="1" lang="uk-UA">
                          <a:solidFill>
                            <a:srgbClr val="000000"/>
                          </a:solidFill>
                          <a:latin typeface="Arial Narrow"/>
                        </a:rPr>
                        <a:t>
</a:t>
                      </a:r>
                      <a:r>
                        <a:rPr b="1" lang="uk-UA">
                          <a:solidFill>
                            <a:srgbClr val="000000"/>
                          </a:solidFill>
                          <a:latin typeface="Arial Narrow"/>
                        </a:rPr>
                        <a:t>10,116 а. о.</a:t>
                      </a:r>
                      <a:endParaRPr/>
                    </a:p>
                  </a:txBody>
                  <a:tcPr/>
                </a:tc>
              </a:tr>
              <a:tr h="481320">
                <a:tc>
                  <a:txBody>
                    <a:bodyPr anchor="ctr" wrap="none"/>
                    <a:p>
                      <a:pPr>
                        <a:lnSpc>
                          <a:spcPct val="100000"/>
                        </a:lnSpc>
                      </a:pPr>
                      <a:r>
                        <a:rPr b="1" lang="uk-UA">
                          <a:solidFill>
                            <a:srgbClr val="000000"/>
                          </a:solidFill>
                          <a:latin typeface="Arial Narrow"/>
                        </a:rPr>
                        <a:t>Ексцентриситет</a:t>
                      </a:r>
                      <a:endParaRPr/>
                    </a:p>
                  </a:txBody>
                  <a:tcPr/>
                </a:tc>
                <a:tc>
                  <a:txBody>
                    <a:bodyPr anchor="ctr" wrap="none"/>
                    <a:p>
                      <a:pPr>
                        <a:lnSpc>
                          <a:spcPct val="100000"/>
                        </a:lnSpc>
                      </a:pPr>
                      <a:r>
                        <a:rPr b="1" lang="uk-UA">
                          <a:solidFill>
                            <a:srgbClr val="000000"/>
                          </a:solidFill>
                          <a:latin typeface="Arial Narrow"/>
                        </a:rPr>
                        <a:t>0,055 723 219</a:t>
                      </a:r>
                      <a:endParaRPr/>
                    </a:p>
                  </a:txBody>
                  <a:tcPr/>
                </a:tc>
              </a:tr>
              <a:tr h="797040">
                <a:tc>
                  <a:txBody>
                    <a:bodyPr anchor="ctr" wrap="none"/>
                    <a:p>
                      <a:pPr>
                        <a:lnSpc>
                          <a:spcPct val="100000"/>
                        </a:lnSpc>
                      </a:pPr>
                      <a:r>
                        <a:rPr b="1" lang="uk-UA">
                          <a:solidFill>
                            <a:srgbClr val="000000"/>
                          </a:solidFill>
                          <a:latin typeface="Arial Narrow"/>
                        </a:rPr>
                        <a:t>Нахил орбіти</a:t>
                      </a:r>
                      <a:endParaRPr/>
                    </a:p>
                  </a:txBody>
                  <a:tcPr/>
                </a:tc>
                <a:tc>
                  <a:txBody>
                    <a:bodyPr anchor="ctr" wrap="none"/>
                    <a:p>
                      <a:pPr>
                        <a:lnSpc>
                          <a:spcPct val="100000"/>
                        </a:lnSpc>
                      </a:pPr>
                      <a:r>
                        <a:rPr b="1" lang="uk-UA">
                          <a:solidFill>
                            <a:srgbClr val="000000"/>
                          </a:solidFill>
                          <a:latin typeface="Arial Narrow"/>
                        </a:rPr>
                        <a:t>2,485 240° до екліптики</a:t>
                      </a:r>
                      <a:r>
                        <a:rPr b="1" lang="uk-UA">
                          <a:solidFill>
                            <a:srgbClr val="000000"/>
                          </a:solidFill>
                          <a:latin typeface="Arial Narrow"/>
                        </a:rPr>
                        <a:t>
</a:t>
                      </a:r>
                      <a:r>
                        <a:rPr b="1" lang="uk-UA">
                          <a:solidFill>
                            <a:srgbClr val="000000"/>
                          </a:solidFill>
                          <a:latin typeface="Arial Narrow"/>
                        </a:rPr>
                        <a:t>5,51° до сонячного екватора</a:t>
                      </a:r>
                      <a:endParaRPr/>
                    </a:p>
                  </a:txBody>
                  <a:tcPr/>
                </a:tc>
              </a:tr>
            </a:tbl>
          </a:graphicData>
        </a:graphic>
      </p:graphicFrame>
    </p:spTree>
  </p:cSld>
  <p:timing>
    <p:tnLst>
      <p:par>
        <p:cTn dur="indefinite" id="11" nodeType="tmRoot" restart="never">
          <p:childTnLst>
            <p:seq>
              <p:cTn id="12"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TextShape 1"/>
          <p:cNvSpPr txBox="1"/>
          <p:nvPr/>
        </p:nvSpPr>
        <p:spPr>
          <a:xfrm>
            <a:off x="787680" y="441360"/>
            <a:ext cx="7924320" cy="1142640"/>
          </a:xfrm>
          <a:prstGeom prst="rect">
            <a:avLst/>
          </a:prstGeom>
        </p:spPr>
        <p:txBody>
          <a:bodyPr anchor="b"/>
          <a:p>
            <a:pPr>
              <a:lnSpc>
                <a:spcPct val="100000"/>
              </a:lnSpc>
            </a:pPr>
            <a:r>
              <a:rPr b="1" lang="ru-RU" sz="3000">
                <a:solidFill>
                  <a:srgbClr val="ff0000"/>
                </a:solidFill>
                <a:latin typeface="Arial Narrow"/>
              </a:rPr>
              <a:t>Загальні дані. Орбітальні характеристики.</a:t>
            </a:r>
            <a:endParaRPr/>
          </a:p>
        </p:txBody>
      </p:sp>
      <p:graphicFrame>
        <p:nvGraphicFramePr>
          <p:cNvPr id="151" name="Table 2"/>
          <p:cNvGraphicFramePr/>
          <p:nvPr/>
        </p:nvGraphicFramePr>
        <p:xfrm>
          <a:off x="216000" y="2304000"/>
          <a:ext cx="8496000" cy="3168000"/>
        </p:xfrm>
        <a:graphic>
          <a:graphicData uri="http://schemas.openxmlformats.org/drawingml/2006/table">
            <a:tbl>
              <a:tblPr/>
              <a:tblGrid>
                <a:gridCol w="4219920"/>
                <a:gridCol w="4276080"/>
              </a:tblGrid>
              <a:tr h="527400">
                <a:tc>
                  <a:txBody>
                    <a:bodyPr anchor="ctr" wrap="none"/>
                    <a:p>
                      <a:pPr>
                        <a:lnSpc>
                          <a:spcPct val="100000"/>
                        </a:lnSpc>
                      </a:pPr>
                      <a:r>
                        <a:rPr b="1" lang="uk-UA">
                          <a:solidFill>
                            <a:srgbClr val="000000"/>
                          </a:solidFill>
                          <a:latin typeface="Arial Narrow"/>
                        </a:rPr>
                        <a:t>Орбітальний період</a:t>
                      </a:r>
                      <a:endParaRPr/>
                    </a:p>
                  </a:txBody>
                  <a:tcPr/>
                </a:tc>
                <a:tc>
                  <a:txBody>
                    <a:bodyPr anchor="ctr" wrap="none"/>
                    <a:p>
                      <a:pPr>
                        <a:lnSpc>
                          <a:spcPct val="100000"/>
                        </a:lnSpc>
                      </a:pPr>
                      <a:r>
                        <a:rPr b="1" lang="uk-UA">
                          <a:solidFill>
                            <a:srgbClr val="000000"/>
                          </a:solidFill>
                          <a:latin typeface="Arial Narrow"/>
                        </a:rPr>
                        <a:t>29,4571 років</a:t>
                      </a:r>
                      <a:endParaRPr/>
                    </a:p>
                  </a:txBody>
                  <a:tcPr/>
                </a:tc>
              </a:tr>
              <a:tr h="527400">
                <a:tc>
                  <a:txBody>
                    <a:bodyPr anchor="ctr" wrap="none"/>
                    <a:p>
                      <a:pPr>
                        <a:lnSpc>
                          <a:spcPct val="100000"/>
                        </a:lnSpc>
                      </a:pPr>
                      <a:r>
                        <a:rPr b="1" lang="uk-UA">
                          <a:solidFill>
                            <a:srgbClr val="000000"/>
                          </a:solidFill>
                          <a:latin typeface="Arial Narrow"/>
                        </a:rPr>
                        <a:t>Синодичний період</a:t>
                      </a:r>
                      <a:endParaRPr/>
                    </a:p>
                  </a:txBody>
                  <a:tcPr/>
                </a:tc>
                <a:tc>
                  <a:txBody>
                    <a:bodyPr anchor="ctr" wrap="none"/>
                    <a:p>
                      <a:pPr>
                        <a:lnSpc>
                          <a:spcPct val="100000"/>
                        </a:lnSpc>
                      </a:pPr>
                      <a:r>
                        <a:rPr b="1" lang="uk-UA">
                          <a:solidFill>
                            <a:srgbClr val="000000"/>
                          </a:solidFill>
                          <a:latin typeface="Arial Narrow"/>
                        </a:rPr>
                        <a:t>378,09 діб</a:t>
                      </a:r>
                      <a:endParaRPr/>
                    </a:p>
                  </a:txBody>
                  <a:tcPr/>
                </a:tc>
              </a:tr>
              <a:tr h="527400">
                <a:tc>
                  <a:txBody>
                    <a:bodyPr anchor="ctr" wrap="none"/>
                    <a:p>
                      <a:pPr>
                        <a:lnSpc>
                          <a:spcPct val="100000"/>
                        </a:lnSpc>
                      </a:pPr>
                      <a:r>
                        <a:rPr b="1" lang="uk-UA">
                          <a:solidFill>
                            <a:srgbClr val="000000"/>
                          </a:solidFill>
                          <a:latin typeface="Arial Narrow"/>
                        </a:rPr>
                        <a:t>Середня орбітальна швидкість</a:t>
                      </a:r>
                      <a:endParaRPr/>
                    </a:p>
                  </a:txBody>
                  <a:tcPr/>
                </a:tc>
                <a:tc>
                  <a:txBody>
                    <a:bodyPr anchor="ctr" wrap="none"/>
                    <a:p>
                      <a:pPr>
                        <a:lnSpc>
                          <a:spcPct val="100000"/>
                        </a:lnSpc>
                      </a:pPr>
                      <a:r>
                        <a:rPr b="1" lang="uk-UA">
                          <a:solidFill>
                            <a:srgbClr val="000000"/>
                          </a:solidFill>
                          <a:latin typeface="Arial Narrow"/>
                        </a:rPr>
                        <a:t>9,69 км/с</a:t>
                      </a:r>
                      <a:endParaRPr/>
                    </a:p>
                  </a:txBody>
                  <a:tcPr/>
                </a:tc>
              </a:tr>
              <a:tr h="527400">
                <a:tc>
                  <a:txBody>
                    <a:bodyPr anchor="ctr" wrap="none"/>
                    <a:p>
                      <a:pPr>
                        <a:lnSpc>
                          <a:spcPct val="100000"/>
                        </a:lnSpc>
                      </a:pPr>
                      <a:r>
                        <a:rPr b="1" lang="uk-UA">
                          <a:solidFill>
                            <a:srgbClr val="000000"/>
                          </a:solidFill>
                          <a:latin typeface="Arial Narrow"/>
                        </a:rPr>
                        <a:t>Довгота висхідного вузла</a:t>
                      </a:r>
                      <a:endParaRPr/>
                    </a:p>
                  </a:txBody>
                  <a:tcPr/>
                </a:tc>
                <a:tc>
                  <a:txBody>
                    <a:bodyPr anchor="ctr" wrap="none"/>
                    <a:p>
                      <a:pPr>
                        <a:lnSpc>
                          <a:spcPct val="100000"/>
                        </a:lnSpc>
                      </a:pPr>
                      <a:r>
                        <a:rPr b="1" lang="uk-UA">
                          <a:solidFill>
                            <a:srgbClr val="000000"/>
                          </a:solidFill>
                          <a:latin typeface="Arial Narrow"/>
                        </a:rPr>
                        <a:t>113,642 811°</a:t>
                      </a:r>
                      <a:endParaRPr/>
                    </a:p>
                  </a:txBody>
                  <a:tcPr/>
                </a:tc>
              </a:tr>
              <a:tr h="527400">
                <a:tc>
                  <a:txBody>
                    <a:bodyPr anchor="ctr" wrap="none"/>
                    <a:p>
                      <a:pPr>
                        <a:lnSpc>
                          <a:spcPct val="100000"/>
                        </a:lnSpc>
                      </a:pPr>
                      <a:r>
                        <a:rPr b="1" lang="uk-UA">
                          <a:solidFill>
                            <a:srgbClr val="000000"/>
                          </a:solidFill>
                          <a:latin typeface="Arial Narrow"/>
                        </a:rPr>
                        <a:t>Аргумент перицентру</a:t>
                      </a:r>
                      <a:endParaRPr/>
                    </a:p>
                  </a:txBody>
                  <a:tcPr/>
                </a:tc>
                <a:tc>
                  <a:txBody>
                    <a:bodyPr anchor="ctr" wrap="none"/>
                    <a:p>
                      <a:pPr>
                        <a:lnSpc>
                          <a:spcPct val="100000"/>
                        </a:lnSpc>
                      </a:pPr>
                      <a:r>
                        <a:rPr b="1" lang="uk-UA">
                          <a:solidFill>
                            <a:srgbClr val="000000"/>
                          </a:solidFill>
                          <a:latin typeface="Arial Narrow"/>
                        </a:rPr>
                        <a:t>336,013 862°</a:t>
                      </a:r>
                      <a:endParaRPr/>
                    </a:p>
                  </a:txBody>
                  <a:tcPr/>
                </a:tc>
              </a:tr>
              <a:tr h="531000">
                <a:tc>
                  <a:txBody>
                    <a:bodyPr anchor="ctr" wrap="none"/>
                    <a:p>
                      <a:pPr>
                        <a:lnSpc>
                          <a:spcPct val="100000"/>
                        </a:lnSpc>
                      </a:pPr>
                      <a:r>
                        <a:rPr b="1" lang="uk-UA">
                          <a:solidFill>
                            <a:srgbClr val="000000"/>
                          </a:solidFill>
                          <a:latin typeface="Arial Narrow"/>
                        </a:rPr>
                        <a:t>Супутники</a:t>
                      </a:r>
                      <a:endParaRPr/>
                    </a:p>
                  </a:txBody>
                  <a:tcPr/>
                </a:tc>
                <a:tc>
                  <a:txBody>
                    <a:bodyPr anchor="ctr" wrap="none"/>
                    <a:p>
                      <a:pPr>
                        <a:lnSpc>
                          <a:spcPct val="100000"/>
                        </a:lnSpc>
                      </a:pPr>
                      <a:r>
                        <a:rPr b="1" lang="uk-UA">
                          <a:solidFill>
                            <a:srgbClr val="000000"/>
                          </a:solidFill>
                          <a:latin typeface="Arial Narrow"/>
                        </a:rPr>
                        <a:t>62</a:t>
                      </a:r>
                      <a:endParaRPr/>
                    </a:p>
                  </a:txBody>
                  <a:tcPr/>
                </a:tc>
              </a:tr>
            </a:tbl>
          </a:graphicData>
        </a:graphic>
      </p:graphicFrame>
    </p:spTree>
  </p:cSld>
  <p:timing>
    <p:tnLst>
      <p:par>
        <p:cTn dur="indefinite" id="13" nodeType="tmRoot" restart="never">
          <p:childTnLst>
            <p:seq>
              <p:cTn id="14"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TextShape 1"/>
          <p:cNvSpPr txBox="1"/>
          <p:nvPr/>
        </p:nvSpPr>
        <p:spPr>
          <a:xfrm>
            <a:off x="609480" y="274680"/>
            <a:ext cx="7924320" cy="1142640"/>
          </a:xfrm>
          <a:prstGeom prst="rect">
            <a:avLst/>
          </a:prstGeom>
        </p:spPr>
        <p:txBody>
          <a:bodyPr anchor="b"/>
          <a:p>
            <a:pPr>
              <a:lnSpc>
                <a:spcPct val="100000"/>
              </a:lnSpc>
            </a:pPr>
            <a:r>
              <a:rPr b="1" lang="ru-RU" sz="3000">
                <a:solidFill>
                  <a:srgbClr val="ff0000"/>
                </a:solidFill>
                <a:latin typeface="Arial Narrow"/>
              </a:rPr>
              <a:t>ЗАГАЛЬНІ ДАНІ. ФІЗИЧНІ ХАРАКТЕРИСТИКИ.</a:t>
            </a:r>
            <a:endParaRPr/>
          </a:p>
        </p:txBody>
      </p:sp>
      <p:graphicFrame>
        <p:nvGraphicFramePr>
          <p:cNvPr id="153" name="Table 2"/>
          <p:cNvGraphicFramePr/>
          <p:nvPr/>
        </p:nvGraphicFramePr>
        <p:xfrm>
          <a:off x="609480" y="1600200"/>
          <a:ext cx="7924320" cy="3941640"/>
        </p:xfrm>
        <a:graphic>
          <a:graphicData uri="http://schemas.openxmlformats.org/drawingml/2006/table">
            <a:tbl>
              <a:tblPr/>
              <a:tblGrid>
                <a:gridCol w="3962160"/>
                <a:gridCol w="3962160"/>
              </a:tblGrid>
              <a:tr h="633960">
                <a:tc>
                  <a:txBody>
                    <a:bodyPr anchor="ctr" wrap="none"/>
                    <a:p>
                      <a:pPr>
                        <a:lnSpc>
                          <a:spcPct val="100000"/>
                        </a:lnSpc>
                      </a:pPr>
                      <a:r>
                        <a:rPr b="1" lang="uk-UA">
                          <a:solidFill>
                            <a:srgbClr val="000000"/>
                          </a:solidFill>
                          <a:latin typeface="Arial Narrow"/>
                        </a:rPr>
                        <a:t>Екваторіальний радіус</a:t>
                      </a:r>
                      <a:endParaRPr/>
                    </a:p>
                  </a:txBody>
                  <a:tcPr/>
                </a:tc>
                <a:tc>
                  <a:txBody>
                    <a:bodyPr anchor="ctr" wrap="none"/>
                    <a:p>
                      <a:pPr>
                        <a:lnSpc>
                          <a:spcPct val="100000"/>
                        </a:lnSpc>
                      </a:pPr>
                      <a:r>
                        <a:rPr b="1" lang="uk-UA">
                          <a:solidFill>
                            <a:srgbClr val="000000"/>
                          </a:solidFill>
                          <a:latin typeface="Arial Narrow"/>
                        </a:rPr>
                        <a:t>60 268 ± 4 км </a:t>
                      </a:r>
                      <a:r>
                        <a:rPr b="1" lang="uk-UA">
                          <a:solidFill>
                            <a:srgbClr val="000000"/>
                          </a:solidFill>
                          <a:latin typeface="Arial Narrow"/>
                        </a:rPr>
                        <a:t>
</a:t>
                      </a:r>
                      <a:r>
                        <a:rPr b="1" lang="uk-UA">
                          <a:solidFill>
                            <a:srgbClr val="000000"/>
                          </a:solidFill>
                          <a:latin typeface="Arial Narrow"/>
                        </a:rPr>
                        <a:t>9,4492 Землі</a:t>
                      </a:r>
                      <a:endParaRPr/>
                    </a:p>
                  </a:txBody>
                  <a:tcPr/>
                </a:tc>
              </a:tr>
              <a:tr h="633960">
                <a:tc>
                  <a:txBody>
                    <a:bodyPr anchor="ctr" wrap="none"/>
                    <a:p>
                      <a:pPr>
                        <a:lnSpc>
                          <a:spcPct val="100000"/>
                        </a:lnSpc>
                      </a:pPr>
                      <a:r>
                        <a:rPr b="1" lang="uk-UA">
                          <a:solidFill>
                            <a:srgbClr val="000000"/>
                          </a:solidFill>
                          <a:latin typeface="Arial Narrow"/>
                        </a:rPr>
                        <a:t>Полярний радіус</a:t>
                      </a:r>
                      <a:endParaRPr/>
                    </a:p>
                  </a:txBody>
                  <a:tcPr/>
                </a:tc>
                <a:tc>
                  <a:txBody>
                    <a:bodyPr anchor="ctr" wrap="none"/>
                    <a:p>
                      <a:pPr>
                        <a:lnSpc>
                          <a:spcPct val="100000"/>
                        </a:lnSpc>
                      </a:pPr>
                      <a:r>
                        <a:rPr b="1" lang="uk-UA">
                          <a:solidFill>
                            <a:srgbClr val="000000"/>
                          </a:solidFill>
                          <a:latin typeface="Arial Narrow"/>
                        </a:rPr>
                        <a:t>54 364 ± 10 км</a:t>
                      </a:r>
                      <a:r>
                        <a:rPr b="1" lang="uk-UA">
                          <a:solidFill>
                            <a:srgbClr val="000000"/>
                          </a:solidFill>
                          <a:latin typeface="Arial Narrow"/>
                        </a:rPr>
                        <a:t>
</a:t>
                      </a:r>
                      <a:r>
                        <a:rPr b="1" lang="uk-UA">
                          <a:solidFill>
                            <a:srgbClr val="000000"/>
                          </a:solidFill>
                          <a:latin typeface="Arial Narrow"/>
                        </a:rPr>
                        <a:t>8,5521 Землі</a:t>
                      </a:r>
                      <a:endParaRPr/>
                    </a:p>
                  </a:txBody>
                  <a:tcPr/>
                </a:tc>
              </a:tr>
              <a:tr h="385560">
                <a:tc>
                  <a:txBody>
                    <a:bodyPr anchor="ctr" wrap="none"/>
                    <a:p>
                      <a:pPr>
                        <a:lnSpc>
                          <a:spcPct val="100000"/>
                        </a:lnSpc>
                      </a:pPr>
                      <a:r>
                        <a:rPr b="1" lang="uk-UA">
                          <a:solidFill>
                            <a:srgbClr val="000000"/>
                          </a:solidFill>
                          <a:latin typeface="Arial Narrow"/>
                        </a:rPr>
                        <a:t>Сплюснутість</a:t>
                      </a:r>
                      <a:endParaRPr/>
                    </a:p>
                  </a:txBody>
                  <a:tcPr/>
                </a:tc>
                <a:tc>
                  <a:txBody>
                    <a:bodyPr anchor="ctr" wrap="none"/>
                    <a:p>
                      <a:pPr>
                        <a:lnSpc>
                          <a:spcPct val="100000"/>
                        </a:lnSpc>
                      </a:pPr>
                      <a:r>
                        <a:rPr b="1" lang="uk-UA">
                          <a:solidFill>
                            <a:srgbClr val="000000"/>
                          </a:solidFill>
                          <a:latin typeface="Arial Narrow"/>
                        </a:rPr>
                        <a:t>0,09796 ± 0,00018</a:t>
                      </a:r>
                      <a:endParaRPr/>
                    </a:p>
                  </a:txBody>
                  <a:tcPr/>
                </a:tc>
              </a:tr>
              <a:tr h="633960">
                <a:tc>
                  <a:txBody>
                    <a:bodyPr anchor="ctr" wrap="none"/>
                    <a:p>
                      <a:pPr>
                        <a:lnSpc>
                          <a:spcPct val="100000"/>
                        </a:lnSpc>
                      </a:pPr>
                      <a:r>
                        <a:rPr b="1" lang="uk-UA">
                          <a:solidFill>
                            <a:srgbClr val="000000"/>
                          </a:solidFill>
                          <a:latin typeface="Arial Narrow"/>
                        </a:rPr>
                        <a:t>Площа поверхні</a:t>
                      </a:r>
                      <a:endParaRPr/>
                    </a:p>
                  </a:txBody>
                  <a:tcPr/>
                </a:tc>
                <a:tc>
                  <a:txBody>
                    <a:bodyPr anchor="ctr" wrap="none"/>
                    <a:p>
                      <a:pPr>
                        <a:lnSpc>
                          <a:spcPct val="100000"/>
                        </a:lnSpc>
                      </a:pPr>
                      <a:r>
                        <a:rPr b="1" lang="uk-UA">
                          <a:solidFill>
                            <a:srgbClr val="000000"/>
                          </a:solidFill>
                          <a:latin typeface="Arial Narrow"/>
                        </a:rPr>
                        <a:t>4,27×10</a:t>
                      </a:r>
                      <a:r>
                        <a:rPr b="1" baseline="30000" lang="uk-UA">
                          <a:solidFill>
                            <a:srgbClr val="000000"/>
                          </a:solidFill>
                          <a:latin typeface="Arial Narrow"/>
                        </a:rPr>
                        <a:t>10</a:t>
                      </a:r>
                      <a:r>
                        <a:rPr b="1" lang="uk-UA">
                          <a:solidFill>
                            <a:srgbClr val="000000"/>
                          </a:solidFill>
                          <a:latin typeface="Arial Narrow"/>
                        </a:rPr>
                        <a:t> км²</a:t>
                      </a:r>
                      <a:r>
                        <a:rPr b="1" lang="uk-UA">
                          <a:solidFill>
                            <a:srgbClr val="000000"/>
                          </a:solidFill>
                          <a:latin typeface="Arial Narrow"/>
                        </a:rPr>
                        <a:t>
</a:t>
                      </a:r>
                      <a:r>
                        <a:rPr b="1" lang="uk-UA">
                          <a:solidFill>
                            <a:srgbClr val="000000"/>
                          </a:solidFill>
                          <a:latin typeface="Arial Narrow"/>
                        </a:rPr>
                        <a:t>83,703 Землі</a:t>
                      </a:r>
                      <a:endParaRPr/>
                    </a:p>
                  </a:txBody>
                  <a:tcPr/>
                </a:tc>
              </a:tr>
              <a:tr h="633960">
                <a:tc>
                  <a:txBody>
                    <a:bodyPr anchor="ctr" wrap="none"/>
                    <a:p>
                      <a:pPr>
                        <a:lnSpc>
                          <a:spcPct val="100000"/>
                        </a:lnSpc>
                      </a:pPr>
                      <a:r>
                        <a:rPr b="1" lang="uk-UA">
                          <a:solidFill>
                            <a:srgbClr val="000000"/>
                          </a:solidFill>
                          <a:latin typeface="Arial Narrow"/>
                        </a:rPr>
                        <a:t>Об'єм</a:t>
                      </a:r>
                      <a:endParaRPr/>
                    </a:p>
                  </a:txBody>
                  <a:tcPr/>
                </a:tc>
                <a:tc>
                  <a:txBody>
                    <a:bodyPr anchor="ctr" wrap="none"/>
                    <a:p>
                      <a:pPr>
                        <a:lnSpc>
                          <a:spcPct val="100000"/>
                        </a:lnSpc>
                      </a:pPr>
                      <a:r>
                        <a:rPr b="1" lang="uk-UA">
                          <a:solidFill>
                            <a:srgbClr val="000000"/>
                          </a:solidFill>
                          <a:latin typeface="Arial Narrow"/>
                        </a:rPr>
                        <a:t>8,2713×10</a:t>
                      </a:r>
                      <a:r>
                        <a:rPr b="1" baseline="30000" lang="uk-UA">
                          <a:solidFill>
                            <a:srgbClr val="000000"/>
                          </a:solidFill>
                          <a:latin typeface="Arial Narrow"/>
                        </a:rPr>
                        <a:t>14</a:t>
                      </a:r>
                      <a:r>
                        <a:rPr b="1" lang="uk-UA">
                          <a:solidFill>
                            <a:srgbClr val="000000"/>
                          </a:solidFill>
                          <a:latin typeface="Arial Narrow"/>
                        </a:rPr>
                        <a:t> км³</a:t>
                      </a:r>
                      <a:r>
                        <a:rPr b="1" lang="uk-UA">
                          <a:solidFill>
                            <a:srgbClr val="000000"/>
                          </a:solidFill>
                          <a:latin typeface="Arial Narrow"/>
                        </a:rPr>
                        <a:t>
</a:t>
                      </a:r>
                      <a:r>
                        <a:rPr b="1" lang="uk-UA">
                          <a:solidFill>
                            <a:srgbClr val="000000"/>
                          </a:solidFill>
                          <a:latin typeface="Arial Narrow"/>
                        </a:rPr>
                        <a:t>763,59 Землі</a:t>
                      </a:r>
                      <a:endParaRPr/>
                    </a:p>
                  </a:txBody>
                  <a:tcPr/>
                </a:tc>
              </a:tr>
              <a:tr h="633960">
                <a:tc>
                  <a:txBody>
                    <a:bodyPr anchor="ctr" wrap="none"/>
                    <a:p>
                      <a:pPr>
                        <a:lnSpc>
                          <a:spcPct val="100000"/>
                        </a:lnSpc>
                      </a:pPr>
                      <a:r>
                        <a:rPr b="1" lang="uk-UA">
                          <a:solidFill>
                            <a:srgbClr val="000000"/>
                          </a:solidFill>
                          <a:latin typeface="Arial Narrow"/>
                        </a:rPr>
                        <a:t>Маса</a:t>
                      </a:r>
                      <a:endParaRPr/>
                    </a:p>
                  </a:txBody>
                  <a:tcPr/>
                </a:tc>
                <a:tc>
                  <a:txBody>
                    <a:bodyPr anchor="ctr" wrap="none"/>
                    <a:p>
                      <a:pPr>
                        <a:lnSpc>
                          <a:spcPct val="100000"/>
                        </a:lnSpc>
                      </a:pPr>
                      <a:r>
                        <a:rPr b="1" lang="uk-UA">
                          <a:solidFill>
                            <a:srgbClr val="000000"/>
                          </a:solidFill>
                          <a:latin typeface="Arial Narrow"/>
                        </a:rPr>
                        <a:t>5,6846×10</a:t>
                      </a:r>
                      <a:r>
                        <a:rPr b="1" baseline="30000" lang="uk-UA">
                          <a:solidFill>
                            <a:srgbClr val="000000"/>
                          </a:solidFill>
                          <a:latin typeface="Arial Narrow"/>
                        </a:rPr>
                        <a:t>26</a:t>
                      </a:r>
                      <a:r>
                        <a:rPr b="1" lang="uk-UA">
                          <a:solidFill>
                            <a:srgbClr val="000000"/>
                          </a:solidFill>
                          <a:latin typeface="Arial Narrow"/>
                        </a:rPr>
                        <a:t> кг</a:t>
                      </a:r>
                      <a:r>
                        <a:rPr b="1" lang="uk-UA">
                          <a:solidFill>
                            <a:srgbClr val="000000"/>
                          </a:solidFill>
                          <a:latin typeface="Arial Narrow"/>
                        </a:rPr>
                        <a:t>
</a:t>
                      </a:r>
                      <a:r>
                        <a:rPr b="1" lang="uk-UA">
                          <a:solidFill>
                            <a:srgbClr val="000000"/>
                          </a:solidFill>
                          <a:latin typeface="Arial Narrow"/>
                        </a:rPr>
                        <a:t>95,152 мас Землі</a:t>
                      </a:r>
                      <a:endParaRPr/>
                    </a:p>
                  </a:txBody>
                  <a:tcPr/>
                </a:tc>
              </a:tr>
              <a:tr h="386280">
                <a:tc>
                  <a:txBody>
                    <a:bodyPr anchor="ctr" wrap="none"/>
                    <a:p>
                      <a:pPr>
                        <a:lnSpc>
                          <a:spcPct val="100000"/>
                        </a:lnSpc>
                      </a:pPr>
                      <a:r>
                        <a:rPr b="1" lang="uk-UA">
                          <a:solidFill>
                            <a:srgbClr val="000000"/>
                          </a:solidFill>
                          <a:latin typeface="Arial Narrow"/>
                        </a:rPr>
                        <a:t>Середня густина</a:t>
                      </a:r>
                      <a:endParaRPr/>
                    </a:p>
                  </a:txBody>
                  <a:tcPr/>
                </a:tc>
                <a:tc>
                  <a:txBody>
                    <a:bodyPr anchor="ctr" wrap="none"/>
                    <a:p>
                      <a:pPr>
                        <a:lnSpc>
                          <a:spcPct val="100000"/>
                        </a:lnSpc>
                      </a:pPr>
                      <a:r>
                        <a:rPr b="1" lang="uk-UA">
                          <a:solidFill>
                            <a:srgbClr val="000000"/>
                          </a:solidFill>
                          <a:latin typeface="Arial Narrow"/>
                        </a:rPr>
                        <a:t>687 кг/м</a:t>
                      </a:r>
                      <a:r>
                        <a:rPr b="1" baseline="30000" lang="uk-UA">
                          <a:solidFill>
                            <a:srgbClr val="000000"/>
                          </a:solidFill>
                          <a:latin typeface="Arial Narrow"/>
                        </a:rPr>
                        <a:t>3</a:t>
                      </a:r>
                      <a:endParaRPr/>
                    </a:p>
                  </a:txBody>
                  <a:tcPr/>
                </a:tc>
              </a:tr>
            </a:tbl>
          </a:graphicData>
        </a:graphic>
      </p:graphicFrame>
    </p:spTree>
  </p:cSld>
  <p:timing>
    <p:tnLst>
      <p:par>
        <p:cTn dur="indefinite" id="15" nodeType="tmRoot" restart="never">
          <p:childTnLst>
            <p:seq>
              <p:cTn id="1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