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32"/>
  </p:notesMasterIdLst>
  <p:sldIdLst>
    <p:sldId id="257" r:id="rId13"/>
    <p:sldId id="258" r:id="rId14"/>
    <p:sldId id="260" r:id="rId15"/>
    <p:sldId id="262" r:id="rId16"/>
    <p:sldId id="263" r:id="rId17"/>
    <p:sldId id="259" r:id="rId18"/>
    <p:sldId id="261" r:id="rId19"/>
    <p:sldId id="266" r:id="rId20"/>
    <p:sldId id="264" r:id="rId21"/>
    <p:sldId id="267" r:id="rId22"/>
    <p:sldId id="265" r:id="rId23"/>
    <p:sldId id="268" r:id="rId24"/>
    <p:sldId id="272" r:id="rId25"/>
    <p:sldId id="269" r:id="rId26"/>
    <p:sldId id="270" r:id="rId27"/>
    <p:sldId id="271" r:id="rId28"/>
    <p:sldId id="274" r:id="rId29"/>
    <p:sldId id="273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91072-8E1F-410D-B6C4-A0A12CE6E2F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1DE05-C223-4FC7-9F0B-69929C13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8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610E-E195-490F-A87F-9560E5AC4B2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1DE05-C223-4FC7-9F0B-69929C131D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6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610E-E195-490F-A87F-9560E5AC4B2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610E-E195-490F-A87F-9560E5AC4B2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1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070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684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363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88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612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05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479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547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78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47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1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5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09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283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344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940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603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056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709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922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337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7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118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278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467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81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248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607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556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398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071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080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8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27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270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478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32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1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1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4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4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0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9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53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72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0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76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37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56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07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50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80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0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03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34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91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16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91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24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2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27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68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87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8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95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49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26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3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07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11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0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5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60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41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11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12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7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36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30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42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17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56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06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382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08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95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01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63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38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14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02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8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47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54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15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84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28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21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471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494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98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588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582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333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16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92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9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103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001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707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917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95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72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381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240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316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639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011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6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53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770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346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5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6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3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7A36EF-AEA5-41CB-9F78-9FB4C94099DE}" type="datetimeFigureOut">
              <a:rPr lang="ru-RU" smtClean="0">
                <a:solidFill>
                  <a:srgbClr val="000000"/>
                </a:solidFill>
              </a:rPr>
              <a:pPr/>
              <a:t>16.02.2014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7C20C-0C3F-4A80-B0BD-58F5A778AFC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1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/>
          <a:lstStyle/>
          <a:p>
            <a:r>
              <a:rPr lang="ru-RU" sz="6000" dirty="0" err="1" smtClean="0">
                <a:solidFill>
                  <a:srgbClr val="FFC000"/>
                </a:solidFill>
              </a:rPr>
              <a:t>Презентація</a:t>
            </a:r>
            <a:r>
              <a:rPr lang="ru-RU" sz="6000" dirty="0" smtClean="0">
                <a:solidFill>
                  <a:srgbClr val="FFC000"/>
                </a:solidFill>
              </a:rPr>
              <a:t> </a:t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sz="5400" dirty="0" smtClean="0">
                <a:solidFill>
                  <a:srgbClr val="FFC000"/>
                </a:solidFill>
              </a:rPr>
              <a:t>на тему:</a:t>
            </a:r>
            <a:r>
              <a:rPr lang="ru-RU" sz="6000" dirty="0" smtClean="0">
                <a:solidFill>
                  <a:srgbClr val="FFC000"/>
                </a:solidFill>
              </a:rPr>
              <a:t/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Венера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005064"/>
            <a:ext cx="6400800" cy="1752600"/>
          </a:xfrm>
        </p:spPr>
        <p:txBody>
          <a:bodyPr/>
          <a:lstStyle/>
          <a:p>
            <a:pPr algn="r"/>
            <a:r>
              <a:rPr lang="uk-UA" sz="2400" dirty="0" smtClean="0">
                <a:solidFill>
                  <a:srgbClr val="FFC000"/>
                </a:solidFill>
              </a:rPr>
              <a:t>Виконала:</a:t>
            </a:r>
          </a:p>
          <a:p>
            <a:pPr algn="r"/>
            <a:r>
              <a:rPr lang="uk-UA" sz="2400" dirty="0" smtClean="0">
                <a:solidFill>
                  <a:srgbClr val="FFC000"/>
                </a:solidFill>
              </a:rPr>
              <a:t>Учениця 11-Б класу</a:t>
            </a:r>
          </a:p>
          <a:p>
            <a:pPr algn="r"/>
            <a:r>
              <a:rPr lang="uk-UA" sz="2400" dirty="0" smtClean="0">
                <a:solidFill>
                  <a:srgbClr val="FFC000"/>
                </a:solidFill>
              </a:rPr>
              <a:t>Тернопільської ЗОШ№16</a:t>
            </a:r>
          </a:p>
          <a:p>
            <a:pPr algn="r"/>
            <a:r>
              <a:rPr lang="uk-UA" sz="2400" dirty="0" err="1" smtClean="0">
                <a:solidFill>
                  <a:srgbClr val="FFC000"/>
                </a:solidFill>
              </a:rPr>
              <a:t>Люшняк</a:t>
            </a:r>
            <a:r>
              <a:rPr lang="uk-UA" sz="2400" dirty="0" smtClean="0">
                <a:solidFill>
                  <a:srgbClr val="FFC000"/>
                </a:solidFill>
              </a:rPr>
              <a:t> Марта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Атмосфера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aadf7379ef6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24"/>
          <a:stretch>
            <a:fillRect/>
          </a:stretch>
        </p:blipFill>
        <p:spPr>
          <a:xfrm>
            <a:off x="3995936" y="3284985"/>
            <a:ext cx="5107207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764705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C000"/>
                </a:solidFill>
              </a:rPr>
              <a:t>   Про те,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ru-RU" dirty="0" err="1">
                <a:solidFill>
                  <a:srgbClr val="FFC000"/>
                </a:solidFill>
              </a:rPr>
              <a:t>Венери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є</a:t>
            </a:r>
            <a:r>
              <a:rPr lang="ru-RU" dirty="0">
                <a:solidFill>
                  <a:srgbClr val="FFC000"/>
                </a:solidFill>
              </a:rPr>
              <a:t> атмосфера, стало </a:t>
            </a:r>
            <a:r>
              <a:rPr lang="ru-RU" dirty="0" err="1">
                <a:solidFill>
                  <a:srgbClr val="FFC000"/>
                </a:solidFill>
              </a:rPr>
              <a:t>відомо</a:t>
            </a:r>
            <a:r>
              <a:rPr lang="ru-RU" dirty="0">
                <a:solidFill>
                  <a:srgbClr val="FFC000"/>
                </a:solidFill>
              </a:rPr>
              <a:t> 1761 </a:t>
            </a:r>
            <a:r>
              <a:rPr lang="en-US" dirty="0">
                <a:solidFill>
                  <a:srgbClr val="FFC000"/>
                </a:solidFill>
              </a:rPr>
              <a:t>p., </a:t>
            </a:r>
            <a:r>
              <a:rPr lang="ru-RU" dirty="0" err="1">
                <a:solidFill>
                  <a:srgbClr val="FFC000"/>
                </a:solidFill>
              </a:rPr>
              <a:t>відкриття</a:t>
            </a:r>
            <a:r>
              <a:rPr lang="ru-RU" dirty="0">
                <a:solidFill>
                  <a:srgbClr val="FFC000"/>
                </a:solidFill>
              </a:rPr>
              <a:t> належало М. В. Ломоносову, </a:t>
            </a:r>
            <a:r>
              <a:rPr lang="ru-RU" dirty="0" err="1">
                <a:solidFill>
                  <a:srgbClr val="FFC000"/>
                </a:solidFill>
              </a:rPr>
              <a:t>який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спостерігав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dirty="0" err="1">
                <a:solidFill>
                  <a:srgbClr val="FFC000"/>
                </a:solidFill>
              </a:rPr>
              <a:t>проходження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планети</a:t>
            </a:r>
            <a:r>
              <a:rPr lang="ru-RU" dirty="0">
                <a:solidFill>
                  <a:srgbClr val="FFC000"/>
                </a:solidFill>
              </a:rPr>
              <a:t> перед диском </a:t>
            </a:r>
            <a:r>
              <a:rPr lang="ru-RU" dirty="0" err="1">
                <a:solidFill>
                  <a:srgbClr val="FFC000"/>
                </a:solidFill>
              </a:rPr>
              <a:t>Сонця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C000"/>
                </a:solidFill>
              </a:rPr>
              <a:t>   </a:t>
            </a:r>
            <a:r>
              <a:rPr lang="ru-RU" dirty="0" err="1">
                <a:solidFill>
                  <a:srgbClr val="FFC000"/>
                </a:solidFill>
              </a:rPr>
              <a:t>Густина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dirty="0" err="1">
                <a:solidFill>
                  <a:srgbClr val="FFC000"/>
                </a:solidFill>
              </a:rPr>
              <a:t>атмосфери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dirty="0" err="1">
                <a:solidFill>
                  <a:srgbClr val="FFC000"/>
                </a:solidFill>
              </a:rPr>
              <a:t>Венери</a:t>
            </a:r>
            <a:r>
              <a:rPr lang="ru-RU" dirty="0">
                <a:solidFill>
                  <a:srgbClr val="FFC000"/>
                </a:solidFill>
              </a:rPr>
              <a:t> в 35 </a:t>
            </a:r>
            <a:r>
              <a:rPr lang="ru-RU" dirty="0" err="1">
                <a:solidFill>
                  <a:srgbClr val="FFC000"/>
                </a:solidFill>
              </a:rPr>
              <a:t>разів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більша</a:t>
            </a:r>
            <a:r>
              <a:rPr lang="ru-RU" dirty="0">
                <a:solidFill>
                  <a:srgbClr val="FFC000"/>
                </a:solidFill>
              </a:rPr>
              <a:t> за </a:t>
            </a:r>
            <a:r>
              <a:rPr lang="ru-RU" dirty="0" err="1">
                <a:solidFill>
                  <a:srgbClr val="FFC000"/>
                </a:solidFill>
              </a:rPr>
              <a:t>земну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C000"/>
                </a:solidFill>
              </a:rPr>
              <a:t>   </a:t>
            </a:r>
            <a:r>
              <a:rPr lang="ru-RU" dirty="0" err="1">
                <a:solidFill>
                  <a:srgbClr val="FFC000"/>
                </a:solidFill>
              </a:rPr>
              <a:t>Тиск</a:t>
            </a:r>
            <a:r>
              <a:rPr lang="ru-RU" dirty="0">
                <a:solidFill>
                  <a:srgbClr val="FFC000"/>
                </a:solidFill>
              </a:rPr>
              <a:t> на </a:t>
            </a:r>
            <a:r>
              <a:rPr lang="ru-RU" dirty="0" err="1">
                <a:solidFill>
                  <a:srgbClr val="FFC000"/>
                </a:solidFill>
              </a:rPr>
              <a:t>поверхні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планети</a:t>
            </a:r>
            <a:r>
              <a:rPr lang="ru-RU" dirty="0">
                <a:solidFill>
                  <a:srgbClr val="FFC000"/>
                </a:solidFill>
              </a:rPr>
              <a:t> становить </a:t>
            </a:r>
            <a:r>
              <a:rPr lang="ru-RU" dirty="0" err="1">
                <a:solidFill>
                  <a:srgbClr val="FFC000"/>
                </a:solidFill>
              </a:rPr>
              <a:t>близько</a:t>
            </a:r>
            <a:r>
              <a:rPr lang="ru-RU" dirty="0">
                <a:solidFill>
                  <a:srgbClr val="FFC000"/>
                </a:solidFill>
              </a:rPr>
              <a:t> 95 атмосфер. </a:t>
            </a:r>
            <a:r>
              <a:rPr lang="ru-RU" dirty="0" err="1">
                <a:solidFill>
                  <a:srgbClr val="FFC000"/>
                </a:solidFill>
              </a:rPr>
              <a:t>Складається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ця</a:t>
            </a:r>
            <a:r>
              <a:rPr lang="ru-RU" dirty="0">
                <a:solidFill>
                  <a:srgbClr val="FFC000"/>
                </a:solidFill>
              </a:rPr>
              <a:t> атмосфера, </a:t>
            </a:r>
            <a:r>
              <a:rPr lang="ru-RU" dirty="0" err="1">
                <a:solidFill>
                  <a:srgbClr val="FFC000"/>
                </a:solidFill>
              </a:rPr>
              <a:t>здебільшого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з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dirty="0" err="1">
                <a:solidFill>
                  <a:srgbClr val="FFC000"/>
                </a:solidFill>
              </a:rPr>
              <a:t>вуглекислого</a:t>
            </a:r>
            <a:r>
              <a:rPr lang="ru-RU" dirty="0">
                <a:solidFill>
                  <a:srgbClr val="FFC000"/>
                </a:solidFill>
              </a:rPr>
              <a:t> газу </a:t>
            </a:r>
            <a:r>
              <a:rPr lang="ru-RU" dirty="0" err="1">
                <a:solidFill>
                  <a:srgbClr val="FFC000"/>
                </a:solidFill>
              </a:rPr>
              <a:t>з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домішками</a:t>
            </a:r>
            <a:r>
              <a:rPr lang="ru-RU" dirty="0">
                <a:solidFill>
                  <a:srgbClr val="FFC000"/>
                </a:solidFill>
              </a:rPr>
              <a:t> азоту </a:t>
            </a:r>
            <a:r>
              <a:rPr lang="ru-RU" dirty="0" err="1">
                <a:solidFill>
                  <a:srgbClr val="FFC000"/>
                </a:solidFill>
              </a:rPr>
              <a:t>й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dirty="0" err="1">
                <a:solidFill>
                  <a:srgbClr val="FFC000"/>
                </a:solidFill>
              </a:rPr>
              <a:t>кисню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C000"/>
                </a:solidFill>
              </a:rPr>
              <a:t>   </a:t>
            </a:r>
            <a:r>
              <a:rPr lang="ru-RU" dirty="0" err="1">
                <a:solidFill>
                  <a:srgbClr val="FFC000"/>
                </a:solidFill>
              </a:rPr>
              <a:t>Вуглекислий</a:t>
            </a:r>
            <a:r>
              <a:rPr lang="ru-RU" dirty="0">
                <a:solidFill>
                  <a:srgbClr val="FFC000"/>
                </a:solidFill>
              </a:rPr>
              <a:t> газ, </a:t>
            </a:r>
            <a:r>
              <a:rPr lang="ru-RU" dirty="0" err="1">
                <a:solidFill>
                  <a:srgbClr val="FFC000"/>
                </a:solidFill>
              </a:rPr>
              <a:t>пропускаючи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сонячні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промені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дозволяє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поверхні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нагріватися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але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поглинає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інфрачервоне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випромінювання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розігрітої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поверхні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є</a:t>
            </a:r>
            <a:r>
              <a:rPr lang="ru-RU" dirty="0">
                <a:solidFill>
                  <a:srgbClr val="FFC000"/>
                </a:solidFill>
              </a:rPr>
              <a:t> причиною парникового </a:t>
            </a:r>
            <a:r>
              <a:rPr lang="ru-RU" dirty="0" err="1">
                <a:solidFill>
                  <a:srgbClr val="FFC000"/>
                </a:solidFill>
              </a:rPr>
              <a:t>ефекту</a:t>
            </a:r>
            <a:r>
              <a:rPr lang="ru-RU" dirty="0">
                <a:solidFill>
                  <a:srgbClr val="FFC000"/>
                </a:solidFill>
              </a:rPr>
              <a:t>. Через </a:t>
            </a:r>
            <a:r>
              <a:rPr lang="ru-RU" dirty="0" err="1">
                <a:solidFill>
                  <a:srgbClr val="FFC000"/>
                </a:solidFill>
              </a:rPr>
              <a:t>це</a:t>
            </a:r>
            <a:r>
              <a:rPr lang="ru-RU" dirty="0">
                <a:solidFill>
                  <a:srgbClr val="FFC000"/>
                </a:solidFill>
              </a:rPr>
              <a:t> температура на </a:t>
            </a:r>
            <a:r>
              <a:rPr lang="ru-RU" dirty="0" err="1">
                <a:solidFill>
                  <a:srgbClr val="FFC000"/>
                </a:solidFill>
              </a:rPr>
              <a:t>поверхні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Венери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набагато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вища</a:t>
            </a:r>
            <a:r>
              <a:rPr lang="ru-RU" dirty="0">
                <a:solidFill>
                  <a:srgbClr val="FFC000"/>
                </a:solidFill>
              </a:rPr>
              <a:t> за </a:t>
            </a:r>
            <a:r>
              <a:rPr lang="ru-RU" dirty="0" err="1">
                <a:solidFill>
                  <a:srgbClr val="FFC000"/>
                </a:solidFill>
              </a:rPr>
              <a:t>земну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543" y="4437112"/>
            <a:ext cx="3594296" cy="254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0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739" y="116632"/>
            <a:ext cx="8229600" cy="1143000"/>
          </a:xfrm>
        </p:spPr>
        <p:txBody>
          <a:bodyPr/>
          <a:lstStyle/>
          <a:p>
            <a:r>
              <a:rPr lang="uk-UA" sz="4000" dirty="0" err="1" smtClean="0">
                <a:solidFill>
                  <a:srgbClr val="FF0000"/>
                </a:solidFill>
              </a:rPr>
              <a:t>Атмосфера</a:t>
            </a:r>
            <a:r>
              <a:rPr lang="uk-UA" sz="4000" dirty="0" err="1" smtClean="0"/>
              <a:t>р</a:t>
            </a:r>
            <a:r>
              <a:rPr lang="uk-UA" dirty="0" err="1" smtClean="0"/>
              <a:t>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52736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FFC000"/>
                </a:solidFill>
              </a:rPr>
              <a:t>Незважаючи</a:t>
            </a:r>
            <a:r>
              <a:rPr lang="ru-RU" sz="1600" dirty="0" smtClean="0">
                <a:solidFill>
                  <a:srgbClr val="FFC000"/>
                </a:solidFill>
              </a:rPr>
              <a:t> на </a:t>
            </a:r>
            <a:r>
              <a:rPr lang="ru-RU" sz="1600" dirty="0" err="1" smtClean="0">
                <a:solidFill>
                  <a:srgbClr val="FFC000"/>
                </a:solidFill>
              </a:rPr>
              <a:t>повільне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обертання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600" dirty="0" smtClean="0">
                <a:solidFill>
                  <a:srgbClr val="FFC000"/>
                </a:solidFill>
              </a:rPr>
              <a:t> , перепаду температур </a:t>
            </a:r>
            <a:r>
              <a:rPr lang="ru-RU" sz="1600" dirty="0" err="1" smtClean="0">
                <a:solidFill>
                  <a:srgbClr val="FFC000"/>
                </a:solidFill>
              </a:rPr>
              <a:t>між</a:t>
            </a:r>
            <a:r>
              <a:rPr lang="ru-RU" sz="1600" dirty="0" smtClean="0">
                <a:solidFill>
                  <a:srgbClr val="FFC000"/>
                </a:solidFill>
              </a:rPr>
              <a:t> денною та </a:t>
            </a:r>
            <a:r>
              <a:rPr lang="ru-RU" sz="1600" dirty="0" err="1" smtClean="0">
                <a:solidFill>
                  <a:srgbClr val="FFC000"/>
                </a:solidFill>
              </a:rPr>
              <a:t>нічний</a:t>
            </a:r>
            <a:r>
              <a:rPr lang="ru-RU" sz="1600" dirty="0" smtClean="0">
                <a:solidFill>
                  <a:srgbClr val="FFC000"/>
                </a:solidFill>
              </a:rPr>
              <a:t> стороною </a:t>
            </a:r>
            <a:r>
              <a:rPr lang="ru-RU" sz="16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600" dirty="0" smtClean="0">
                <a:solidFill>
                  <a:srgbClr val="FFC000"/>
                </a:solidFill>
              </a:rPr>
              <a:t> не </a:t>
            </a:r>
            <a:r>
              <a:rPr lang="ru-RU" sz="1600" dirty="0" err="1" smtClean="0">
                <a:solidFill>
                  <a:srgbClr val="FFC000"/>
                </a:solidFill>
              </a:rPr>
              <a:t>спостерігається</a:t>
            </a:r>
            <a:r>
              <a:rPr lang="ru-RU" sz="1600" dirty="0" smtClean="0">
                <a:solidFill>
                  <a:srgbClr val="FFC000"/>
                </a:solidFill>
              </a:rPr>
              <a:t> - </a:t>
            </a:r>
            <a:r>
              <a:rPr lang="ru-RU" sz="1600" dirty="0" err="1" smtClean="0">
                <a:solidFill>
                  <a:srgbClr val="FFC000"/>
                </a:solidFill>
              </a:rPr>
              <a:t>настільки</a:t>
            </a:r>
            <a:r>
              <a:rPr lang="ru-RU" sz="1600" dirty="0" smtClean="0">
                <a:solidFill>
                  <a:srgbClr val="FFC000"/>
                </a:solidFill>
              </a:rPr>
              <a:t> велика </a:t>
            </a:r>
            <a:r>
              <a:rPr lang="ru-RU" sz="1600" dirty="0" err="1" smtClean="0">
                <a:solidFill>
                  <a:srgbClr val="FFC000"/>
                </a:solidFill>
              </a:rPr>
              <a:t>теплова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інерція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атмосфери.Хмарний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покрив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розташований</a:t>
            </a:r>
            <a:r>
              <a:rPr lang="ru-RU" sz="1600" dirty="0" smtClean="0">
                <a:solidFill>
                  <a:srgbClr val="FFC000"/>
                </a:solidFill>
              </a:rPr>
              <a:t> на </a:t>
            </a:r>
            <a:r>
              <a:rPr lang="ru-RU" sz="1600" dirty="0" err="1" smtClean="0">
                <a:solidFill>
                  <a:srgbClr val="FFC000"/>
                </a:solidFill>
              </a:rPr>
              <a:t>висоті</a:t>
            </a:r>
            <a:r>
              <a:rPr lang="ru-RU" sz="1600" dirty="0" smtClean="0">
                <a:solidFill>
                  <a:srgbClr val="FFC000"/>
                </a:solidFill>
              </a:rPr>
              <a:t> 30 - 60 км і </a:t>
            </a:r>
            <a:r>
              <a:rPr lang="ru-RU" sz="1600" dirty="0" err="1" smtClean="0">
                <a:solidFill>
                  <a:srgbClr val="FFC000"/>
                </a:solidFill>
              </a:rPr>
              <a:t>складається</a:t>
            </a:r>
            <a:r>
              <a:rPr lang="ru-RU" sz="1600" dirty="0" smtClean="0">
                <a:solidFill>
                  <a:srgbClr val="FFC000"/>
                </a:solidFill>
              </a:rPr>
              <a:t> з </a:t>
            </a:r>
            <a:r>
              <a:rPr lang="ru-RU" sz="1600" dirty="0" err="1" smtClean="0">
                <a:solidFill>
                  <a:srgbClr val="FFC000"/>
                </a:solidFill>
              </a:rPr>
              <a:t>декількох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шарів</a:t>
            </a:r>
            <a:r>
              <a:rPr lang="ru-RU" sz="1600" dirty="0" smtClean="0">
                <a:solidFill>
                  <a:srgbClr val="FFC000"/>
                </a:solidFill>
              </a:rPr>
              <a:t>. </a:t>
            </a:r>
            <a:r>
              <a:rPr lang="ru-RU" sz="1600" dirty="0" err="1" smtClean="0">
                <a:solidFill>
                  <a:srgbClr val="FFC000"/>
                </a:solidFill>
              </a:rPr>
              <a:t>Хімічний</a:t>
            </a:r>
            <a:r>
              <a:rPr lang="ru-RU" sz="1600" dirty="0" smtClean="0">
                <a:solidFill>
                  <a:srgbClr val="FFC000"/>
                </a:solidFill>
              </a:rPr>
              <a:t> склад </a:t>
            </a:r>
            <a:r>
              <a:rPr lang="ru-RU" sz="1600" dirty="0" err="1" smtClean="0">
                <a:solidFill>
                  <a:srgbClr val="FFC000"/>
                </a:solidFill>
              </a:rPr>
              <a:t>хмар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поки</a:t>
            </a:r>
            <a:r>
              <a:rPr lang="ru-RU" sz="1600" dirty="0" smtClean="0">
                <a:solidFill>
                  <a:srgbClr val="FFC000"/>
                </a:solidFill>
              </a:rPr>
              <a:t> не </a:t>
            </a:r>
            <a:r>
              <a:rPr lang="ru-RU" sz="1600" dirty="0" err="1" smtClean="0">
                <a:solidFill>
                  <a:srgbClr val="FFC000"/>
                </a:solidFill>
              </a:rPr>
              <a:t>встановлений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 </a:t>
            </a:r>
            <a:r>
              <a:rPr lang="ru-RU" sz="1600" dirty="0" err="1" smtClean="0">
                <a:solidFill>
                  <a:srgbClr val="FFC000"/>
                </a:solidFill>
              </a:rPr>
              <a:t>Передбачається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в них </a:t>
            </a:r>
            <a:r>
              <a:rPr lang="ru-RU" sz="1600" dirty="0" err="1" smtClean="0">
                <a:solidFill>
                  <a:srgbClr val="FFC000"/>
                </a:solidFill>
              </a:rPr>
              <a:t>можуть</a:t>
            </a:r>
            <a:r>
              <a:rPr lang="ru-RU" sz="1600" dirty="0" smtClean="0">
                <a:solidFill>
                  <a:srgbClr val="FFC000"/>
                </a:solidFill>
              </a:rPr>
              <a:t> бути </a:t>
            </a:r>
            <a:r>
              <a:rPr lang="ru-RU" sz="1600" dirty="0" err="1" smtClean="0">
                <a:solidFill>
                  <a:srgbClr val="FFC000"/>
                </a:solidFill>
              </a:rPr>
              <a:t>присутніми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крапельки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концентрованої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сірчаної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кислоти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сполуки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сірки</a:t>
            </a:r>
            <a:r>
              <a:rPr lang="ru-RU" sz="1600" dirty="0" smtClean="0">
                <a:solidFill>
                  <a:srgbClr val="FFC000"/>
                </a:solidFill>
              </a:rPr>
              <a:t> та хлору. </a:t>
            </a:r>
            <a:r>
              <a:rPr lang="ru-RU" sz="1600" dirty="0" err="1" smtClean="0">
                <a:solidFill>
                  <a:srgbClr val="FFC000"/>
                </a:solidFill>
              </a:rPr>
              <a:t>Вимірювання</a:t>
            </a:r>
            <a:r>
              <a:rPr lang="ru-RU" sz="1600" dirty="0" smtClean="0">
                <a:solidFill>
                  <a:srgbClr val="FFC000"/>
                </a:solidFill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</a:rPr>
              <a:t>проведені</a:t>
            </a:r>
            <a:r>
              <a:rPr lang="ru-RU" sz="1600" dirty="0" smtClean="0">
                <a:solidFill>
                  <a:srgbClr val="FFC000"/>
                </a:solidFill>
              </a:rPr>
              <a:t> з борту </a:t>
            </a:r>
            <a:r>
              <a:rPr lang="ru-RU" sz="1600" dirty="0" err="1" smtClean="0">
                <a:solidFill>
                  <a:srgbClr val="FFC000"/>
                </a:solidFill>
              </a:rPr>
              <a:t>космічних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апаратів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спускалися</a:t>
            </a:r>
            <a:r>
              <a:rPr lang="ru-RU" sz="1600" dirty="0" smtClean="0">
                <a:solidFill>
                  <a:srgbClr val="FFC000"/>
                </a:solidFill>
              </a:rPr>
              <a:t> в </a:t>
            </a:r>
            <a:r>
              <a:rPr lang="ru-RU" sz="1600" dirty="0" err="1" smtClean="0">
                <a:solidFill>
                  <a:srgbClr val="FFC000"/>
                </a:solidFill>
              </a:rPr>
              <a:t>атмосфері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Венери</a:t>
            </a:r>
            <a:r>
              <a:rPr lang="ru-RU" sz="1600" dirty="0" smtClean="0">
                <a:solidFill>
                  <a:srgbClr val="FFC000"/>
                </a:solidFill>
              </a:rPr>
              <a:t> , показали 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хмарний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покрив</a:t>
            </a:r>
            <a:r>
              <a:rPr lang="ru-RU" sz="1600" dirty="0" smtClean="0">
                <a:solidFill>
                  <a:srgbClr val="FFC000"/>
                </a:solidFill>
              </a:rPr>
              <a:t> не </a:t>
            </a:r>
            <a:r>
              <a:rPr lang="ru-RU" sz="1600" dirty="0" err="1" smtClean="0">
                <a:solidFill>
                  <a:srgbClr val="FFC000"/>
                </a:solidFill>
              </a:rPr>
              <a:t>дуже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щільний</a:t>
            </a:r>
            <a:r>
              <a:rPr lang="ru-RU" sz="1600" dirty="0" smtClean="0">
                <a:solidFill>
                  <a:srgbClr val="FFC000"/>
                </a:solidFill>
              </a:rPr>
              <a:t> , і, </a:t>
            </a:r>
            <a:r>
              <a:rPr lang="ru-RU" sz="1600" dirty="0" err="1" smtClean="0">
                <a:solidFill>
                  <a:srgbClr val="FFC000"/>
                </a:solidFill>
              </a:rPr>
              <a:t>швидше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нагадує</a:t>
            </a:r>
            <a:r>
              <a:rPr lang="ru-RU" sz="1600" dirty="0" smtClean="0">
                <a:solidFill>
                  <a:srgbClr val="FFC000"/>
                </a:solidFill>
              </a:rPr>
              <a:t> легкий </a:t>
            </a:r>
            <a:r>
              <a:rPr lang="ru-RU" sz="1600" dirty="0" err="1" smtClean="0">
                <a:solidFill>
                  <a:srgbClr val="FFC000"/>
                </a:solidFill>
              </a:rPr>
              <a:t>серпанок</a:t>
            </a:r>
            <a:r>
              <a:rPr lang="ru-RU" sz="1600" dirty="0" smtClean="0">
                <a:solidFill>
                  <a:srgbClr val="FFC000"/>
                </a:solidFill>
              </a:rPr>
              <a:t> . В </a:t>
            </a:r>
            <a:r>
              <a:rPr lang="ru-RU" sz="1600" dirty="0" err="1" smtClean="0">
                <a:solidFill>
                  <a:srgbClr val="FFC000"/>
                </a:solidFill>
              </a:rPr>
              <a:t>ультрафіолетовому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світлі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хмарний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покрив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виглядає</a:t>
            </a:r>
            <a:r>
              <a:rPr lang="ru-RU" sz="1600" dirty="0" smtClean="0">
                <a:solidFill>
                  <a:srgbClr val="FFC000"/>
                </a:solidFill>
              </a:rPr>
              <a:t> як </a:t>
            </a:r>
            <a:r>
              <a:rPr lang="ru-RU" sz="1600" dirty="0" err="1" smtClean="0">
                <a:solidFill>
                  <a:srgbClr val="FFC000"/>
                </a:solidFill>
              </a:rPr>
              <a:t>мозаїка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світлих</a:t>
            </a:r>
            <a:r>
              <a:rPr lang="ru-RU" sz="1600" dirty="0" smtClean="0">
                <a:solidFill>
                  <a:srgbClr val="FFC000"/>
                </a:solidFill>
              </a:rPr>
              <a:t> і </a:t>
            </a:r>
            <a:r>
              <a:rPr lang="ru-RU" sz="1600" dirty="0" err="1" smtClean="0">
                <a:solidFill>
                  <a:srgbClr val="FFC000"/>
                </a:solidFill>
              </a:rPr>
              <a:t>темних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смуг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витягнутих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під</a:t>
            </a:r>
            <a:r>
              <a:rPr lang="ru-RU" sz="1600" dirty="0" smtClean="0">
                <a:solidFill>
                  <a:srgbClr val="FFC000"/>
                </a:solidFill>
              </a:rPr>
              <a:t> невеликим кутом до </a:t>
            </a:r>
            <a:r>
              <a:rPr lang="ru-RU" sz="1600" dirty="0" err="1" smtClean="0">
                <a:solidFill>
                  <a:srgbClr val="FFC000"/>
                </a:solidFill>
              </a:rPr>
              <a:t>екватора</a:t>
            </a:r>
            <a:r>
              <a:rPr lang="ru-RU" sz="1600" dirty="0" smtClean="0">
                <a:solidFill>
                  <a:srgbClr val="FFC000"/>
                </a:solidFill>
              </a:rPr>
              <a:t>. </a:t>
            </a:r>
            <a:r>
              <a:rPr lang="ru-RU" sz="1600" dirty="0" err="1" smtClean="0">
                <a:solidFill>
                  <a:srgbClr val="FFC000"/>
                </a:solidFill>
              </a:rPr>
              <a:t>Їх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спостереження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показують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хмарний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покрив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обертається</a:t>
            </a:r>
            <a:r>
              <a:rPr lang="ru-RU" sz="1600" dirty="0" smtClean="0">
                <a:solidFill>
                  <a:srgbClr val="FFC000"/>
                </a:solidFill>
              </a:rPr>
              <a:t> з сходу на </a:t>
            </a:r>
            <a:r>
              <a:rPr lang="ru-RU" sz="1600" dirty="0" err="1" smtClean="0">
                <a:solidFill>
                  <a:srgbClr val="FFC000"/>
                </a:solidFill>
              </a:rPr>
              <a:t>захід</a:t>
            </a:r>
            <a:r>
              <a:rPr lang="ru-RU" sz="1600" dirty="0" smtClean="0">
                <a:solidFill>
                  <a:srgbClr val="FFC000"/>
                </a:solidFill>
              </a:rPr>
              <a:t> з </a:t>
            </a:r>
            <a:r>
              <a:rPr lang="ru-RU" sz="1600" dirty="0" err="1" smtClean="0">
                <a:solidFill>
                  <a:srgbClr val="FFC000"/>
                </a:solidFill>
              </a:rPr>
              <a:t>періодом</a:t>
            </a:r>
            <a:endParaRPr lang="ru-RU" sz="1600" dirty="0" smtClean="0">
              <a:solidFill>
                <a:srgbClr val="FFC000"/>
              </a:solidFill>
            </a:endParaRPr>
          </a:p>
          <a:p>
            <a:r>
              <a:rPr lang="ru-RU" sz="1600" dirty="0" smtClean="0">
                <a:solidFill>
                  <a:srgbClr val="FFC000"/>
                </a:solidFill>
              </a:rPr>
              <a:t>4 </a:t>
            </a:r>
            <a:r>
              <a:rPr lang="ru-RU" sz="1600" dirty="0" err="1" smtClean="0">
                <a:solidFill>
                  <a:srgbClr val="FFC000"/>
                </a:solidFill>
              </a:rPr>
              <a:t>доби</a:t>
            </a:r>
            <a:r>
              <a:rPr lang="ru-RU" sz="1600" dirty="0" smtClean="0">
                <a:solidFill>
                  <a:srgbClr val="FFC000"/>
                </a:solidFill>
              </a:rPr>
              <a:t>. </a:t>
            </a:r>
            <a:r>
              <a:rPr lang="ru-RU" sz="1600" dirty="0" err="1" smtClean="0">
                <a:solidFill>
                  <a:srgbClr val="FFC000"/>
                </a:solidFill>
              </a:rPr>
              <a:t>Це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означає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на </a:t>
            </a:r>
            <a:r>
              <a:rPr lang="ru-RU" sz="1600" dirty="0" err="1" smtClean="0">
                <a:solidFill>
                  <a:srgbClr val="FFC000"/>
                </a:solidFill>
              </a:rPr>
              <a:t>рівні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хмарного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покриву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дмуть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вітри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зі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швидкістю</a:t>
            </a:r>
            <a:r>
              <a:rPr lang="ru-RU" sz="1600" dirty="0" smtClean="0">
                <a:solidFill>
                  <a:srgbClr val="FFC000"/>
                </a:solidFill>
              </a:rPr>
              <a:t> 100 м / с.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603154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Поверхня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внутрішня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будова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322565441_vene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5082917" cy="4320480"/>
          </a:xfrm>
        </p:spPr>
      </p:pic>
      <p:sp>
        <p:nvSpPr>
          <p:cNvPr id="5" name="TextBox 4"/>
          <p:cNvSpPr txBox="1"/>
          <p:nvPr/>
        </p:nvSpPr>
        <p:spPr>
          <a:xfrm>
            <a:off x="4788024" y="836712"/>
            <a:ext cx="4248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C000"/>
                </a:solidFill>
              </a:rPr>
              <a:t>Запропоновано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декілька</a:t>
            </a:r>
            <a:r>
              <a:rPr lang="ru-RU" sz="1600" dirty="0" smtClean="0">
                <a:solidFill>
                  <a:srgbClr val="FFC000"/>
                </a:solidFill>
              </a:rPr>
              <a:t> моделей </a:t>
            </a:r>
            <a:r>
              <a:rPr lang="ru-RU" sz="1600" dirty="0" err="1" smtClean="0">
                <a:solidFill>
                  <a:srgbClr val="FFC000"/>
                </a:solidFill>
              </a:rPr>
              <a:t>внутрішньої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будови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Венери</a:t>
            </a:r>
            <a:r>
              <a:rPr lang="ru-RU" sz="1600" dirty="0" smtClean="0">
                <a:solidFill>
                  <a:srgbClr val="FFC000"/>
                </a:solidFill>
              </a:rPr>
              <a:t>. </a:t>
            </a:r>
            <a:r>
              <a:rPr lang="ru-RU" sz="1600" dirty="0" err="1" smtClean="0">
                <a:solidFill>
                  <a:srgbClr val="FFC000"/>
                </a:solidFill>
              </a:rPr>
              <a:t>Згідно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найбільш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реалістичною</a:t>
            </a:r>
            <a:r>
              <a:rPr lang="ru-RU" sz="1600" dirty="0" smtClean="0">
                <a:solidFill>
                  <a:srgbClr val="FFC000"/>
                </a:solidFill>
              </a:rPr>
              <a:t> з них , на </a:t>
            </a:r>
            <a:r>
              <a:rPr lang="ru-RU" sz="1600" dirty="0" err="1" smtClean="0">
                <a:solidFill>
                  <a:srgbClr val="FFC000"/>
                </a:solidFill>
              </a:rPr>
              <a:t>Венері</a:t>
            </a:r>
            <a:r>
              <a:rPr lang="ru-RU" sz="1600" dirty="0" smtClean="0">
                <a:solidFill>
                  <a:srgbClr val="FFC000"/>
                </a:solidFill>
              </a:rPr>
              <a:t> є три </a:t>
            </a:r>
            <a:r>
              <a:rPr lang="ru-RU" sz="1600" dirty="0" err="1" smtClean="0">
                <a:solidFill>
                  <a:srgbClr val="FFC000"/>
                </a:solidFill>
              </a:rPr>
              <a:t>оболонки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Перша - кора - </a:t>
            </a:r>
            <a:r>
              <a:rPr lang="ru-RU" sz="1600" dirty="0" err="1" smtClean="0">
                <a:solidFill>
                  <a:srgbClr val="FFC000"/>
                </a:solidFill>
              </a:rPr>
              <a:t>товщиною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приблизно</a:t>
            </a:r>
            <a:r>
              <a:rPr lang="ru-RU" sz="1600" dirty="0" smtClean="0">
                <a:solidFill>
                  <a:srgbClr val="FFC000"/>
                </a:solidFill>
              </a:rPr>
              <a:t> 16 км. </a:t>
            </a:r>
            <a:r>
              <a:rPr lang="ru-RU" sz="1600" dirty="0" err="1" smtClean="0">
                <a:solidFill>
                  <a:srgbClr val="FFC000"/>
                </a:solidFill>
              </a:rPr>
              <a:t>Далі</a:t>
            </a:r>
            <a:r>
              <a:rPr lang="ru-RU" sz="1600" dirty="0" smtClean="0">
                <a:solidFill>
                  <a:srgbClr val="FFC000"/>
                </a:solidFill>
              </a:rPr>
              <a:t> - </a:t>
            </a:r>
            <a:r>
              <a:rPr lang="ru-RU" sz="1600" dirty="0" err="1" smtClean="0">
                <a:solidFill>
                  <a:srgbClr val="FFC000"/>
                </a:solidFill>
              </a:rPr>
              <a:t>мантія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силікатна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оболонка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простягається</a:t>
            </a:r>
            <a:r>
              <a:rPr lang="ru-RU" sz="1600" dirty="0" smtClean="0">
                <a:solidFill>
                  <a:srgbClr val="FFC000"/>
                </a:solidFill>
              </a:rPr>
              <a:t> на </a:t>
            </a:r>
            <a:r>
              <a:rPr lang="ru-RU" sz="1600" dirty="0" err="1" smtClean="0">
                <a:solidFill>
                  <a:srgbClr val="FFC000"/>
                </a:solidFill>
              </a:rPr>
              <a:t>глибину</a:t>
            </a:r>
            <a:r>
              <a:rPr lang="ru-RU" sz="1600" dirty="0" smtClean="0">
                <a:solidFill>
                  <a:srgbClr val="FFC000"/>
                </a:solidFill>
              </a:rPr>
              <a:t> порядку 3300 км до кордону з </a:t>
            </a:r>
            <a:r>
              <a:rPr lang="ru-RU" sz="1600" dirty="0" err="1" smtClean="0">
                <a:solidFill>
                  <a:srgbClr val="FFC000"/>
                </a:solidFill>
              </a:rPr>
              <a:t>залізним</a:t>
            </a:r>
            <a:r>
              <a:rPr lang="ru-RU" sz="1600" dirty="0" smtClean="0">
                <a:solidFill>
                  <a:srgbClr val="FFC000"/>
                </a:solidFill>
              </a:rPr>
              <a:t> ядром , </a:t>
            </a:r>
            <a:r>
              <a:rPr lang="ru-RU" sz="1600" dirty="0" err="1" smtClean="0">
                <a:solidFill>
                  <a:srgbClr val="FFC000"/>
                </a:solidFill>
              </a:rPr>
              <a:t>маса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якого</a:t>
            </a:r>
            <a:endParaRPr lang="ru-RU" sz="1600" dirty="0" smtClean="0">
              <a:solidFill>
                <a:srgbClr val="FFC000"/>
              </a:solidFill>
            </a:endParaRPr>
          </a:p>
          <a:p>
            <a:r>
              <a:rPr lang="ru-RU" sz="1600" dirty="0" smtClean="0">
                <a:solidFill>
                  <a:srgbClr val="FFC000"/>
                </a:solidFill>
              </a:rPr>
              <a:t>становить </a:t>
            </a:r>
            <a:r>
              <a:rPr lang="ru-RU" sz="1600" dirty="0" err="1" smtClean="0">
                <a:solidFill>
                  <a:srgbClr val="FFC000"/>
                </a:solidFill>
              </a:rPr>
              <a:t>близько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чверті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всієї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маси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    </a:t>
            </a:r>
            <a:r>
              <a:rPr lang="ru-RU" sz="1600" dirty="0" err="1" smtClean="0">
                <a:solidFill>
                  <a:srgbClr val="FFC000"/>
                </a:solidFill>
              </a:rPr>
              <a:t>Оскільки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власне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магнітне</a:t>
            </a:r>
            <a:r>
              <a:rPr lang="ru-RU" sz="1600" dirty="0" smtClean="0">
                <a:solidFill>
                  <a:srgbClr val="FFC000"/>
                </a:solidFill>
              </a:rPr>
              <a:t> поле </a:t>
            </a:r>
            <a:r>
              <a:rPr lang="ru-RU" sz="16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відсутнє</a:t>
            </a:r>
            <a:r>
              <a:rPr lang="ru-RU" sz="1600" dirty="0" smtClean="0">
                <a:solidFill>
                  <a:srgbClr val="FFC000"/>
                </a:solidFill>
              </a:rPr>
              <a:t>, то </a:t>
            </a:r>
            <a:r>
              <a:rPr lang="ru-RU" sz="1600" dirty="0" err="1" smtClean="0">
                <a:solidFill>
                  <a:srgbClr val="FFC000"/>
                </a:solidFill>
              </a:rPr>
              <a:t>слід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вважати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в </a:t>
            </a:r>
            <a:r>
              <a:rPr lang="ru-RU" sz="1600" dirty="0" err="1" smtClean="0">
                <a:solidFill>
                  <a:srgbClr val="FFC000"/>
                </a:solidFill>
              </a:rPr>
              <a:t>залізному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ядрі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немає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переміщення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заряджених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частинок</a:t>
            </a:r>
            <a:r>
              <a:rPr lang="ru-RU" sz="1600" dirty="0" smtClean="0">
                <a:solidFill>
                  <a:srgbClr val="FFC000"/>
                </a:solidFill>
              </a:rPr>
              <a:t> - </a:t>
            </a:r>
            <a:r>
              <a:rPr lang="ru-RU" sz="1600" dirty="0" err="1" smtClean="0">
                <a:solidFill>
                  <a:srgbClr val="FFC000"/>
                </a:solidFill>
              </a:rPr>
              <a:t>електричного</a:t>
            </a:r>
            <a:r>
              <a:rPr lang="ru-RU" sz="1600" dirty="0" smtClean="0">
                <a:solidFill>
                  <a:srgbClr val="FFC000"/>
                </a:solidFill>
              </a:rPr>
              <a:t> струму,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викликає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магнітне</a:t>
            </a:r>
            <a:r>
              <a:rPr lang="ru-RU" sz="1600" dirty="0" smtClean="0">
                <a:solidFill>
                  <a:srgbClr val="FFC000"/>
                </a:solidFill>
              </a:rPr>
              <a:t> поле , </a:t>
            </a:r>
            <a:r>
              <a:rPr lang="ru-RU" sz="1600" dirty="0" err="1" smtClean="0">
                <a:solidFill>
                  <a:srgbClr val="FFC000"/>
                </a:solidFill>
              </a:rPr>
              <a:t>отже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руху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речовини</a:t>
            </a:r>
            <a:r>
              <a:rPr lang="ru-RU" sz="1600" dirty="0" smtClean="0">
                <a:solidFill>
                  <a:srgbClr val="FFC000"/>
                </a:solidFill>
              </a:rPr>
              <a:t> в </a:t>
            </a:r>
            <a:r>
              <a:rPr lang="ru-RU" sz="1600" dirty="0" err="1" smtClean="0">
                <a:solidFill>
                  <a:srgbClr val="FFC000"/>
                </a:solidFill>
              </a:rPr>
              <a:t>ядрі</a:t>
            </a:r>
            <a:r>
              <a:rPr lang="ru-RU" sz="1600" dirty="0" smtClean="0">
                <a:solidFill>
                  <a:srgbClr val="FFC000"/>
                </a:solidFill>
              </a:rPr>
              <a:t> не </a:t>
            </a:r>
            <a:r>
              <a:rPr lang="ru-RU" sz="1600" dirty="0" err="1" smtClean="0">
                <a:solidFill>
                  <a:srgbClr val="FFC000"/>
                </a:solidFill>
              </a:rPr>
              <a:t>відбувається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dirty="0" err="1" smtClean="0">
                <a:solidFill>
                  <a:srgbClr val="FFC000"/>
                </a:solidFill>
              </a:rPr>
              <a:t>тобто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воно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знаходиться</a:t>
            </a:r>
            <a:r>
              <a:rPr lang="ru-RU" sz="1600" dirty="0" smtClean="0">
                <a:solidFill>
                  <a:srgbClr val="FFC000"/>
                </a:solidFill>
              </a:rPr>
              <a:t> у твердому </a:t>
            </a:r>
            <a:r>
              <a:rPr lang="ru-RU" sz="1600" dirty="0" err="1" smtClean="0">
                <a:solidFill>
                  <a:srgbClr val="FFC000"/>
                </a:solidFill>
              </a:rPr>
              <a:t>стані</a:t>
            </a:r>
            <a:endParaRPr lang="ru-RU" sz="1600" dirty="0" smtClean="0">
              <a:solidFill>
                <a:srgbClr val="FFC000"/>
              </a:solidFill>
            </a:endParaRPr>
          </a:p>
          <a:p>
            <a:r>
              <a:rPr lang="ru-RU" sz="1600" dirty="0" err="1" smtClean="0">
                <a:solidFill>
                  <a:srgbClr val="FFC000"/>
                </a:solidFill>
              </a:rPr>
              <a:t>Щільність</a:t>
            </a:r>
            <a:r>
              <a:rPr lang="ru-RU" sz="1600" dirty="0" smtClean="0">
                <a:solidFill>
                  <a:srgbClr val="FFC000"/>
                </a:solidFill>
              </a:rPr>
              <a:t> в </a:t>
            </a:r>
            <a:r>
              <a:rPr lang="ru-RU" sz="1600" dirty="0" err="1" smtClean="0">
                <a:solidFill>
                  <a:srgbClr val="FFC000"/>
                </a:solidFill>
              </a:rPr>
              <a:t>центрі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досягає</a:t>
            </a:r>
            <a:r>
              <a:rPr lang="ru-RU" sz="1600" dirty="0" smtClean="0">
                <a:solidFill>
                  <a:srgbClr val="FFC000"/>
                </a:solidFill>
              </a:rPr>
              <a:t> 14г/см³</a:t>
            </a:r>
          </a:p>
          <a:p>
            <a:endParaRPr lang="ru-RU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Поверхня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внутрішня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будова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93305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Першим </a:t>
            </a:r>
            <a:r>
              <a:rPr lang="ru-RU" sz="1600" dirty="0" err="1" smtClean="0">
                <a:solidFill>
                  <a:srgbClr val="FFC000"/>
                </a:solidFill>
              </a:rPr>
              <a:t>космічним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апаратом</a:t>
            </a:r>
            <a:r>
              <a:rPr lang="ru-RU" sz="1600" dirty="0" smtClean="0">
                <a:solidFill>
                  <a:srgbClr val="FFC000"/>
                </a:solidFill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</a:rPr>
              <a:t>що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призначалося</a:t>
            </a:r>
            <a:r>
              <a:rPr lang="ru-RU" sz="1600" dirty="0" smtClean="0">
                <a:solidFill>
                  <a:srgbClr val="FFC000"/>
                </a:solidFill>
              </a:rPr>
              <a:t> для </a:t>
            </a:r>
            <a:r>
              <a:rPr lang="ru-RU" sz="1600" dirty="0" err="1" smtClean="0">
                <a:solidFill>
                  <a:srgbClr val="FFC000"/>
                </a:solidFill>
              </a:rPr>
              <a:t>вивчення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Венери</a:t>
            </a:r>
            <a:r>
              <a:rPr lang="ru-RU" sz="1600" dirty="0" smtClean="0">
                <a:solidFill>
                  <a:srgbClr val="FFC000"/>
                </a:solidFill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</a:rPr>
              <a:t>була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радянська</a:t>
            </a:r>
            <a:r>
              <a:rPr lang="ru-RU" sz="1600" dirty="0" smtClean="0">
                <a:solidFill>
                  <a:srgbClr val="FFC000"/>
                </a:solidFill>
              </a:rPr>
              <a:t> «Венера-1». </a:t>
            </a:r>
            <a:r>
              <a:rPr lang="ru-RU" sz="1600" dirty="0" err="1" smtClean="0">
                <a:solidFill>
                  <a:srgbClr val="FFC000"/>
                </a:solidFill>
              </a:rPr>
              <a:t>Після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спроби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досягнення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Венери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цим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апаратом</a:t>
            </a:r>
            <a:r>
              <a:rPr lang="ru-RU" sz="1600" dirty="0" smtClean="0">
                <a:solidFill>
                  <a:srgbClr val="FFC000"/>
                </a:solidFill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</a:rPr>
              <a:t>запущеним</a:t>
            </a:r>
            <a:r>
              <a:rPr lang="ru-RU" sz="1600" dirty="0" smtClean="0">
                <a:solidFill>
                  <a:srgbClr val="FFC000"/>
                </a:solidFill>
              </a:rPr>
              <a:t> 12 лютого 1961, до </a:t>
            </a:r>
            <a:r>
              <a:rPr lang="ru-RU" sz="16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прямували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радянські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апарати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серії</a:t>
            </a:r>
            <a:r>
              <a:rPr lang="ru-RU" sz="1600" dirty="0" smtClean="0">
                <a:solidFill>
                  <a:srgbClr val="FFC000"/>
                </a:solidFill>
              </a:rPr>
              <a:t> «Венера», «Вега», </a:t>
            </a:r>
            <a:r>
              <a:rPr lang="ru-RU" sz="1600" dirty="0" err="1" smtClean="0">
                <a:solidFill>
                  <a:srgbClr val="FFC000"/>
                </a:solidFill>
              </a:rPr>
              <a:t>американські</a:t>
            </a:r>
            <a:r>
              <a:rPr lang="ru-RU" sz="1600" dirty="0" smtClean="0">
                <a:solidFill>
                  <a:srgbClr val="FFC000"/>
                </a:solidFill>
              </a:rPr>
              <a:t> «Маринер», «Піонер-Венера-1», «Піонер-Венера-2», «Магеллан» 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32" y="908720"/>
            <a:ext cx="3903192" cy="293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517577" cy="202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687" y="908720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 1975 </a:t>
            </a:r>
            <a:r>
              <a:rPr lang="ru-RU" dirty="0" err="1" smtClean="0">
                <a:solidFill>
                  <a:srgbClr val="FFC000"/>
                </a:solidFill>
              </a:rPr>
              <a:t>космічні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апарати</a:t>
            </a:r>
            <a:r>
              <a:rPr lang="ru-RU" dirty="0" smtClean="0">
                <a:solidFill>
                  <a:srgbClr val="FFC000"/>
                </a:solidFill>
              </a:rPr>
              <a:t> «Венера-9» і «Венера-10» передали на Землю </a:t>
            </a:r>
            <a:r>
              <a:rPr lang="ru-RU" dirty="0" err="1" smtClean="0">
                <a:solidFill>
                  <a:srgbClr val="FFC000"/>
                </a:solidFill>
              </a:rPr>
              <a:t>перші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фотографії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поверхні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Венери</a:t>
            </a:r>
            <a:r>
              <a:rPr lang="ru-RU" dirty="0" smtClean="0">
                <a:solidFill>
                  <a:srgbClr val="FFC000"/>
                </a:solidFill>
              </a:rPr>
              <a:t>; в 1982 «Венера-13» і «Венера-14» передали з </a:t>
            </a:r>
            <a:r>
              <a:rPr lang="ru-RU" dirty="0" err="1" smtClean="0">
                <a:solidFill>
                  <a:srgbClr val="FFC000"/>
                </a:solidFill>
              </a:rPr>
              <a:t>поверхні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Венери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кольорові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зображення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Втім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умови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поверхні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Венери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такі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що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жоден</a:t>
            </a:r>
            <a:r>
              <a:rPr lang="ru-RU" dirty="0" smtClean="0">
                <a:solidFill>
                  <a:srgbClr val="FFC000"/>
                </a:solidFill>
              </a:rPr>
              <a:t> з </a:t>
            </a:r>
            <a:r>
              <a:rPr lang="ru-RU" dirty="0" err="1" smtClean="0">
                <a:solidFill>
                  <a:srgbClr val="FFC000"/>
                </a:solidFill>
              </a:rPr>
              <a:t>космічних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апаратів</a:t>
            </a:r>
            <a:r>
              <a:rPr lang="ru-RU" dirty="0" smtClean="0">
                <a:solidFill>
                  <a:srgbClr val="FFC000"/>
                </a:solidFill>
              </a:rPr>
              <a:t> не </a:t>
            </a:r>
            <a:r>
              <a:rPr lang="ru-RU" dirty="0" err="1" smtClean="0">
                <a:solidFill>
                  <a:srgbClr val="FFC000"/>
                </a:solidFill>
              </a:rPr>
              <a:t>пропрацював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планеті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більше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двох</a:t>
            </a:r>
            <a:r>
              <a:rPr lang="ru-RU" dirty="0" smtClean="0">
                <a:solidFill>
                  <a:srgbClr val="FFC000"/>
                </a:solidFill>
              </a:rPr>
              <a:t> годин.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Спостереження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Венери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75b73e246872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1873"/>
          <a:stretch>
            <a:fillRect/>
          </a:stretch>
        </p:blipFill>
        <p:spPr>
          <a:xfrm>
            <a:off x="5508104" y="3282635"/>
            <a:ext cx="3312368" cy="3240042"/>
          </a:xfrm>
        </p:spPr>
      </p:pic>
      <p:sp>
        <p:nvSpPr>
          <p:cNvPr id="4" name="TextBox 3"/>
          <p:cNvSpPr txBox="1"/>
          <p:nvPr/>
        </p:nvSpPr>
        <p:spPr>
          <a:xfrm>
            <a:off x="0" y="836712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  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Венеру легко </a:t>
            </a:r>
            <a:r>
              <a:rPr lang="ru-RU" dirty="0" err="1">
                <a:solidFill>
                  <a:srgbClr val="FFC000"/>
                </a:solidFill>
              </a:rPr>
              <a:t>розпізнати</a:t>
            </a:r>
            <a:r>
              <a:rPr lang="ru-RU" dirty="0">
                <a:solidFill>
                  <a:srgbClr val="FFC000"/>
                </a:solidFill>
              </a:rPr>
              <a:t>, тому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по </a:t>
            </a:r>
            <a:r>
              <a:rPr lang="ru-RU" dirty="0" err="1">
                <a:solidFill>
                  <a:srgbClr val="FFC000"/>
                </a:solidFill>
              </a:rPr>
              <a:t>блиску</a:t>
            </a:r>
            <a:r>
              <a:rPr lang="ru-RU" dirty="0">
                <a:solidFill>
                  <a:srgbClr val="FFC000"/>
                </a:solidFill>
              </a:rPr>
              <a:t> вона </a:t>
            </a:r>
            <a:r>
              <a:rPr lang="ru-RU" dirty="0" err="1">
                <a:solidFill>
                  <a:srgbClr val="FFC000"/>
                </a:solidFill>
              </a:rPr>
              <a:t>набагато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перевершує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найяскравіші</a:t>
            </a:r>
            <a:r>
              <a:rPr lang="ru-RU" dirty="0">
                <a:solidFill>
                  <a:srgbClr val="FFC000"/>
                </a:solidFill>
              </a:rPr>
              <a:t> з </a:t>
            </a:r>
            <a:r>
              <a:rPr lang="ru-RU" dirty="0" err="1">
                <a:solidFill>
                  <a:srgbClr val="FFC000"/>
                </a:solidFill>
              </a:rPr>
              <a:t>зірок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r>
              <a:rPr lang="ru-RU" dirty="0">
                <a:solidFill>
                  <a:srgbClr val="FFC000"/>
                </a:solidFill>
              </a:rPr>
              <a:t>   </a:t>
            </a:r>
            <a:r>
              <a:rPr lang="ru-RU" dirty="0" err="1">
                <a:solidFill>
                  <a:srgbClr val="FFC000"/>
                </a:solidFill>
              </a:rPr>
              <a:t>Відмітною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ознакою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планети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її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рівний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білий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колір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r>
              <a:rPr lang="ru-RU" dirty="0">
                <a:solidFill>
                  <a:srgbClr val="FFC000"/>
                </a:solidFill>
              </a:rPr>
              <a:t>   У телескоп, </a:t>
            </a:r>
            <a:r>
              <a:rPr lang="ru-RU" dirty="0" err="1">
                <a:solidFill>
                  <a:srgbClr val="FFC000"/>
                </a:solidFill>
              </a:rPr>
              <a:t>навіть</a:t>
            </a:r>
            <a:r>
              <a:rPr lang="ru-RU" dirty="0">
                <a:solidFill>
                  <a:srgbClr val="FFC000"/>
                </a:solidFill>
              </a:rPr>
              <a:t> невеликий, </a:t>
            </a:r>
            <a:r>
              <a:rPr lang="ru-RU" dirty="0" err="1">
                <a:solidFill>
                  <a:srgbClr val="FFC000"/>
                </a:solidFill>
              </a:rPr>
              <a:t>можна</a:t>
            </a:r>
            <a:r>
              <a:rPr lang="ru-RU" dirty="0">
                <a:solidFill>
                  <a:srgbClr val="FFC000"/>
                </a:solidFill>
              </a:rPr>
              <a:t> без </a:t>
            </a:r>
            <a:r>
              <a:rPr lang="ru-RU" dirty="0" err="1">
                <a:solidFill>
                  <a:srgbClr val="FFC000"/>
                </a:solidFill>
              </a:rPr>
              <a:t>праці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побачити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поспостерігати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зміна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видимої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фази</a:t>
            </a:r>
            <a:r>
              <a:rPr lang="ru-RU" dirty="0">
                <a:solidFill>
                  <a:srgbClr val="FFC000"/>
                </a:solidFill>
              </a:rPr>
              <a:t> диска </a:t>
            </a:r>
            <a:r>
              <a:rPr lang="ru-RU" dirty="0" err="1">
                <a:solidFill>
                  <a:srgbClr val="FFC000"/>
                </a:solidFill>
              </a:rPr>
              <a:t>планети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Їх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вперше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спостерігав</a:t>
            </a:r>
            <a:r>
              <a:rPr lang="ru-RU" dirty="0">
                <a:solidFill>
                  <a:srgbClr val="FFC000"/>
                </a:solidFill>
              </a:rPr>
              <a:t> в 1610 </a:t>
            </a:r>
            <a:r>
              <a:rPr lang="ru-RU" dirty="0" err="1">
                <a:solidFill>
                  <a:srgbClr val="FFC000"/>
                </a:solidFill>
              </a:rPr>
              <a:t>році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Галілей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r>
              <a:rPr lang="ru-RU" dirty="0">
                <a:solidFill>
                  <a:srgbClr val="FFC000"/>
                </a:solidFill>
              </a:rPr>
              <a:t>  </a:t>
            </a:r>
            <a:endParaRPr lang="ru-RU" sz="1600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Picture 1" descr="H:\новые док\венера\180px-ClementineObservesTheMoonSolarCoronaAndVe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3"/>
            <a:ext cx="3168352" cy="33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</p:spPr>
        <p:txBody>
          <a:bodyPr/>
          <a:lstStyle/>
          <a:p>
            <a:r>
              <a:rPr lang="uk-UA" sz="3200" dirty="0" smtClean="0">
                <a:solidFill>
                  <a:srgbClr val="FF0000"/>
                </a:solidFill>
              </a:rPr>
              <a:t>Проходження Венери перед диском Сонця</a:t>
            </a:r>
            <a:br>
              <a:rPr lang="uk-UA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586px-Venustransit_2004-06-08_07-4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170501"/>
              </a:clrFrom>
              <a:clrTo>
                <a:srgbClr val="170501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392831" y="3040217"/>
            <a:ext cx="296685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548680"/>
            <a:ext cx="64807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Астрономічне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явище</a:t>
            </a:r>
            <a:r>
              <a:rPr lang="ru-RU" dirty="0">
                <a:solidFill>
                  <a:srgbClr val="FFC000"/>
                </a:solidFill>
              </a:rPr>
              <a:t>, яке </a:t>
            </a:r>
            <a:r>
              <a:rPr lang="ru-RU" dirty="0" err="1">
                <a:solidFill>
                  <a:srgbClr val="FFC000"/>
                </a:solidFill>
              </a:rPr>
              <a:t>спостерігається</a:t>
            </a:r>
            <a:r>
              <a:rPr lang="ru-RU" dirty="0">
                <a:solidFill>
                  <a:srgbClr val="FFC000"/>
                </a:solidFill>
              </a:rPr>
              <a:t>, коли планета Венера </a:t>
            </a:r>
            <a:r>
              <a:rPr lang="ru-RU" dirty="0" err="1">
                <a:solidFill>
                  <a:srgbClr val="FFC000"/>
                </a:solidFill>
              </a:rPr>
              <a:t>під</a:t>
            </a:r>
            <a:r>
              <a:rPr lang="ru-RU" dirty="0">
                <a:solidFill>
                  <a:srgbClr val="FFC000"/>
                </a:solidFill>
              </a:rPr>
              <a:t> час </a:t>
            </a:r>
            <a:r>
              <a:rPr lang="ru-RU" dirty="0" err="1">
                <a:solidFill>
                  <a:srgbClr val="FFC000"/>
                </a:solidFill>
              </a:rPr>
              <a:t>свого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орбітального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руху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опиняється</a:t>
            </a:r>
            <a:r>
              <a:rPr lang="ru-RU" dirty="0">
                <a:solidFill>
                  <a:srgbClr val="FFC000"/>
                </a:solidFill>
              </a:rPr>
              <a:t> на </a:t>
            </a:r>
            <a:r>
              <a:rPr lang="ru-RU" dirty="0" err="1">
                <a:solidFill>
                  <a:srgbClr val="FFC000"/>
                </a:solidFill>
              </a:rPr>
              <a:t>лінії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між</a:t>
            </a:r>
            <a:r>
              <a:rPr lang="ru-RU" dirty="0">
                <a:solidFill>
                  <a:srgbClr val="FFC000"/>
                </a:solidFill>
              </a:rPr>
              <a:t> Землею та </a:t>
            </a:r>
            <a:r>
              <a:rPr lang="ru-RU" dirty="0" err="1">
                <a:solidFill>
                  <a:srgbClr val="FFC000"/>
                </a:solidFill>
              </a:rPr>
              <a:t>Сонцем</a:t>
            </a:r>
            <a:r>
              <a:rPr lang="ru-RU" dirty="0">
                <a:solidFill>
                  <a:srgbClr val="FFC000"/>
                </a:solidFill>
              </a:rPr>
              <a:t>. Таким чином, диск </a:t>
            </a:r>
            <a:r>
              <a:rPr lang="ru-RU" dirty="0" err="1">
                <a:solidFill>
                  <a:srgbClr val="FFC000"/>
                </a:solidFill>
              </a:rPr>
              <a:t>Венери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проектується</a:t>
            </a:r>
            <a:r>
              <a:rPr lang="ru-RU" dirty="0">
                <a:solidFill>
                  <a:srgbClr val="FFC000"/>
                </a:solidFill>
              </a:rPr>
              <a:t> на диск </a:t>
            </a:r>
            <a:r>
              <a:rPr lang="ru-RU" dirty="0" err="1">
                <a:solidFill>
                  <a:srgbClr val="FFC000"/>
                </a:solidFill>
              </a:rPr>
              <a:t>Сонця</a:t>
            </a:r>
            <a:r>
              <a:rPr lang="ru-RU" dirty="0">
                <a:solidFill>
                  <a:srgbClr val="FFC000"/>
                </a:solidFill>
              </a:rPr>
              <a:t> й, </a:t>
            </a:r>
            <a:r>
              <a:rPr lang="ru-RU" dirty="0" err="1">
                <a:solidFill>
                  <a:srgbClr val="FFC000"/>
                </a:solidFill>
              </a:rPr>
              <a:t>відповідно</a:t>
            </a:r>
            <a:r>
              <a:rPr lang="ru-RU" dirty="0">
                <a:solidFill>
                  <a:srgbClr val="FFC000"/>
                </a:solidFill>
              </a:rPr>
              <a:t>, вона </a:t>
            </a:r>
            <a:r>
              <a:rPr lang="ru-RU" dirty="0" err="1">
                <a:solidFill>
                  <a:srgbClr val="FFC000"/>
                </a:solidFill>
              </a:rPr>
              <a:t>частково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затемняє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невелику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ділянку</a:t>
            </a:r>
            <a:r>
              <a:rPr lang="ru-RU" dirty="0">
                <a:solidFill>
                  <a:srgbClr val="FFC000"/>
                </a:solidFill>
              </a:rPr>
              <a:t> диску </a:t>
            </a:r>
            <a:r>
              <a:rPr lang="ru-RU" dirty="0" err="1">
                <a:solidFill>
                  <a:srgbClr val="FFC000"/>
                </a:solidFill>
              </a:rPr>
              <a:t>Сонця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світло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якої</a:t>
            </a:r>
            <a:r>
              <a:rPr lang="ru-RU" dirty="0">
                <a:solidFill>
                  <a:srgbClr val="FFC000"/>
                </a:solidFill>
              </a:rPr>
              <a:t> не доходить до земного </a:t>
            </a:r>
            <a:r>
              <a:rPr lang="ru-RU" dirty="0" err="1">
                <a:solidFill>
                  <a:srgbClr val="FFC000"/>
                </a:solidFill>
              </a:rPr>
              <a:t>спостерігача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r>
              <a:rPr lang="ru-RU" dirty="0" err="1">
                <a:solidFill>
                  <a:srgbClr val="FFC000"/>
                </a:solidFill>
              </a:rPr>
              <a:t>Однак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це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явище</a:t>
            </a:r>
            <a:r>
              <a:rPr lang="ru-RU" dirty="0">
                <a:solidFill>
                  <a:srgbClr val="FFC000"/>
                </a:solidFill>
              </a:rPr>
              <a:t> є одним з </a:t>
            </a:r>
            <a:r>
              <a:rPr lang="ru-RU" dirty="0" err="1">
                <a:solidFill>
                  <a:srgbClr val="FFC000"/>
                </a:solidFill>
              </a:rPr>
              <a:t>найрідкісніших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Сонячній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системі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Приблизно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протягом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двох</a:t>
            </a:r>
            <a:r>
              <a:rPr lang="ru-RU" dirty="0">
                <a:solidFill>
                  <a:srgbClr val="FFC000"/>
                </a:solidFill>
              </a:rPr>
              <a:t> з половиною </a:t>
            </a:r>
            <a:r>
              <a:rPr lang="ru-RU" dirty="0" err="1">
                <a:solidFill>
                  <a:srgbClr val="FFC000"/>
                </a:solidFill>
              </a:rPr>
              <a:t>століть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випадку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чотири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проходження</a:t>
            </a:r>
            <a:r>
              <a:rPr lang="ru-RU" dirty="0">
                <a:solidFill>
                  <a:srgbClr val="FFC000"/>
                </a:solidFill>
              </a:rPr>
              <a:t> - два </a:t>
            </a:r>
            <a:r>
              <a:rPr lang="ru-RU" dirty="0" err="1">
                <a:solidFill>
                  <a:srgbClr val="FFC000"/>
                </a:solidFill>
              </a:rPr>
              <a:t>грудневих</a:t>
            </a:r>
            <a:r>
              <a:rPr lang="ru-RU" dirty="0">
                <a:solidFill>
                  <a:srgbClr val="FFC000"/>
                </a:solidFill>
              </a:rPr>
              <a:t> і два </a:t>
            </a:r>
            <a:r>
              <a:rPr lang="ru-RU" dirty="0" err="1">
                <a:solidFill>
                  <a:srgbClr val="FFC000"/>
                </a:solidFill>
              </a:rPr>
              <a:t>червневих</a:t>
            </a:r>
            <a:r>
              <a:rPr lang="ru-RU" dirty="0">
                <a:solidFill>
                  <a:srgbClr val="FFC000"/>
                </a:solidFill>
              </a:rPr>
              <a:t>. Раз в 243 роки. </a:t>
            </a:r>
            <a:r>
              <a:rPr lang="ru-RU" dirty="0" err="1">
                <a:solidFill>
                  <a:srgbClr val="FFC000"/>
                </a:solidFill>
              </a:rPr>
              <a:t>Таке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явище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відбулося</a:t>
            </a:r>
            <a:r>
              <a:rPr lang="ru-RU" dirty="0">
                <a:solidFill>
                  <a:srgbClr val="FFC000"/>
                </a:solidFill>
              </a:rPr>
              <a:t> 6 </a:t>
            </a:r>
            <a:r>
              <a:rPr lang="ru-RU" dirty="0" err="1">
                <a:solidFill>
                  <a:srgbClr val="FFC000"/>
                </a:solidFill>
              </a:rPr>
              <a:t>червня</a:t>
            </a:r>
            <a:r>
              <a:rPr lang="ru-RU" dirty="0">
                <a:solidFill>
                  <a:srgbClr val="FFC000"/>
                </a:solidFill>
              </a:rPr>
              <a:t> 2012 року.</a:t>
            </a:r>
          </a:p>
          <a:p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dirty="0" err="1">
                <a:solidFill>
                  <a:srgbClr val="FFC000"/>
                </a:solidFill>
              </a:rPr>
              <a:t>Під</a:t>
            </a:r>
            <a:r>
              <a:rPr lang="ru-RU" dirty="0">
                <a:solidFill>
                  <a:srgbClr val="FFC000"/>
                </a:solidFill>
              </a:rPr>
              <a:t> час </a:t>
            </a:r>
            <a:r>
              <a:rPr lang="ru-RU" dirty="0" err="1">
                <a:solidFill>
                  <a:srgbClr val="FFC000"/>
                </a:solidFill>
              </a:rPr>
              <a:t>проходження</a:t>
            </a:r>
            <a:r>
              <a:rPr lang="ru-RU" dirty="0">
                <a:solidFill>
                  <a:srgbClr val="FFC000"/>
                </a:solidFill>
              </a:rPr>
              <a:t> Венеру </a:t>
            </a:r>
            <a:r>
              <a:rPr lang="ru-RU" dirty="0" err="1">
                <a:solidFill>
                  <a:srgbClr val="FFC000"/>
                </a:solidFill>
              </a:rPr>
              <a:t>можна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спостерігати</a:t>
            </a:r>
            <a:r>
              <a:rPr lang="ru-RU" dirty="0">
                <a:solidFill>
                  <a:srgbClr val="FFC000"/>
                </a:solidFill>
              </a:rPr>
              <a:t> з </a:t>
            </a:r>
            <a:r>
              <a:rPr lang="ru-RU" dirty="0" err="1">
                <a:solidFill>
                  <a:srgbClr val="FFC000"/>
                </a:solidFill>
              </a:rPr>
              <a:t>Землі</a:t>
            </a:r>
            <a:r>
              <a:rPr lang="ru-RU" dirty="0">
                <a:solidFill>
                  <a:srgbClr val="FFC000"/>
                </a:solidFill>
              </a:rPr>
              <a:t> як </a:t>
            </a:r>
            <a:r>
              <a:rPr lang="ru-RU" dirty="0" err="1">
                <a:solidFill>
                  <a:srgbClr val="FFC000"/>
                </a:solidFill>
              </a:rPr>
              <a:t>маленьку</a:t>
            </a:r>
            <a:r>
              <a:rPr lang="ru-RU" dirty="0">
                <a:solidFill>
                  <a:srgbClr val="FFC000"/>
                </a:solidFill>
              </a:rPr>
              <a:t> темну </a:t>
            </a:r>
            <a:r>
              <a:rPr lang="ru-RU" dirty="0" err="1">
                <a:solidFill>
                  <a:srgbClr val="FFC000"/>
                </a:solidFill>
              </a:rPr>
              <a:t>цятку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повільно</a:t>
            </a:r>
            <a:r>
              <a:rPr lang="ru-RU" dirty="0">
                <a:solidFill>
                  <a:srgbClr val="FFC000"/>
                </a:solidFill>
              </a:rPr>
              <a:t> «</a:t>
            </a:r>
            <a:r>
              <a:rPr lang="ru-RU" dirty="0" err="1">
                <a:solidFill>
                  <a:srgbClr val="FFC000"/>
                </a:solidFill>
              </a:rPr>
              <a:t>повзе</a:t>
            </a:r>
            <a:r>
              <a:rPr lang="ru-RU" dirty="0">
                <a:solidFill>
                  <a:srgbClr val="FFC000"/>
                </a:solidFill>
              </a:rPr>
              <a:t>» </a:t>
            </a:r>
            <a:r>
              <a:rPr lang="ru-RU" dirty="0" err="1">
                <a:solidFill>
                  <a:srgbClr val="FFC000"/>
                </a:solidFill>
              </a:rPr>
              <a:t>видимим</a:t>
            </a:r>
            <a:r>
              <a:rPr lang="ru-RU" dirty="0">
                <a:solidFill>
                  <a:srgbClr val="FFC000"/>
                </a:solidFill>
              </a:rPr>
              <a:t> диском </a:t>
            </a:r>
            <a:r>
              <a:rPr lang="ru-RU" dirty="0" err="1">
                <a:solidFill>
                  <a:srgbClr val="FFC000"/>
                </a:solidFill>
              </a:rPr>
              <a:t>Сонця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Тривалість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проходження</a:t>
            </a:r>
            <a:r>
              <a:rPr lang="ru-RU" dirty="0">
                <a:solidFill>
                  <a:srgbClr val="FFC000"/>
                </a:solidFill>
              </a:rPr>
              <a:t> становить </a:t>
            </a:r>
            <a:r>
              <a:rPr lang="ru-RU" dirty="0" err="1">
                <a:solidFill>
                  <a:srgbClr val="FFC000"/>
                </a:solidFill>
              </a:rPr>
              <a:t>кілька</a:t>
            </a:r>
            <a:r>
              <a:rPr lang="ru-RU" dirty="0">
                <a:solidFill>
                  <a:srgbClr val="FFC000"/>
                </a:solidFill>
              </a:rPr>
              <a:t> годин.</a:t>
            </a: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3098" cy="648072"/>
          </a:xfrm>
        </p:spPr>
        <p:txBody>
          <a:bodyPr/>
          <a:lstStyle/>
          <a:p>
            <a:r>
              <a:rPr lang="uk-UA" sz="3200" dirty="0" smtClean="0">
                <a:solidFill>
                  <a:srgbClr val="FF0000"/>
                </a:solidFill>
              </a:rPr>
              <a:t>Проходження Венери перед диском Сонця</a:t>
            </a:r>
            <a:br>
              <a:rPr lang="uk-UA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507288" cy="2880320"/>
          </a:xfrm>
        </p:spPr>
        <p:txBody>
          <a:bodyPr/>
          <a:lstStyle/>
          <a:p>
            <a:pPr marL="0" indent="358775" algn="just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800" dirty="0" err="1" smtClean="0">
                <a:solidFill>
                  <a:srgbClr val="FFC000"/>
                </a:solidFill>
              </a:rPr>
              <a:t>Вперше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спостерігав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проходження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по диску </a:t>
            </a:r>
            <a:r>
              <a:rPr lang="ru-RU" sz="1800" dirty="0" err="1" smtClean="0">
                <a:solidFill>
                  <a:srgbClr val="FFC000"/>
                </a:solidFill>
              </a:rPr>
              <a:t>Сонця</a:t>
            </a:r>
            <a:r>
              <a:rPr lang="ru-RU" sz="1800" dirty="0" smtClean="0">
                <a:solidFill>
                  <a:srgbClr val="FFC000"/>
                </a:solidFill>
              </a:rPr>
              <a:t> 4 </a:t>
            </a:r>
            <a:r>
              <a:rPr lang="ru-RU" sz="1800" dirty="0" err="1" smtClean="0">
                <a:solidFill>
                  <a:srgbClr val="FFC000"/>
                </a:solidFill>
              </a:rPr>
              <a:t>грудня</a:t>
            </a:r>
            <a:r>
              <a:rPr lang="ru-RU" sz="1800" dirty="0" smtClean="0">
                <a:solidFill>
                  <a:srgbClr val="FFC000"/>
                </a:solidFill>
              </a:rPr>
              <a:t> 1639 </a:t>
            </a:r>
            <a:r>
              <a:rPr lang="ru-RU" sz="1800" dirty="0" err="1" smtClean="0">
                <a:solidFill>
                  <a:srgbClr val="FFC000"/>
                </a:solidFill>
              </a:rPr>
              <a:t>англійський</a:t>
            </a:r>
            <a:r>
              <a:rPr lang="ru-RU" sz="1800" dirty="0" smtClean="0">
                <a:solidFill>
                  <a:srgbClr val="FFC000"/>
                </a:solidFill>
              </a:rPr>
              <a:t> астроном </a:t>
            </a:r>
            <a:r>
              <a:rPr lang="ru-RU" sz="1800" dirty="0" err="1" smtClean="0">
                <a:solidFill>
                  <a:srgbClr val="FFC000"/>
                </a:solidFill>
              </a:rPr>
              <a:t>Джерімайя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Хоррокс</a:t>
            </a:r>
            <a:r>
              <a:rPr lang="ru-RU" sz="1800" dirty="0" smtClean="0">
                <a:solidFill>
                  <a:srgbClr val="FFC000"/>
                </a:solidFill>
              </a:rPr>
              <a:t> (1619-1641) </a:t>
            </a:r>
            <a:r>
              <a:rPr lang="ru-RU" sz="1800" dirty="0" err="1" smtClean="0">
                <a:solidFill>
                  <a:srgbClr val="FFC000"/>
                </a:solidFill>
              </a:rPr>
              <a:t>Він</a:t>
            </a:r>
            <a:r>
              <a:rPr lang="ru-RU" sz="1800" dirty="0" smtClean="0">
                <a:solidFill>
                  <a:srgbClr val="FFC000"/>
                </a:solidFill>
              </a:rPr>
              <a:t> же </a:t>
            </a:r>
            <a:r>
              <a:rPr lang="ru-RU" sz="1800" dirty="0" err="1" smtClean="0">
                <a:solidFill>
                  <a:srgbClr val="FFC000"/>
                </a:solidFill>
              </a:rPr>
              <a:t>це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явище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перечислити</a:t>
            </a:r>
            <a:r>
              <a:rPr lang="ru-RU" sz="1800" dirty="0" smtClean="0">
                <a:solidFill>
                  <a:srgbClr val="FFC000"/>
                </a:solidFill>
              </a:rPr>
              <a:t>.</a:t>
            </a:r>
          </a:p>
          <a:p>
            <a:pPr marL="0" indent="358775" algn="just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800" dirty="0" err="1" smtClean="0">
                <a:solidFill>
                  <a:srgbClr val="FFC000"/>
                </a:solidFill>
              </a:rPr>
              <a:t>Особливий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інтерес</a:t>
            </a:r>
            <a:r>
              <a:rPr lang="ru-RU" sz="1800" dirty="0" smtClean="0">
                <a:solidFill>
                  <a:srgbClr val="FFC000"/>
                </a:solidFill>
              </a:rPr>
              <a:t> для науки представляли </a:t>
            </a:r>
            <a:r>
              <a:rPr lang="ru-RU" sz="1800" dirty="0" err="1" smtClean="0">
                <a:solidFill>
                  <a:srgbClr val="FFC000"/>
                </a:solidFill>
              </a:rPr>
              <a:t>спостереження</a:t>
            </a:r>
            <a:r>
              <a:rPr lang="ru-RU" sz="1800" dirty="0" smtClean="0">
                <a:solidFill>
                  <a:srgbClr val="FFC000"/>
                </a:solidFill>
              </a:rPr>
              <a:t> «</a:t>
            </a:r>
            <a:r>
              <a:rPr lang="ru-RU" sz="1800" dirty="0" err="1" smtClean="0">
                <a:solidFill>
                  <a:srgbClr val="FFC000"/>
                </a:solidFill>
              </a:rPr>
              <a:t>явища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на </a:t>
            </a:r>
            <a:r>
              <a:rPr lang="ru-RU" sz="1800" dirty="0" err="1" smtClean="0">
                <a:solidFill>
                  <a:srgbClr val="FFC000"/>
                </a:solidFill>
              </a:rPr>
              <a:t>Сонці</a:t>
            </a:r>
            <a:r>
              <a:rPr lang="ru-RU" sz="1800" dirty="0" smtClean="0">
                <a:solidFill>
                  <a:srgbClr val="FFC000"/>
                </a:solidFill>
              </a:rPr>
              <a:t>», </a:t>
            </a:r>
            <a:r>
              <a:rPr lang="ru-RU" sz="1800" dirty="0" err="1" smtClean="0">
                <a:solidFill>
                  <a:srgbClr val="FFC000"/>
                </a:solidFill>
              </a:rPr>
              <a:t>які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зробив</a:t>
            </a:r>
            <a:r>
              <a:rPr lang="ru-RU" sz="1800" dirty="0" smtClean="0">
                <a:solidFill>
                  <a:srgbClr val="FFC000"/>
                </a:solidFill>
              </a:rPr>
              <a:t> М. В. Ломоносов 6 </a:t>
            </a:r>
            <a:r>
              <a:rPr lang="ru-RU" sz="1800" dirty="0" err="1" smtClean="0">
                <a:solidFill>
                  <a:srgbClr val="FFC000"/>
                </a:solidFill>
              </a:rPr>
              <a:t>червня</a:t>
            </a:r>
            <a:r>
              <a:rPr lang="ru-RU" sz="1800" dirty="0" smtClean="0">
                <a:solidFill>
                  <a:srgbClr val="FFC000"/>
                </a:solidFill>
              </a:rPr>
              <a:t> 1761. </a:t>
            </a:r>
            <a:r>
              <a:rPr lang="ru-RU" sz="1800" dirty="0" err="1" smtClean="0">
                <a:solidFill>
                  <a:srgbClr val="FFC000"/>
                </a:solidFill>
              </a:rPr>
              <a:t>Це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проходження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спостерігалося</a:t>
            </a:r>
            <a:r>
              <a:rPr lang="ru-RU" sz="1800" dirty="0" smtClean="0">
                <a:solidFill>
                  <a:srgbClr val="FFC000"/>
                </a:solidFill>
              </a:rPr>
              <a:t> у </a:t>
            </a:r>
            <a:r>
              <a:rPr lang="ru-RU" sz="1800" dirty="0" err="1" smtClean="0">
                <a:solidFill>
                  <a:srgbClr val="FFC000"/>
                </a:solidFill>
              </a:rPr>
              <a:t>всьому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світі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але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тільки</a:t>
            </a:r>
            <a:r>
              <a:rPr lang="ru-RU" sz="1800" dirty="0" smtClean="0">
                <a:solidFill>
                  <a:srgbClr val="FFC000"/>
                </a:solidFill>
              </a:rPr>
              <a:t> Ломоносов </a:t>
            </a:r>
            <a:r>
              <a:rPr lang="ru-RU" sz="1800" dirty="0" err="1" smtClean="0">
                <a:solidFill>
                  <a:srgbClr val="FFC000"/>
                </a:solidFill>
              </a:rPr>
              <a:t>звернув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увагу</a:t>
            </a:r>
            <a:r>
              <a:rPr lang="ru-RU" sz="1800" dirty="0" smtClean="0">
                <a:solidFill>
                  <a:srgbClr val="FFC000"/>
                </a:solidFill>
              </a:rPr>
              <a:t> на те, </a:t>
            </a:r>
            <a:r>
              <a:rPr lang="ru-RU" sz="1800" dirty="0" err="1" smtClean="0">
                <a:solidFill>
                  <a:srgbClr val="FFC000"/>
                </a:solidFill>
              </a:rPr>
              <a:t>що</a:t>
            </a:r>
            <a:r>
              <a:rPr lang="ru-RU" sz="1800" dirty="0" smtClean="0">
                <a:solidFill>
                  <a:srgbClr val="FFC000"/>
                </a:solidFill>
              </a:rPr>
              <a:t> при </a:t>
            </a:r>
            <a:r>
              <a:rPr lang="ru-RU" sz="1800" dirty="0" err="1" smtClean="0">
                <a:solidFill>
                  <a:srgbClr val="FFC000"/>
                </a:solidFill>
              </a:rPr>
              <a:t>зіткненні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</a:t>
            </a:r>
            <a:r>
              <a:rPr lang="ru-RU" sz="1800" dirty="0" smtClean="0">
                <a:solidFill>
                  <a:srgbClr val="FFC000"/>
                </a:solidFill>
              </a:rPr>
              <a:t> диском </a:t>
            </a:r>
            <a:r>
              <a:rPr lang="ru-RU" sz="1800" dirty="0" err="1" smtClean="0">
                <a:solidFill>
                  <a:srgbClr val="FFC000"/>
                </a:solidFill>
              </a:rPr>
              <a:t>Сонця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навколо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виникло</a:t>
            </a:r>
            <a:r>
              <a:rPr lang="ru-RU" sz="1800" dirty="0" smtClean="0">
                <a:solidFill>
                  <a:srgbClr val="FFC000"/>
                </a:solidFill>
              </a:rPr>
              <a:t> «</a:t>
            </a:r>
            <a:r>
              <a:rPr lang="ru-RU" sz="1800" dirty="0" err="1" smtClean="0">
                <a:solidFill>
                  <a:srgbClr val="FFC000"/>
                </a:solidFill>
              </a:rPr>
              <a:t>тонке</a:t>
            </a:r>
            <a:r>
              <a:rPr lang="ru-RU" sz="1800" dirty="0" smtClean="0">
                <a:solidFill>
                  <a:srgbClr val="FFC000"/>
                </a:solidFill>
              </a:rPr>
              <a:t>, як волос, </a:t>
            </a:r>
            <a:r>
              <a:rPr lang="ru-RU" sz="1800" dirty="0" err="1" smtClean="0">
                <a:solidFill>
                  <a:srgbClr val="FFC000"/>
                </a:solidFill>
              </a:rPr>
              <a:t>сяйво</a:t>
            </a:r>
            <a:r>
              <a:rPr lang="ru-RU" sz="1800" dirty="0" smtClean="0">
                <a:solidFill>
                  <a:srgbClr val="FFC000"/>
                </a:solidFill>
              </a:rPr>
              <a:t>». </a:t>
            </a:r>
            <a:r>
              <a:rPr lang="ru-RU" sz="1800" dirty="0" err="1" smtClean="0">
                <a:solidFill>
                  <a:srgbClr val="FFC000"/>
                </a:solidFill>
              </a:rPr>
              <a:t>Такий</a:t>
            </a:r>
            <a:r>
              <a:rPr lang="ru-RU" sz="1800" dirty="0" smtClean="0">
                <a:solidFill>
                  <a:srgbClr val="FFC000"/>
                </a:solidFill>
              </a:rPr>
              <a:t> же </a:t>
            </a:r>
            <a:r>
              <a:rPr lang="ru-RU" sz="1800" dirty="0" err="1" smtClean="0">
                <a:solidFill>
                  <a:srgbClr val="FFC000"/>
                </a:solidFill>
              </a:rPr>
              <a:t>світлий</a:t>
            </a:r>
            <a:r>
              <a:rPr lang="ru-RU" sz="1800" dirty="0" smtClean="0">
                <a:solidFill>
                  <a:srgbClr val="FFC000"/>
                </a:solidFill>
              </a:rPr>
              <a:t> ореол </a:t>
            </a:r>
            <a:r>
              <a:rPr lang="ru-RU" sz="1800" dirty="0" err="1" smtClean="0">
                <a:solidFill>
                  <a:srgbClr val="FFC000"/>
                </a:solidFill>
              </a:rPr>
              <a:t>спостерігався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і</a:t>
            </a:r>
            <a:r>
              <a:rPr lang="ru-RU" sz="1800" dirty="0" smtClean="0">
                <a:solidFill>
                  <a:srgbClr val="FFC000"/>
                </a:solidFill>
              </a:rPr>
              <a:t> при </a:t>
            </a:r>
            <a:r>
              <a:rPr lang="ru-RU" sz="1800" dirty="0" err="1" smtClean="0">
                <a:solidFill>
                  <a:srgbClr val="FFC000"/>
                </a:solidFill>
              </a:rPr>
              <a:t>сходженні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сонячного</a:t>
            </a:r>
            <a:r>
              <a:rPr lang="ru-RU" sz="1800" dirty="0" smtClean="0">
                <a:solidFill>
                  <a:srgbClr val="FFC000"/>
                </a:solidFill>
              </a:rPr>
              <a:t> диска.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500071" cy="29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Arial" charset="0"/>
              </a:rPr>
              <a:t>Спутники </a:t>
            </a:r>
            <a:r>
              <a:rPr lang="ru-RU" kern="12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Arial" charset="0"/>
              </a:rPr>
              <a:t>Венери</a:t>
            </a:r>
            <a:r>
              <a:rPr lang="ru-RU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Arial" charset="0"/>
              </a:rPr>
              <a:t/>
            </a:r>
            <a:br>
              <a:rPr lang="ru-RU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Arial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8964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Венера </a:t>
            </a:r>
            <a:r>
              <a:rPr lang="ru-RU" sz="1800" dirty="0" err="1">
                <a:solidFill>
                  <a:srgbClr val="FFC000"/>
                </a:solidFill>
              </a:rPr>
              <a:t>поряд</a:t>
            </a:r>
            <a:r>
              <a:rPr lang="ru-RU" sz="1800" dirty="0">
                <a:solidFill>
                  <a:srgbClr val="FFC000"/>
                </a:solidFill>
              </a:rPr>
              <a:t> з </a:t>
            </a:r>
            <a:r>
              <a:rPr lang="ru-RU" sz="1800" dirty="0" err="1">
                <a:solidFill>
                  <a:srgbClr val="FFC000"/>
                </a:solidFill>
              </a:rPr>
              <a:t>Меркурієм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вважається</a:t>
            </a:r>
            <a:r>
              <a:rPr lang="ru-RU" sz="1800" dirty="0">
                <a:solidFill>
                  <a:srgbClr val="FFC000"/>
                </a:solidFill>
              </a:rPr>
              <a:t> планетою , яка не </a:t>
            </a:r>
            <a:r>
              <a:rPr lang="ru-RU" sz="1800" dirty="0" err="1">
                <a:solidFill>
                  <a:srgbClr val="FFC000"/>
                </a:solidFill>
              </a:rPr>
              <a:t>має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природних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супутників</a:t>
            </a:r>
            <a:r>
              <a:rPr lang="ru-RU" sz="1800" dirty="0">
                <a:solidFill>
                  <a:srgbClr val="FFC000"/>
                </a:solidFill>
              </a:rPr>
              <a:t> . У </a:t>
            </a:r>
            <a:r>
              <a:rPr lang="ru-RU" sz="1800" dirty="0" err="1">
                <a:solidFill>
                  <a:srgbClr val="FFC000"/>
                </a:solidFill>
              </a:rPr>
              <a:t>минулому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мали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місце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численні</a:t>
            </a:r>
            <a:r>
              <a:rPr lang="ru-RU" sz="1800" dirty="0">
                <a:solidFill>
                  <a:srgbClr val="FFC000"/>
                </a:solidFill>
              </a:rPr>
              <a:t> заяви про </a:t>
            </a:r>
            <a:r>
              <a:rPr lang="ru-RU" sz="1800" dirty="0" err="1">
                <a:solidFill>
                  <a:srgbClr val="FFC000"/>
                </a:solidFill>
              </a:rPr>
              <a:t>спостереження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супутників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, але </a:t>
            </a:r>
            <a:r>
              <a:rPr lang="ru-RU" sz="1800" dirty="0" err="1">
                <a:solidFill>
                  <a:srgbClr val="FFC000"/>
                </a:solidFill>
              </a:rPr>
              <a:t>відкриття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завжди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виявлялося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заснованим</a:t>
            </a:r>
            <a:r>
              <a:rPr lang="ru-RU" sz="1800" dirty="0">
                <a:solidFill>
                  <a:srgbClr val="FFC000"/>
                </a:solidFill>
              </a:rPr>
              <a:t> на </a:t>
            </a:r>
            <a:r>
              <a:rPr lang="ru-RU" sz="1800" dirty="0" err="1">
                <a:solidFill>
                  <a:srgbClr val="FFC000"/>
                </a:solidFill>
              </a:rPr>
              <a:t>помилку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Перші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>
                <a:solidFill>
                  <a:srgbClr val="FFC000"/>
                </a:solidFill>
              </a:rPr>
              <a:t>заяви про те 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виявлено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супутник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, </a:t>
            </a:r>
            <a:r>
              <a:rPr lang="ru-RU" sz="1800" dirty="0" err="1">
                <a:solidFill>
                  <a:srgbClr val="FFC000"/>
                </a:solidFill>
              </a:rPr>
              <a:t>відносяться</a:t>
            </a:r>
            <a:r>
              <a:rPr lang="ru-RU" sz="1800" dirty="0">
                <a:solidFill>
                  <a:srgbClr val="FFC000"/>
                </a:solidFill>
              </a:rPr>
              <a:t> до XVII </a:t>
            </a:r>
            <a:r>
              <a:rPr lang="ru-RU" sz="1800" dirty="0" err="1">
                <a:solidFill>
                  <a:srgbClr val="FFC000"/>
                </a:solidFill>
              </a:rPr>
              <a:t>століття</a:t>
            </a:r>
            <a:r>
              <a:rPr lang="ru-RU" sz="1800" dirty="0">
                <a:solidFill>
                  <a:srgbClr val="FFC000"/>
                </a:solidFill>
              </a:rPr>
              <a:t> . </a:t>
            </a:r>
            <a:r>
              <a:rPr lang="ru-RU" sz="1800" dirty="0" err="1">
                <a:solidFill>
                  <a:srgbClr val="FFC000"/>
                </a:solidFill>
              </a:rPr>
              <a:t>Всього</a:t>
            </a:r>
            <a:r>
              <a:rPr lang="ru-RU" sz="1800" dirty="0">
                <a:solidFill>
                  <a:srgbClr val="FFC000"/>
                </a:solidFill>
              </a:rPr>
              <a:t> за 120 -</a:t>
            </a:r>
            <a:r>
              <a:rPr lang="ru-RU" sz="1800" dirty="0" err="1">
                <a:solidFill>
                  <a:srgbClr val="FFC000"/>
                </a:solidFill>
              </a:rPr>
              <a:t>річний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період</a:t>
            </a:r>
            <a:r>
              <a:rPr lang="ru-RU" sz="1800" dirty="0">
                <a:solidFill>
                  <a:srgbClr val="FFC000"/>
                </a:solidFill>
              </a:rPr>
              <a:t> до 1770 року </a:t>
            </a:r>
            <a:r>
              <a:rPr lang="ru-RU" sz="1800" dirty="0" err="1">
                <a:solidFill>
                  <a:srgbClr val="FFC000"/>
                </a:solidFill>
              </a:rPr>
              <a:t>було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зареєстровано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більше</a:t>
            </a:r>
            <a:r>
              <a:rPr lang="ru-RU" sz="1800" dirty="0">
                <a:solidFill>
                  <a:srgbClr val="FFC000"/>
                </a:solidFill>
              </a:rPr>
              <a:t> 30 </a:t>
            </a:r>
            <a:r>
              <a:rPr lang="ru-RU" sz="1800" dirty="0" err="1">
                <a:solidFill>
                  <a:srgbClr val="FFC000"/>
                </a:solidFill>
              </a:rPr>
              <a:t>спостережень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супутника</a:t>
            </a:r>
            <a:r>
              <a:rPr lang="ru-RU" sz="1800" dirty="0">
                <a:solidFill>
                  <a:srgbClr val="FFC000"/>
                </a:solidFill>
              </a:rPr>
              <a:t> як </a:t>
            </a:r>
            <a:r>
              <a:rPr lang="ru-RU" sz="1800" dirty="0" err="1">
                <a:solidFill>
                  <a:srgbClr val="FFC000"/>
                </a:solidFill>
              </a:rPr>
              <a:t>мінімум</a:t>
            </a:r>
            <a:r>
              <a:rPr lang="ru-RU" sz="1800" dirty="0">
                <a:solidFill>
                  <a:srgbClr val="FFC000"/>
                </a:solidFill>
              </a:rPr>
              <a:t> 20 астрономами . До 1770 </a:t>
            </a:r>
            <a:r>
              <a:rPr lang="ru-RU" sz="1800" dirty="0" err="1">
                <a:solidFill>
                  <a:srgbClr val="FFC000"/>
                </a:solidFill>
              </a:rPr>
              <a:t>пошуки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супутників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були</a:t>
            </a:r>
            <a:r>
              <a:rPr lang="ru-RU" sz="1800" dirty="0">
                <a:solidFill>
                  <a:srgbClr val="FFC000"/>
                </a:solidFill>
              </a:rPr>
              <a:t> практично </a:t>
            </a:r>
            <a:r>
              <a:rPr lang="ru-RU" sz="1800" dirty="0" err="1">
                <a:solidFill>
                  <a:srgbClr val="FFC000"/>
                </a:solidFill>
              </a:rPr>
              <a:t>припинені</a:t>
            </a:r>
            <a:r>
              <a:rPr lang="ru-RU" sz="1800" dirty="0">
                <a:solidFill>
                  <a:srgbClr val="FFC000"/>
                </a:solidFill>
              </a:rPr>
              <a:t> , в основному через те 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не </a:t>
            </a:r>
            <a:r>
              <a:rPr lang="ru-RU" sz="1800" dirty="0" err="1">
                <a:solidFill>
                  <a:srgbClr val="FFC000"/>
                </a:solidFill>
              </a:rPr>
              <a:t>вдавалося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повторити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результати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попередніх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спостережень</a:t>
            </a:r>
            <a:r>
              <a:rPr lang="ru-RU" sz="1800" dirty="0">
                <a:solidFill>
                  <a:srgbClr val="FFC000"/>
                </a:solidFill>
              </a:rPr>
              <a:t> , а </a:t>
            </a:r>
            <a:r>
              <a:rPr lang="ru-RU" sz="1800" dirty="0" err="1">
                <a:solidFill>
                  <a:srgbClr val="FFC000"/>
                </a:solidFill>
              </a:rPr>
              <a:t>також</a:t>
            </a:r>
            <a:r>
              <a:rPr lang="ru-RU" sz="1800" dirty="0">
                <a:solidFill>
                  <a:srgbClr val="FFC000"/>
                </a:solidFill>
              </a:rPr>
              <a:t> в </a:t>
            </a:r>
            <a:r>
              <a:rPr lang="ru-RU" sz="1800" dirty="0" err="1">
                <a:solidFill>
                  <a:srgbClr val="FFC000"/>
                </a:solidFill>
              </a:rPr>
              <a:t>результаті</a:t>
            </a:r>
            <a:r>
              <a:rPr lang="ru-RU" sz="1800" dirty="0">
                <a:solidFill>
                  <a:srgbClr val="FFC000"/>
                </a:solidFill>
              </a:rPr>
              <a:t> того 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ніяких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ознак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наявності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супутника</a:t>
            </a:r>
            <a:r>
              <a:rPr lang="ru-RU" sz="1800" dirty="0">
                <a:solidFill>
                  <a:srgbClr val="FFC000"/>
                </a:solidFill>
              </a:rPr>
              <a:t> не </a:t>
            </a:r>
            <a:r>
              <a:rPr lang="ru-RU" sz="1800" dirty="0" err="1">
                <a:solidFill>
                  <a:srgbClr val="FFC000"/>
                </a:solidFill>
              </a:rPr>
              <a:t>було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виявлено</a:t>
            </a:r>
            <a:r>
              <a:rPr lang="ru-RU" sz="1800" dirty="0">
                <a:solidFill>
                  <a:srgbClr val="FFC000"/>
                </a:solidFill>
              </a:rPr>
              <a:t> при </a:t>
            </a:r>
            <a:r>
              <a:rPr lang="ru-RU" sz="1800" dirty="0" err="1">
                <a:solidFill>
                  <a:srgbClr val="FFC000"/>
                </a:solidFill>
              </a:rPr>
              <a:t>спостереженні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проходження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по диску </a:t>
            </a:r>
            <a:r>
              <a:rPr lang="ru-RU" sz="1800" dirty="0" err="1">
                <a:solidFill>
                  <a:srgbClr val="FFC000"/>
                </a:solidFill>
              </a:rPr>
              <a:t>Сонця</a:t>
            </a:r>
            <a:r>
              <a:rPr lang="ru-RU" sz="1800" dirty="0">
                <a:solidFill>
                  <a:srgbClr val="FFC000"/>
                </a:solidFill>
              </a:rPr>
              <a:t> в 1761 і 1769 </a:t>
            </a:r>
            <a:r>
              <a:rPr lang="ru-RU" sz="1800" dirty="0" err="1">
                <a:solidFill>
                  <a:srgbClr val="FFC000"/>
                </a:solidFill>
              </a:rPr>
              <a:t>році</a:t>
            </a:r>
            <a:r>
              <a:rPr lang="ru-RU" sz="1800" dirty="0">
                <a:solidFill>
                  <a:srgbClr val="FFC000"/>
                </a:solidFill>
              </a:rPr>
              <a:t>. У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(як і у Марса і </a:t>
            </a:r>
            <a:r>
              <a:rPr lang="ru-RU" sz="1800" dirty="0" err="1">
                <a:solidFill>
                  <a:srgbClr val="FFC000"/>
                </a:solidFill>
              </a:rPr>
              <a:t>Землі</a:t>
            </a:r>
            <a:r>
              <a:rPr lang="ru-RU" sz="1800" dirty="0">
                <a:solidFill>
                  <a:srgbClr val="FFC000"/>
                </a:solidFill>
              </a:rPr>
              <a:t> ) </a:t>
            </a:r>
            <a:r>
              <a:rPr lang="ru-RU" sz="1800" dirty="0" err="1">
                <a:solidFill>
                  <a:srgbClr val="FFC000"/>
                </a:solidFill>
              </a:rPr>
              <a:t>існує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квазі</a:t>
            </a:r>
            <a:r>
              <a:rPr lang="ru-RU" sz="1800" dirty="0">
                <a:solidFill>
                  <a:srgbClr val="FFC000"/>
                </a:solidFill>
              </a:rPr>
              <a:t>- </a:t>
            </a:r>
            <a:r>
              <a:rPr lang="ru-RU" sz="1800" dirty="0" err="1">
                <a:solidFill>
                  <a:srgbClr val="FFC000"/>
                </a:solidFill>
              </a:rPr>
              <a:t>супутник</a:t>
            </a:r>
            <a:r>
              <a:rPr lang="ru-RU" sz="1800" dirty="0">
                <a:solidFill>
                  <a:srgbClr val="FFC000"/>
                </a:solidFill>
              </a:rPr>
              <a:t> , </a:t>
            </a:r>
            <a:r>
              <a:rPr lang="ru-RU" sz="1800" dirty="0" err="1">
                <a:solidFill>
                  <a:srgbClr val="FFC000"/>
                </a:solidFill>
              </a:rPr>
              <a:t>астероїд</a:t>
            </a:r>
            <a:r>
              <a:rPr lang="ru-RU" sz="1800" dirty="0">
                <a:solidFill>
                  <a:srgbClr val="FFC000"/>
                </a:solidFill>
              </a:rPr>
              <a:t> 2002 VE68 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звертається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навколо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Сонця</a:t>
            </a:r>
            <a:r>
              <a:rPr lang="ru-RU" sz="1800" dirty="0">
                <a:solidFill>
                  <a:srgbClr val="FFC000"/>
                </a:solidFill>
              </a:rPr>
              <a:t> таким чином 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між</a:t>
            </a:r>
            <a:r>
              <a:rPr lang="ru-RU" sz="1800" dirty="0">
                <a:solidFill>
                  <a:srgbClr val="FFC000"/>
                </a:solidFill>
              </a:rPr>
              <a:t> ним і Венерою </a:t>
            </a:r>
            <a:r>
              <a:rPr lang="ru-RU" sz="1800" dirty="0" err="1">
                <a:solidFill>
                  <a:srgbClr val="FFC000"/>
                </a:solidFill>
              </a:rPr>
              <a:t>існує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орбітальний</a:t>
            </a:r>
            <a:r>
              <a:rPr lang="ru-RU" sz="1800" dirty="0">
                <a:solidFill>
                  <a:srgbClr val="FFC000"/>
                </a:solidFill>
              </a:rPr>
              <a:t> резонанс , в </a:t>
            </a:r>
            <a:r>
              <a:rPr lang="ru-RU" sz="1800" dirty="0" err="1">
                <a:solidFill>
                  <a:srgbClr val="FFC000"/>
                </a:solidFill>
              </a:rPr>
              <a:t>результаті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якого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протягом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багатьох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періодів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звернення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він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залишається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поблизу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планети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9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Стародавня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історія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знань</a:t>
            </a:r>
            <a:r>
              <a:rPr lang="ru-RU" sz="3600" dirty="0" smtClean="0">
                <a:solidFill>
                  <a:srgbClr val="FF0000"/>
                </a:solidFill>
              </a:rPr>
              <a:t> про Венеру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rgbClr val="FFC000"/>
                </a:solidFill>
              </a:rPr>
              <a:t>Стародавні</a:t>
            </a:r>
            <a:r>
              <a:rPr lang="ru-RU" sz="1800" dirty="0" smtClean="0">
                <a:solidFill>
                  <a:srgbClr val="FFC000"/>
                </a:solidFill>
              </a:rPr>
              <a:t> </a:t>
            </a:r>
            <a:r>
              <a:rPr lang="ru-RU" sz="1800" dirty="0" err="1" smtClean="0">
                <a:solidFill>
                  <a:srgbClr val="FFC000"/>
                </a:solidFill>
              </a:rPr>
              <a:t>індуси</a:t>
            </a:r>
            <a:r>
              <a:rPr lang="ru-RU" sz="1800" dirty="0" smtClean="0">
                <a:solidFill>
                  <a:srgbClr val="FFC000"/>
                </a:solidFill>
              </a:rPr>
              <a:t>, греки, </a:t>
            </a:r>
            <a:r>
              <a:rPr lang="ru-RU" sz="1800" dirty="0" err="1" smtClean="0">
                <a:solidFill>
                  <a:srgbClr val="FFC000"/>
                </a:solidFill>
              </a:rPr>
              <a:t>єгиптяни</a:t>
            </a:r>
            <a:r>
              <a:rPr lang="ru-RU" sz="1800" dirty="0" smtClean="0">
                <a:solidFill>
                  <a:srgbClr val="FFC000"/>
                </a:solidFill>
              </a:rPr>
              <a:t>, </a:t>
            </a:r>
            <a:r>
              <a:rPr lang="ru-RU" sz="1800" dirty="0" err="1" smtClean="0">
                <a:solidFill>
                  <a:srgbClr val="FFC000"/>
                </a:solidFill>
              </a:rPr>
              <a:t>вавилонянини</a:t>
            </a:r>
            <a:r>
              <a:rPr lang="ru-RU" sz="1800" dirty="0" smtClean="0">
                <a:solidFill>
                  <a:srgbClr val="FFC000"/>
                </a:solidFill>
              </a:rPr>
              <a:t> та </a:t>
            </a:r>
            <a:r>
              <a:rPr lang="ru-RU" sz="1800" dirty="0" err="1" smtClean="0">
                <a:solidFill>
                  <a:srgbClr val="FFC000"/>
                </a:solidFill>
              </a:rPr>
              <a:t>китайці</a:t>
            </a:r>
            <a:r>
              <a:rPr lang="ru-RU" sz="1800" dirty="0" smtClean="0">
                <a:solidFill>
                  <a:srgbClr val="FFC000"/>
                </a:solidFill>
              </a:rPr>
              <a:t> знали про Венеру </a:t>
            </a:r>
            <a:r>
              <a:rPr lang="ru-RU" sz="1800" dirty="0" err="1" smtClean="0">
                <a:solidFill>
                  <a:srgbClr val="FFC000"/>
                </a:solidFill>
              </a:rPr>
              <a:t>й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записували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дані</a:t>
            </a:r>
            <a:r>
              <a:rPr lang="ru-RU" sz="1800" dirty="0" smtClean="0">
                <a:solidFill>
                  <a:srgbClr val="FFC000"/>
                </a:solidFill>
              </a:rPr>
              <a:t> про </a:t>
            </a:r>
            <a:r>
              <a:rPr lang="ru-RU" sz="1800" dirty="0" err="1" smtClean="0">
                <a:solidFill>
                  <a:srgbClr val="FFC000"/>
                </a:solidFill>
              </a:rPr>
              <a:t>її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рух</a:t>
            </a:r>
            <a:r>
              <a:rPr lang="ru-RU" sz="1800" dirty="0" smtClean="0">
                <a:solidFill>
                  <a:srgbClr val="FFC000"/>
                </a:solidFill>
              </a:rPr>
              <a:t> на </a:t>
            </a:r>
            <a:r>
              <a:rPr lang="ru-RU" sz="1800" dirty="0" err="1" smtClean="0">
                <a:solidFill>
                  <a:srgbClr val="FFC000"/>
                </a:solidFill>
              </a:rPr>
              <a:t>небі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  <a:r>
              <a:rPr lang="ru-RU" sz="1800" dirty="0" err="1" smtClean="0">
                <a:solidFill>
                  <a:srgbClr val="FFC000"/>
                </a:solidFill>
              </a:rPr>
              <a:t>Античні</a:t>
            </a:r>
            <a:r>
              <a:rPr lang="ru-RU" sz="1800" dirty="0" smtClean="0">
                <a:solidFill>
                  <a:srgbClr val="FFC000"/>
                </a:solidFill>
              </a:rPr>
              <a:t> греки </a:t>
            </a:r>
            <a:r>
              <a:rPr lang="ru-RU" sz="1800" dirty="0" err="1" smtClean="0">
                <a:solidFill>
                  <a:srgbClr val="FFC000"/>
                </a:solidFill>
              </a:rPr>
              <a:t>вважали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що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вечірня</a:t>
            </a:r>
            <a:r>
              <a:rPr lang="ru-RU" sz="1800" dirty="0" smtClean="0">
                <a:solidFill>
                  <a:srgbClr val="FFC000"/>
                </a:solidFill>
              </a:rPr>
              <a:t> зоря </a:t>
            </a:r>
            <a:r>
              <a:rPr lang="ru-RU" sz="1800" dirty="0" err="1" smtClean="0">
                <a:solidFill>
                  <a:srgbClr val="FFC000"/>
                </a:solidFill>
              </a:rPr>
              <a:t>Гесперус</a:t>
            </a:r>
            <a:r>
              <a:rPr lang="ru-RU" sz="1800" dirty="0" smtClean="0">
                <a:solidFill>
                  <a:srgbClr val="FFC000"/>
                </a:solidFill>
              </a:rPr>
              <a:t> (Венера на </a:t>
            </a:r>
            <a:r>
              <a:rPr lang="ru-RU" sz="1800" dirty="0" err="1" smtClean="0">
                <a:solidFill>
                  <a:srgbClr val="FFC000"/>
                </a:solidFill>
              </a:rPr>
              <a:t>небі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після</a:t>
            </a:r>
            <a:r>
              <a:rPr lang="ru-RU" sz="1800" dirty="0" smtClean="0">
                <a:solidFill>
                  <a:srgbClr val="FFC000"/>
                </a:solidFill>
              </a:rPr>
              <a:t> заходу </a:t>
            </a:r>
            <a:r>
              <a:rPr lang="ru-RU" sz="1800" dirty="0" err="1" smtClean="0">
                <a:solidFill>
                  <a:srgbClr val="FFC000"/>
                </a:solidFill>
              </a:rPr>
              <a:t>Сонця</a:t>
            </a:r>
            <a:r>
              <a:rPr lang="ru-RU" sz="1800" dirty="0" smtClean="0">
                <a:solidFill>
                  <a:srgbClr val="FFC000"/>
                </a:solidFill>
              </a:rPr>
              <a:t>) та </a:t>
            </a:r>
            <a:r>
              <a:rPr lang="ru-RU" sz="1800" dirty="0" err="1" smtClean="0">
                <a:solidFill>
                  <a:srgbClr val="FFC000"/>
                </a:solidFill>
              </a:rPr>
              <a:t>вранішня</a:t>
            </a:r>
            <a:r>
              <a:rPr lang="ru-RU" sz="1800" dirty="0" smtClean="0">
                <a:solidFill>
                  <a:srgbClr val="FFC000"/>
                </a:solidFill>
              </a:rPr>
              <a:t> зоря </a:t>
            </a:r>
            <a:r>
              <a:rPr lang="ru-RU" sz="1800" dirty="0" err="1" smtClean="0">
                <a:solidFill>
                  <a:srgbClr val="FFC000"/>
                </a:solidFill>
              </a:rPr>
              <a:t>Фосфорус</a:t>
            </a:r>
            <a:r>
              <a:rPr lang="ru-RU" sz="1800" dirty="0" smtClean="0">
                <a:solidFill>
                  <a:srgbClr val="FFC000"/>
                </a:solidFill>
              </a:rPr>
              <a:t> (Венера на </a:t>
            </a:r>
            <a:r>
              <a:rPr lang="ru-RU" sz="1800" dirty="0" err="1" smtClean="0">
                <a:solidFill>
                  <a:srgbClr val="FFC000"/>
                </a:solidFill>
              </a:rPr>
              <a:t>небі</a:t>
            </a:r>
            <a:r>
              <a:rPr lang="ru-RU" sz="1800" dirty="0" smtClean="0">
                <a:solidFill>
                  <a:srgbClr val="FFC000"/>
                </a:solidFill>
              </a:rPr>
              <a:t> перед сходом </a:t>
            </a:r>
            <a:r>
              <a:rPr lang="ru-RU" sz="1800" dirty="0" err="1" smtClean="0">
                <a:solidFill>
                  <a:srgbClr val="FFC000"/>
                </a:solidFill>
              </a:rPr>
              <a:t>Сонця</a:t>
            </a:r>
            <a:r>
              <a:rPr lang="ru-RU" sz="1800" dirty="0" smtClean="0">
                <a:solidFill>
                  <a:srgbClr val="FFC000"/>
                </a:solidFill>
              </a:rPr>
              <a:t>) — </a:t>
            </a:r>
            <a:r>
              <a:rPr lang="ru-RU" sz="1800" dirty="0" err="1" smtClean="0">
                <a:solidFill>
                  <a:srgbClr val="FFC000"/>
                </a:solidFill>
              </a:rPr>
              <a:t>це</a:t>
            </a:r>
            <a:r>
              <a:rPr lang="ru-RU" sz="1800" dirty="0" smtClean="0">
                <a:solidFill>
                  <a:srgbClr val="FFC000"/>
                </a:solidFill>
              </a:rPr>
              <a:t> два </a:t>
            </a:r>
            <a:r>
              <a:rPr lang="ru-RU" sz="1800" dirty="0" err="1" smtClean="0">
                <a:solidFill>
                  <a:srgbClr val="FFC000"/>
                </a:solidFill>
              </a:rPr>
              <a:t>різні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об'єкти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  <a:r>
              <a:rPr lang="ru-RU" sz="1800" dirty="0" err="1" smtClean="0">
                <a:solidFill>
                  <a:srgbClr val="FFC000"/>
                </a:solidFill>
              </a:rPr>
              <a:t>Відкриття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що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ці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обидва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явища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є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спостереженнями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однієї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належить</a:t>
            </a:r>
            <a:r>
              <a:rPr lang="ru-RU" sz="1800" dirty="0" smtClean="0">
                <a:solidFill>
                  <a:srgbClr val="FFC000"/>
                </a:solidFill>
              </a:rPr>
              <a:t> </a:t>
            </a:r>
            <a:r>
              <a:rPr lang="ru-RU" sz="1800" dirty="0" err="1" smtClean="0">
                <a:solidFill>
                  <a:srgbClr val="FFC000"/>
                </a:solidFill>
              </a:rPr>
              <a:t>Піфагору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</a:rPr>
              <a:t>Культ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був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важливим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також</a:t>
            </a:r>
            <a:r>
              <a:rPr lang="ru-RU" sz="1800" dirty="0" smtClean="0">
                <a:solidFill>
                  <a:srgbClr val="FFC000"/>
                </a:solidFill>
              </a:rPr>
              <a:t> для </a:t>
            </a:r>
            <a:r>
              <a:rPr lang="ru-RU" sz="1800" dirty="0" err="1" smtClean="0">
                <a:solidFill>
                  <a:srgbClr val="FFC000"/>
                </a:solidFill>
              </a:rPr>
              <a:t>стародавніх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американських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цивілізацій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зокрема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для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цивілізації</a:t>
            </a:r>
            <a:r>
              <a:rPr lang="ru-RU" sz="1800" dirty="0" smtClean="0">
                <a:solidFill>
                  <a:srgbClr val="FFC000"/>
                </a:solidFill>
              </a:rPr>
              <a:t> майя, яка </a:t>
            </a:r>
            <a:r>
              <a:rPr lang="ru-RU" sz="1800" dirty="0" err="1" smtClean="0">
                <a:solidFill>
                  <a:srgbClr val="FFC000"/>
                </a:solidFill>
              </a:rPr>
              <a:t>називала</a:t>
            </a:r>
            <a:r>
              <a:rPr lang="ru-RU" sz="1800" dirty="0" smtClean="0">
                <a:solidFill>
                  <a:srgbClr val="FFC000"/>
                </a:solidFill>
              </a:rPr>
              <a:t> Венеру «Великою Зорею». Вони </a:t>
            </a:r>
            <a:r>
              <a:rPr lang="ru-RU" sz="1800" dirty="0" err="1" smtClean="0">
                <a:solidFill>
                  <a:srgbClr val="FFC000"/>
                </a:solidFill>
              </a:rPr>
              <a:t>звеличували</a:t>
            </a:r>
            <a:r>
              <a:rPr lang="ru-RU" sz="1800" dirty="0" smtClean="0">
                <a:solidFill>
                  <a:srgbClr val="FFC000"/>
                </a:solidFill>
              </a:rPr>
              <a:t> Венеру у </a:t>
            </a:r>
            <a:r>
              <a:rPr lang="ru-RU" sz="1800" dirty="0" err="1" smtClean="0">
                <a:solidFill>
                  <a:srgbClr val="FFC000"/>
                </a:solidFill>
              </a:rPr>
              <a:t>вигляді</a:t>
            </a:r>
            <a:r>
              <a:rPr lang="ru-RU" sz="1800" dirty="0" smtClean="0">
                <a:solidFill>
                  <a:srgbClr val="FFC000"/>
                </a:solidFill>
              </a:rPr>
              <a:t> бога </a:t>
            </a:r>
            <a:r>
              <a:rPr lang="ru-RU" sz="1800" dirty="0" err="1" smtClean="0">
                <a:solidFill>
                  <a:srgbClr val="FFC000"/>
                </a:solidFill>
              </a:rPr>
              <a:t>Кукулькан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</a:rPr>
              <a:t>У </a:t>
            </a:r>
            <a:r>
              <a:rPr lang="ru-RU" sz="1800" dirty="0" err="1" smtClean="0">
                <a:solidFill>
                  <a:srgbClr val="FFC000"/>
                </a:solidFill>
              </a:rPr>
              <a:t>дрезденському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кодексі</a:t>
            </a:r>
            <a:r>
              <a:rPr lang="ru-RU" sz="1800" dirty="0" smtClean="0">
                <a:solidFill>
                  <a:srgbClr val="FFC000"/>
                </a:solidFill>
              </a:rPr>
              <a:t> народи майя описали </a:t>
            </a:r>
            <a:r>
              <a:rPr lang="ru-RU" sz="1800" dirty="0" err="1" smtClean="0">
                <a:solidFill>
                  <a:srgbClr val="FFC000"/>
                </a:solidFill>
              </a:rPr>
              <a:t>повний</a:t>
            </a:r>
            <a:r>
              <a:rPr lang="ru-RU" sz="1800" dirty="0" smtClean="0">
                <a:solidFill>
                  <a:srgbClr val="FFC000"/>
                </a:solidFill>
              </a:rPr>
              <a:t> цикл видимого </a:t>
            </a:r>
            <a:r>
              <a:rPr lang="ru-RU" sz="1800" dirty="0" err="1" smtClean="0">
                <a:solidFill>
                  <a:srgbClr val="FFC000"/>
                </a:solidFill>
              </a:rPr>
              <a:t>пересування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на </a:t>
            </a:r>
            <a:r>
              <a:rPr lang="ru-RU" sz="1800" dirty="0" err="1" smtClean="0">
                <a:solidFill>
                  <a:srgbClr val="FFC000"/>
                </a:solidFill>
              </a:rPr>
              <a:t>небосхилі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однак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згадок</a:t>
            </a:r>
            <a:r>
              <a:rPr lang="ru-RU" sz="1800" dirty="0" smtClean="0">
                <a:solidFill>
                  <a:srgbClr val="FFC000"/>
                </a:solidFill>
              </a:rPr>
              <a:t> про </a:t>
            </a:r>
            <a:r>
              <a:rPr lang="ru-RU" sz="1800" dirty="0" err="1" smtClean="0">
                <a:solidFill>
                  <a:srgbClr val="FFC000"/>
                </a:solidFill>
              </a:rPr>
              <a:t>проходження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там </a:t>
            </a:r>
            <a:r>
              <a:rPr lang="ru-RU" sz="1800" dirty="0" err="1" smtClean="0">
                <a:solidFill>
                  <a:srgbClr val="FFC000"/>
                </a:solidFill>
              </a:rPr>
              <a:t>немає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  <a:r>
              <a:rPr lang="ru-RU" sz="1800" dirty="0" err="1" smtClean="0">
                <a:solidFill>
                  <a:srgbClr val="FFC000"/>
                </a:solidFill>
              </a:rPr>
              <a:t>Наразі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немає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доказів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що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якій-небудь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із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цих</a:t>
            </a:r>
            <a:r>
              <a:rPr lang="ru-RU" sz="1800" dirty="0" smtClean="0">
                <a:solidFill>
                  <a:srgbClr val="FFC000"/>
                </a:solidFill>
              </a:rPr>
              <a:t> культур </a:t>
            </a:r>
            <a:r>
              <a:rPr lang="ru-RU" sz="1800" dirty="0" err="1" smtClean="0">
                <a:solidFill>
                  <a:srgbClr val="FFC000"/>
                </a:solidFill>
              </a:rPr>
              <a:t>було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відомо</a:t>
            </a:r>
            <a:r>
              <a:rPr lang="ru-RU" sz="1800" dirty="0" smtClean="0">
                <a:solidFill>
                  <a:srgbClr val="FFC000"/>
                </a:solidFill>
              </a:rPr>
              <a:t> про </a:t>
            </a:r>
            <a:r>
              <a:rPr lang="ru-RU" sz="1800" dirty="0" err="1" smtClean="0">
                <a:solidFill>
                  <a:srgbClr val="FFC000"/>
                </a:solidFill>
              </a:rPr>
              <a:t>явище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проходження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64922"/>
            <a:ext cx="36004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Колон</a:t>
            </a:r>
            <a:r>
              <a:rPr lang="uk-UA" smtClean="0">
                <a:solidFill>
                  <a:srgbClr val="FF0000"/>
                </a:solidFill>
              </a:rPr>
              <a:t>і</a:t>
            </a:r>
            <a:r>
              <a:rPr lang="ru-RU" smtClean="0">
                <a:solidFill>
                  <a:srgbClr val="FF0000"/>
                </a:solidFill>
              </a:rPr>
              <a:t>зація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Венери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Венера - кандидат на </a:t>
            </a:r>
            <a:r>
              <a:rPr lang="ru-RU" sz="1800" dirty="0" err="1" smtClean="0">
                <a:solidFill>
                  <a:srgbClr val="FFC000"/>
                </a:solidFill>
              </a:rPr>
              <a:t>тераформування</a:t>
            </a:r>
            <a:r>
              <a:rPr lang="ru-RU" sz="1800" dirty="0" smtClean="0">
                <a:solidFill>
                  <a:srgbClr val="FFC000"/>
                </a:solidFill>
              </a:rPr>
              <a:t>. По </a:t>
            </a:r>
            <a:r>
              <a:rPr lang="ru-RU" sz="1800" dirty="0">
                <a:solidFill>
                  <a:srgbClr val="FFC000"/>
                </a:solidFill>
              </a:rPr>
              <a:t>одному з </a:t>
            </a:r>
            <a:r>
              <a:rPr lang="ru-RU" sz="1800" dirty="0" err="1">
                <a:solidFill>
                  <a:srgbClr val="FFC000"/>
                </a:solidFill>
              </a:rPr>
              <a:t>планів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передбачалося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розпорошити</a:t>
            </a:r>
            <a:r>
              <a:rPr lang="ru-RU" sz="1800" dirty="0">
                <a:solidFill>
                  <a:srgbClr val="FFC000"/>
                </a:solidFill>
              </a:rPr>
              <a:t> в </a:t>
            </a:r>
            <a:r>
              <a:rPr lang="ru-RU" sz="1800" dirty="0" err="1">
                <a:solidFill>
                  <a:srgbClr val="FFC000"/>
                </a:solidFill>
              </a:rPr>
              <a:t>атмосфері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генетично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модифіковані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синьо</a:t>
            </a:r>
            <a:r>
              <a:rPr lang="ru-RU" sz="1800" dirty="0">
                <a:solidFill>
                  <a:srgbClr val="FFC000"/>
                </a:solidFill>
              </a:rPr>
              <a:t> -</a:t>
            </a:r>
            <a:r>
              <a:rPr lang="ru-RU" sz="1800" dirty="0" err="1">
                <a:solidFill>
                  <a:srgbClr val="FFC000"/>
                </a:solidFill>
              </a:rPr>
              <a:t>зелені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водорості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які</a:t>
            </a:r>
            <a:r>
              <a:rPr lang="ru-RU" sz="1800" dirty="0" smtClean="0">
                <a:solidFill>
                  <a:srgbClr val="FFC000"/>
                </a:solidFill>
              </a:rPr>
              <a:t> ,</a:t>
            </a:r>
            <a:r>
              <a:rPr lang="ru-RU" sz="1800" dirty="0" err="1" smtClean="0">
                <a:solidFill>
                  <a:srgbClr val="FFC000"/>
                </a:solidFill>
              </a:rPr>
              <a:t>переробляючи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вуглекислий</a:t>
            </a:r>
            <a:r>
              <a:rPr lang="ru-RU" sz="1800" dirty="0">
                <a:solidFill>
                  <a:srgbClr val="FFC000"/>
                </a:solidFill>
              </a:rPr>
              <a:t> газ в </a:t>
            </a:r>
            <a:r>
              <a:rPr lang="ru-RU" sz="1800" dirty="0" err="1">
                <a:solidFill>
                  <a:srgbClr val="FFC000"/>
                </a:solidFill>
              </a:rPr>
              <a:t>кисень</a:t>
            </a:r>
            <a:r>
              <a:rPr lang="ru-RU" sz="1800" dirty="0">
                <a:solidFill>
                  <a:srgbClr val="FFC000"/>
                </a:solidFill>
              </a:rPr>
              <a:t> , </a:t>
            </a:r>
            <a:r>
              <a:rPr lang="ru-RU" sz="1800" dirty="0" err="1">
                <a:solidFill>
                  <a:srgbClr val="FFC000"/>
                </a:solidFill>
              </a:rPr>
              <a:t>значно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зменшили</a:t>
            </a:r>
            <a:r>
              <a:rPr lang="ru-RU" sz="1800" dirty="0">
                <a:solidFill>
                  <a:srgbClr val="FFC000"/>
                </a:solidFill>
              </a:rPr>
              <a:t> б </a:t>
            </a:r>
            <a:r>
              <a:rPr lang="ru-RU" sz="1800" dirty="0" err="1">
                <a:solidFill>
                  <a:srgbClr val="FFC000"/>
                </a:solidFill>
              </a:rPr>
              <a:t>парниковий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ефект</a:t>
            </a:r>
            <a:r>
              <a:rPr lang="ru-RU" sz="1800" dirty="0">
                <a:solidFill>
                  <a:srgbClr val="FFC000"/>
                </a:solidFill>
              </a:rPr>
              <a:t> і </a:t>
            </a:r>
            <a:r>
              <a:rPr lang="ru-RU" sz="1800" dirty="0" err="1">
                <a:solidFill>
                  <a:srgbClr val="FFC000"/>
                </a:solidFill>
              </a:rPr>
              <a:t>знизили</a:t>
            </a:r>
            <a:r>
              <a:rPr lang="ru-RU" sz="1800" dirty="0">
                <a:solidFill>
                  <a:srgbClr val="FFC000"/>
                </a:solidFill>
              </a:rPr>
              <a:t> б температуру на </a:t>
            </a:r>
            <a:r>
              <a:rPr lang="ru-RU" sz="1800" dirty="0" err="1">
                <a:solidFill>
                  <a:srgbClr val="FFC000"/>
                </a:solidFill>
              </a:rPr>
              <a:t>планеті</a:t>
            </a:r>
            <a:r>
              <a:rPr lang="ru-RU" sz="1800" dirty="0">
                <a:solidFill>
                  <a:srgbClr val="FFC000"/>
                </a:solidFill>
              </a:rPr>
              <a:t>. </a:t>
            </a:r>
            <a:r>
              <a:rPr lang="ru-RU" sz="1800" dirty="0" err="1">
                <a:solidFill>
                  <a:srgbClr val="FFC000"/>
                </a:solidFill>
              </a:rPr>
              <a:t>Однак</a:t>
            </a:r>
            <a:r>
              <a:rPr lang="ru-RU" sz="1800" dirty="0">
                <a:solidFill>
                  <a:srgbClr val="FFC000"/>
                </a:solidFill>
              </a:rPr>
              <a:t> для фотосинтезу </a:t>
            </a:r>
            <a:r>
              <a:rPr lang="ru-RU" sz="1800" dirty="0" err="1">
                <a:solidFill>
                  <a:srgbClr val="FFC000"/>
                </a:solidFill>
              </a:rPr>
              <a:t>необхідна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наявність</a:t>
            </a:r>
            <a:r>
              <a:rPr lang="ru-RU" sz="1800" dirty="0">
                <a:solidFill>
                  <a:srgbClr val="FFC000"/>
                </a:solidFill>
              </a:rPr>
              <a:t> води, </a:t>
            </a:r>
            <a:r>
              <a:rPr lang="ru-RU" sz="1800" dirty="0" err="1">
                <a:solidFill>
                  <a:srgbClr val="FFC000"/>
                </a:solidFill>
              </a:rPr>
              <a:t>якою</a:t>
            </a:r>
            <a:r>
              <a:rPr lang="ru-RU" sz="1800" dirty="0">
                <a:solidFill>
                  <a:srgbClr val="FFC000"/>
                </a:solidFill>
              </a:rPr>
              <a:t> , за </a:t>
            </a:r>
            <a:r>
              <a:rPr lang="ru-RU" sz="1800" dirty="0" err="1">
                <a:solidFill>
                  <a:srgbClr val="FFC000"/>
                </a:solidFill>
              </a:rPr>
              <a:t>останніми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даними</a:t>
            </a:r>
            <a:r>
              <a:rPr lang="ru-RU" sz="1800" dirty="0">
                <a:solidFill>
                  <a:srgbClr val="FFC000"/>
                </a:solidFill>
              </a:rPr>
              <a:t> , на </a:t>
            </a:r>
            <a:r>
              <a:rPr lang="ru-RU" sz="1800" dirty="0" err="1">
                <a:solidFill>
                  <a:srgbClr val="FFC000"/>
                </a:solidFill>
              </a:rPr>
              <a:t>Венері</a:t>
            </a:r>
            <a:r>
              <a:rPr lang="ru-RU" sz="1800" dirty="0">
                <a:solidFill>
                  <a:srgbClr val="FFC000"/>
                </a:solidFill>
              </a:rPr>
              <a:t> практично </a:t>
            </a:r>
            <a:r>
              <a:rPr lang="ru-RU" sz="1800" dirty="0" err="1">
                <a:solidFill>
                  <a:srgbClr val="FFC000"/>
                </a:solidFill>
              </a:rPr>
              <a:t>немає</a:t>
            </a:r>
            <a:r>
              <a:rPr lang="ru-RU" sz="1800" dirty="0">
                <a:solidFill>
                  <a:srgbClr val="FFC000"/>
                </a:solidFill>
              </a:rPr>
              <a:t> (</a:t>
            </a:r>
            <a:r>
              <a:rPr lang="ru-RU" sz="1800" dirty="0" err="1">
                <a:solidFill>
                  <a:srgbClr val="FFC000"/>
                </a:solidFill>
              </a:rPr>
              <a:t>навіть</a:t>
            </a:r>
            <a:r>
              <a:rPr lang="ru-RU" sz="1800" dirty="0">
                <a:solidFill>
                  <a:srgbClr val="FFC000"/>
                </a:solidFill>
              </a:rPr>
              <a:t> у </a:t>
            </a:r>
            <a:r>
              <a:rPr lang="ru-RU" sz="1800" dirty="0" err="1">
                <a:solidFill>
                  <a:srgbClr val="FFC000"/>
                </a:solidFill>
              </a:rPr>
              <a:t>вигляді</a:t>
            </a:r>
            <a:r>
              <a:rPr lang="ru-RU" sz="1800" dirty="0">
                <a:solidFill>
                  <a:srgbClr val="FFC000"/>
                </a:solidFill>
              </a:rPr>
              <a:t> пари в </a:t>
            </a:r>
            <a:r>
              <a:rPr lang="ru-RU" sz="1800" dirty="0" err="1">
                <a:solidFill>
                  <a:srgbClr val="FFC000"/>
                </a:solidFill>
              </a:rPr>
              <a:t>атмосфері</a:t>
            </a:r>
            <a:r>
              <a:rPr lang="ru-RU" sz="1800" dirty="0">
                <a:solidFill>
                  <a:srgbClr val="FFC000"/>
                </a:solidFill>
              </a:rPr>
              <a:t> ) . Тому для </a:t>
            </a:r>
            <a:r>
              <a:rPr lang="ru-RU" sz="1800" dirty="0" err="1">
                <a:solidFill>
                  <a:srgbClr val="FFC000"/>
                </a:solidFill>
              </a:rPr>
              <a:t>реалізації</a:t>
            </a:r>
            <a:r>
              <a:rPr lang="ru-RU" sz="1800" dirty="0">
                <a:solidFill>
                  <a:srgbClr val="FFC000"/>
                </a:solidFill>
              </a:rPr>
              <a:t> такого проекту </a:t>
            </a:r>
            <a:r>
              <a:rPr lang="ru-RU" sz="1800" dirty="0" err="1">
                <a:solidFill>
                  <a:srgbClr val="FFC000"/>
                </a:solidFill>
              </a:rPr>
              <a:t>необхідно</a:t>
            </a:r>
            <a:r>
              <a:rPr lang="ru-RU" sz="1800" dirty="0">
                <a:solidFill>
                  <a:srgbClr val="FFC000"/>
                </a:solidFill>
              </a:rPr>
              <a:t> в першу </a:t>
            </a:r>
            <a:r>
              <a:rPr lang="ru-RU" sz="1800" dirty="0" err="1">
                <a:solidFill>
                  <a:srgbClr val="FFC000"/>
                </a:solidFill>
              </a:rPr>
              <a:t>чергу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доставити</a:t>
            </a:r>
            <a:r>
              <a:rPr lang="ru-RU" sz="1800" dirty="0">
                <a:solidFill>
                  <a:srgbClr val="FFC000"/>
                </a:solidFill>
              </a:rPr>
              <a:t> на Венеру воду - </a:t>
            </a:r>
            <a:r>
              <a:rPr lang="ru-RU" sz="1800" dirty="0" err="1">
                <a:solidFill>
                  <a:srgbClr val="FFC000"/>
                </a:solidFill>
              </a:rPr>
              <a:t>наприклад</a:t>
            </a:r>
            <a:r>
              <a:rPr lang="ru-RU" sz="1800" dirty="0">
                <a:solidFill>
                  <a:srgbClr val="FFC000"/>
                </a:solidFill>
              </a:rPr>
              <a:t>, за </a:t>
            </a:r>
            <a:r>
              <a:rPr lang="ru-RU" sz="1800" dirty="0" err="1">
                <a:solidFill>
                  <a:srgbClr val="FFC000"/>
                </a:solidFill>
              </a:rPr>
              <a:t>допомогою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бомбардування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її</a:t>
            </a:r>
            <a:r>
              <a:rPr lang="ru-RU" sz="1800" dirty="0">
                <a:solidFill>
                  <a:srgbClr val="FFC000"/>
                </a:solidFill>
              </a:rPr>
              <a:t> водно- </a:t>
            </a:r>
            <a:r>
              <a:rPr lang="ru-RU" sz="1800" dirty="0" err="1">
                <a:solidFill>
                  <a:srgbClr val="FFC000"/>
                </a:solidFill>
              </a:rPr>
              <a:t>аміачними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астероїдами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чи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іншим</a:t>
            </a:r>
            <a:r>
              <a:rPr lang="ru-RU" sz="1800" dirty="0">
                <a:solidFill>
                  <a:srgbClr val="FFC000"/>
                </a:solidFill>
              </a:rPr>
              <a:t> шляхом. </a:t>
            </a:r>
            <a:r>
              <a:rPr lang="ru-RU" sz="1800" dirty="0" err="1">
                <a:solidFill>
                  <a:srgbClr val="FFC000"/>
                </a:solidFill>
              </a:rPr>
              <a:t>Необхідно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відзначити</a:t>
            </a:r>
            <a:r>
              <a:rPr lang="ru-RU" sz="1800" dirty="0">
                <a:solidFill>
                  <a:srgbClr val="FFC000"/>
                </a:solidFill>
              </a:rPr>
              <a:t> 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на </a:t>
            </a:r>
            <a:r>
              <a:rPr lang="ru-RU" sz="1800" dirty="0" err="1">
                <a:solidFill>
                  <a:srgbClr val="FFC000"/>
                </a:solidFill>
              </a:rPr>
              <a:t>висоті</a:t>
            </a:r>
            <a:r>
              <a:rPr lang="ru-RU" sz="1800" dirty="0">
                <a:solidFill>
                  <a:srgbClr val="FFC000"/>
                </a:solidFill>
              </a:rPr>
              <a:t> ~ 50-100 км в </a:t>
            </a:r>
            <a:r>
              <a:rPr lang="ru-RU" sz="1800" dirty="0" err="1">
                <a:solidFill>
                  <a:srgbClr val="FFC000"/>
                </a:solidFill>
              </a:rPr>
              <a:t>атмосфері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існують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умови</a:t>
            </a:r>
            <a:r>
              <a:rPr lang="ru-RU" sz="1800" dirty="0">
                <a:solidFill>
                  <a:srgbClr val="FFC000"/>
                </a:solidFill>
              </a:rPr>
              <a:t> , при </a:t>
            </a:r>
            <a:r>
              <a:rPr lang="ru-RU" sz="1800" dirty="0" err="1">
                <a:solidFill>
                  <a:srgbClr val="FFC000"/>
                </a:solidFill>
              </a:rPr>
              <a:t>яких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можуть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існувати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деякі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земні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бактерії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46" y="4440645"/>
            <a:ext cx="4536504" cy="239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enus-r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548680"/>
            <a:ext cx="5832648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3528392" cy="5195119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Вене́ра</a:t>
            </a:r>
            <a:r>
              <a:rPr lang="ru-RU" sz="2400" dirty="0" smtClean="0">
                <a:solidFill>
                  <a:srgbClr val="FFC000"/>
                </a:solidFill>
              </a:rPr>
              <a:t> — друга за </a:t>
            </a:r>
            <a:r>
              <a:rPr lang="ru-RU" sz="2400" dirty="0" err="1" smtClean="0">
                <a:solidFill>
                  <a:srgbClr val="FFC000"/>
                </a:solidFill>
              </a:rPr>
              <a:t>відстанню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від</a:t>
            </a:r>
            <a:r>
              <a:rPr lang="ru-RU" sz="2400" dirty="0" smtClean="0">
                <a:solidFill>
                  <a:srgbClr val="FFC000"/>
                </a:solidFill>
              </a:rPr>
              <a:t> </a:t>
            </a:r>
            <a:r>
              <a:rPr lang="ru-RU" sz="2400" dirty="0" err="1" smtClean="0">
                <a:solidFill>
                  <a:srgbClr val="FFC000"/>
                </a:solidFill>
              </a:rPr>
              <a:t>Сонця</a:t>
            </a:r>
            <a:r>
              <a:rPr lang="ru-RU" sz="2400" dirty="0" smtClean="0">
                <a:solidFill>
                  <a:srgbClr val="FFC000"/>
                </a:solidFill>
              </a:rPr>
              <a:t> плане-та, </a:t>
            </a:r>
            <a:r>
              <a:rPr lang="ru-RU" sz="2400" dirty="0" err="1" smtClean="0">
                <a:solidFill>
                  <a:srgbClr val="FFC000"/>
                </a:solidFill>
              </a:rPr>
              <a:t>майже</a:t>
            </a:r>
            <a:r>
              <a:rPr lang="ru-RU" sz="2400" dirty="0" smtClean="0">
                <a:solidFill>
                  <a:srgbClr val="FFC000"/>
                </a:solidFill>
              </a:rPr>
              <a:t> такого ж </a:t>
            </a:r>
            <a:r>
              <a:rPr lang="ru-RU" sz="2400" dirty="0" err="1" smtClean="0">
                <a:solidFill>
                  <a:srgbClr val="FFC000"/>
                </a:solidFill>
              </a:rPr>
              <a:t>розміру</a:t>
            </a:r>
            <a:r>
              <a:rPr lang="ru-RU" sz="2400" dirty="0" smtClean="0">
                <a:solidFill>
                  <a:srgbClr val="FFC000"/>
                </a:solidFill>
              </a:rPr>
              <a:t>, як </a:t>
            </a:r>
            <a:r>
              <a:rPr lang="ru-RU" sz="2400" dirty="0">
                <a:solidFill>
                  <a:srgbClr val="FFC000"/>
                </a:solidFill>
              </a:rPr>
              <a:t>Земля. з </a:t>
            </a:r>
            <a:r>
              <a:rPr lang="ru-RU" sz="2400" dirty="0" err="1">
                <a:solidFill>
                  <a:srgbClr val="FFC000"/>
                </a:solidFill>
              </a:rPr>
              <a:t>періодом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обертання</a:t>
            </a:r>
            <a:r>
              <a:rPr lang="ru-RU" sz="2400" dirty="0">
                <a:solidFill>
                  <a:srgbClr val="FFC000"/>
                </a:solidFill>
              </a:rPr>
              <a:t> в 224,7 </a:t>
            </a:r>
            <a:r>
              <a:rPr lang="ru-RU" sz="2400" dirty="0" err="1">
                <a:solidFill>
                  <a:srgbClr val="FFC000"/>
                </a:solidFill>
              </a:rPr>
              <a:t>земних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діб</a:t>
            </a:r>
            <a:r>
              <a:rPr lang="ru-RU" sz="2400" dirty="0">
                <a:solidFill>
                  <a:srgbClr val="FFC000"/>
                </a:solidFill>
              </a:rPr>
              <a:t>. Планета </a:t>
            </a:r>
            <a:r>
              <a:rPr lang="ru-RU" sz="2400" dirty="0" err="1">
                <a:solidFill>
                  <a:srgbClr val="FFC000"/>
                </a:solidFill>
              </a:rPr>
              <a:t>отримала</a:t>
            </a:r>
            <a:r>
              <a:rPr lang="ru-RU" sz="2400" dirty="0">
                <a:solidFill>
                  <a:srgbClr val="FFC000"/>
                </a:solidFill>
              </a:rPr>
              <a:t> свою </a:t>
            </a:r>
            <a:r>
              <a:rPr lang="ru-RU" sz="2400" dirty="0" err="1">
                <a:solidFill>
                  <a:srgbClr val="FFC000"/>
                </a:solidFill>
              </a:rPr>
              <a:t>назву</a:t>
            </a:r>
            <a:r>
              <a:rPr lang="ru-RU" sz="2400" dirty="0">
                <a:solidFill>
                  <a:srgbClr val="FFC000"/>
                </a:solidFill>
              </a:rPr>
              <a:t> на честь </a:t>
            </a:r>
            <a:r>
              <a:rPr lang="ru-RU" sz="2400" dirty="0" err="1">
                <a:solidFill>
                  <a:srgbClr val="FFC000"/>
                </a:solidFill>
              </a:rPr>
              <a:t>Венери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богині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любові</a:t>
            </a:r>
            <a:r>
              <a:rPr lang="ru-RU" sz="2400" dirty="0">
                <a:solidFill>
                  <a:srgbClr val="FFC000"/>
                </a:solidFill>
              </a:rPr>
              <a:t> з </a:t>
            </a:r>
            <a:r>
              <a:rPr lang="ru-RU" sz="2400" dirty="0" err="1">
                <a:solidFill>
                  <a:srgbClr val="FFC000"/>
                </a:solidFill>
              </a:rPr>
              <a:t>римського</a:t>
            </a:r>
            <a:r>
              <a:rPr lang="ru-RU" sz="2400" dirty="0">
                <a:solidFill>
                  <a:srgbClr val="FFC000"/>
                </a:solidFill>
              </a:rPr>
              <a:t> пантеону.</a:t>
            </a:r>
          </a:p>
        </p:txBody>
      </p:sp>
    </p:spTree>
    <p:extLst>
      <p:ext uri="{BB962C8B-B14F-4D97-AF65-F5344CB8AC3E}">
        <p14:creationId xmlns:p14="http://schemas.microsoft.com/office/powerpoint/2010/main" val="24702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FFC000"/>
                </a:solidFill>
              </a:rPr>
              <a:t>Орбітальна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характеристка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4008" y="1124744"/>
            <a:ext cx="4038600" cy="4525963"/>
          </a:xfrm>
        </p:spPr>
        <p:txBody>
          <a:bodyPr/>
          <a:lstStyle/>
          <a:p>
            <a:r>
              <a:rPr lang="ru-RU" sz="900" b="1" dirty="0" err="1">
                <a:solidFill>
                  <a:srgbClr val="FFC000"/>
                </a:solidFill>
              </a:rPr>
              <a:t>Афелій</a:t>
            </a:r>
            <a:r>
              <a:rPr lang="ru-RU" sz="900" b="1" dirty="0">
                <a:solidFill>
                  <a:srgbClr val="FFC000"/>
                </a:solidFill>
              </a:rPr>
              <a:t> 108942109 км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0,72823128 а . е.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Перигелій</a:t>
            </a:r>
            <a:r>
              <a:rPr lang="ru-RU" sz="900" b="1" dirty="0">
                <a:solidFill>
                  <a:srgbClr val="FFC000"/>
                </a:solidFill>
              </a:rPr>
              <a:t> 107476259 км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0,71843270 а . е.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Велика </a:t>
            </a:r>
            <a:r>
              <a:rPr lang="ru-RU" sz="900" b="1" dirty="0" err="1">
                <a:solidFill>
                  <a:srgbClr val="FFC000"/>
                </a:solidFill>
              </a:rPr>
              <a:t>піввісь</a:t>
            </a:r>
            <a:r>
              <a:rPr lang="ru-RU" sz="900" b="1" dirty="0">
                <a:solidFill>
                  <a:srgbClr val="FFC000"/>
                </a:solidFill>
              </a:rPr>
              <a:t> 108208930 км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0,723332 а . е.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Орбітальний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ексцентриситет</a:t>
            </a:r>
            <a:r>
              <a:rPr lang="ru-RU" sz="900" b="1" dirty="0">
                <a:solidFill>
                  <a:srgbClr val="FFC000"/>
                </a:solidFill>
              </a:rPr>
              <a:t> 0,0068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Сидеричний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період</a:t>
            </a:r>
            <a:r>
              <a:rPr lang="ru-RU" sz="900" b="1" dirty="0">
                <a:solidFill>
                  <a:srgbClr val="FFC000"/>
                </a:solidFill>
              </a:rPr>
              <a:t> 224,70069 </a:t>
            </a:r>
            <a:r>
              <a:rPr lang="ru-RU" sz="900" b="1" dirty="0" err="1">
                <a:solidFill>
                  <a:srgbClr val="FFC000"/>
                </a:solidFill>
              </a:rPr>
              <a:t>днів</a:t>
            </a:r>
            <a:endParaRPr lang="ru-RU" sz="900" b="1" dirty="0">
              <a:solidFill>
                <a:srgbClr val="FFC000"/>
              </a:solidFill>
            </a:endParaRPr>
          </a:p>
          <a:p>
            <a:r>
              <a:rPr lang="ru-RU" sz="900" b="1" dirty="0" err="1">
                <a:solidFill>
                  <a:srgbClr val="FFC000"/>
                </a:solidFill>
              </a:rPr>
              <a:t>Орбітальний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період</a:t>
            </a:r>
            <a:r>
              <a:rPr lang="ru-RU" sz="900" b="1" dirty="0">
                <a:solidFill>
                  <a:srgbClr val="FFC000"/>
                </a:solidFill>
              </a:rPr>
              <a:t> 583,92 </a:t>
            </a:r>
            <a:r>
              <a:rPr lang="ru-RU" sz="900" b="1" dirty="0" err="1">
                <a:solidFill>
                  <a:srgbClr val="FFC000"/>
                </a:solidFill>
              </a:rPr>
              <a:t>днів</a:t>
            </a:r>
            <a:endParaRPr lang="ru-RU" sz="900" b="1" dirty="0">
              <a:solidFill>
                <a:srgbClr val="FFC000"/>
              </a:solidFill>
            </a:endParaRPr>
          </a:p>
          <a:p>
            <a:r>
              <a:rPr lang="ru-RU" sz="900" b="1" dirty="0" err="1">
                <a:solidFill>
                  <a:srgbClr val="FFC000"/>
                </a:solidFill>
              </a:rPr>
              <a:t>Орбітальна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швидкість</a:t>
            </a:r>
            <a:r>
              <a:rPr lang="ru-RU" sz="900" b="1" dirty="0">
                <a:solidFill>
                  <a:srgbClr val="FFC000"/>
                </a:solidFill>
              </a:rPr>
              <a:t> 35,02 км / </a:t>
            </a:r>
            <a:r>
              <a:rPr lang="en-US" sz="900" b="1" dirty="0">
                <a:solidFill>
                  <a:srgbClr val="FFC000"/>
                </a:solidFill>
              </a:rPr>
              <a:t>c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Нахил</a:t>
            </a:r>
            <a:r>
              <a:rPr lang="ru-RU" sz="900" b="1" dirty="0">
                <a:solidFill>
                  <a:srgbClr val="FFC000"/>
                </a:solidFill>
              </a:rPr>
              <a:t> 3,86 ° (</a:t>
            </a:r>
            <a:r>
              <a:rPr lang="ru-RU" sz="900" b="1" dirty="0" err="1">
                <a:solidFill>
                  <a:srgbClr val="FFC000"/>
                </a:solidFill>
              </a:rPr>
              <a:t>щодо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сонячного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екватора</a:t>
            </a:r>
            <a:r>
              <a:rPr lang="ru-RU" sz="900" b="1" dirty="0">
                <a:solidFill>
                  <a:srgbClr val="FFC000"/>
                </a:solidFill>
              </a:rPr>
              <a:t>)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Довгота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висхідного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вузла</a:t>
            </a:r>
            <a:r>
              <a:rPr lang="ru-RU" sz="900" b="1" dirty="0">
                <a:solidFill>
                  <a:srgbClr val="FFC000"/>
                </a:solidFill>
              </a:rPr>
              <a:t> 76,67069 °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Аргумент перицентра 54,85229 °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Число </a:t>
            </a:r>
            <a:r>
              <a:rPr lang="ru-RU" sz="900" b="1" dirty="0" err="1">
                <a:solidFill>
                  <a:srgbClr val="FFC000"/>
                </a:solidFill>
              </a:rPr>
              <a:t>супутників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немає</a:t>
            </a:r>
            <a:endParaRPr lang="ru-RU" sz="900" b="1" dirty="0">
              <a:solidFill>
                <a:srgbClr val="FFC000"/>
              </a:solidFill>
            </a:endParaRPr>
          </a:p>
          <a:p>
            <a:r>
              <a:rPr lang="ru-RU" sz="900" b="1" dirty="0" err="1">
                <a:solidFill>
                  <a:srgbClr val="FFC000"/>
                </a:solidFill>
              </a:rPr>
              <a:t>фізичні</a:t>
            </a:r>
            <a:r>
              <a:rPr lang="ru-RU" sz="900" b="1" dirty="0">
                <a:solidFill>
                  <a:srgbClr val="FFC000"/>
                </a:solidFill>
              </a:rPr>
              <a:t> характеристики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Стиснення</a:t>
            </a:r>
            <a:r>
              <a:rPr lang="ru-RU" sz="900" b="1" dirty="0">
                <a:solidFill>
                  <a:srgbClr val="FFC000"/>
                </a:solidFill>
              </a:rPr>
              <a:t> &lt; 0,0002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Середній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радіус</a:t>
            </a:r>
            <a:r>
              <a:rPr lang="ru-RU" sz="900" b="1" dirty="0">
                <a:solidFill>
                  <a:srgbClr val="FFC000"/>
                </a:solidFill>
              </a:rPr>
              <a:t> 6051,8 ± 1,0 км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Площа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поверхні</a:t>
            </a:r>
            <a:r>
              <a:rPr lang="ru-RU" sz="900" b="1" dirty="0">
                <a:solidFill>
                  <a:srgbClr val="FFC000"/>
                </a:solidFill>
              </a:rPr>
              <a:t> 4,60 × 108 км ²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0,902 </a:t>
            </a:r>
            <a:r>
              <a:rPr lang="ru-RU" sz="900" b="1" dirty="0" err="1">
                <a:solidFill>
                  <a:srgbClr val="FFC000"/>
                </a:solidFill>
              </a:rPr>
              <a:t>земних</a:t>
            </a:r>
            <a:endParaRPr lang="ru-RU" sz="900" b="1" dirty="0">
              <a:solidFill>
                <a:srgbClr val="FFC000"/>
              </a:solidFill>
            </a:endParaRPr>
          </a:p>
          <a:p>
            <a:r>
              <a:rPr lang="ru-RU" sz="900" b="1" dirty="0" err="1">
                <a:solidFill>
                  <a:srgbClr val="FFC000"/>
                </a:solidFill>
              </a:rPr>
              <a:t>Обсяг</a:t>
            </a:r>
            <a:r>
              <a:rPr lang="ru-RU" sz="900" b="1" dirty="0">
                <a:solidFill>
                  <a:srgbClr val="FFC000"/>
                </a:solidFill>
              </a:rPr>
              <a:t> 9,38 × 1011 км ³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0,857 </a:t>
            </a:r>
            <a:r>
              <a:rPr lang="ru-RU" sz="900" b="1" dirty="0" err="1">
                <a:solidFill>
                  <a:srgbClr val="FFC000"/>
                </a:solidFill>
              </a:rPr>
              <a:t>земних</a:t>
            </a:r>
            <a:endParaRPr lang="ru-RU" sz="900" b="1" dirty="0">
              <a:solidFill>
                <a:srgbClr val="FFC000"/>
              </a:solidFill>
            </a:endParaRPr>
          </a:p>
          <a:p>
            <a:r>
              <a:rPr lang="ru-RU" sz="900" b="1" dirty="0" err="1">
                <a:solidFill>
                  <a:srgbClr val="FFC000"/>
                </a:solidFill>
              </a:rPr>
              <a:t>Маса</a:t>
            </a:r>
            <a:r>
              <a:rPr lang="ru-RU" sz="900" b="1" dirty="0">
                <a:solidFill>
                  <a:srgbClr val="FFC000"/>
                </a:solidFill>
              </a:rPr>
              <a:t> 4,8685 × 1024 кг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0,815 </a:t>
            </a:r>
            <a:r>
              <a:rPr lang="ru-RU" sz="900" b="1" dirty="0" err="1">
                <a:solidFill>
                  <a:srgbClr val="FFC000"/>
                </a:solidFill>
              </a:rPr>
              <a:t>земних</a:t>
            </a:r>
            <a:endParaRPr lang="ru-RU" sz="900" b="1" dirty="0">
              <a:solidFill>
                <a:srgbClr val="FFC000"/>
              </a:solidFill>
            </a:endParaRPr>
          </a:p>
          <a:p>
            <a:r>
              <a:rPr lang="ru-RU" sz="900" b="1" dirty="0" err="1">
                <a:solidFill>
                  <a:srgbClr val="FFC000"/>
                </a:solidFill>
              </a:rPr>
              <a:t>Середня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щільність</a:t>
            </a:r>
            <a:r>
              <a:rPr lang="ru-RU" sz="900" b="1" dirty="0">
                <a:solidFill>
                  <a:srgbClr val="FFC000"/>
                </a:solidFill>
              </a:rPr>
              <a:t> 5,204 г / см ³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Прискорення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вільного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падіння</a:t>
            </a:r>
            <a:r>
              <a:rPr lang="ru-RU" sz="900" b="1" dirty="0">
                <a:solidFill>
                  <a:srgbClr val="FFC000"/>
                </a:solidFill>
              </a:rPr>
              <a:t> на </a:t>
            </a:r>
            <a:r>
              <a:rPr lang="ru-RU" sz="900" b="1" dirty="0" err="1">
                <a:solidFill>
                  <a:srgbClr val="FFC000"/>
                </a:solidFill>
              </a:rPr>
              <a:t>екваторі</a:t>
            </a:r>
            <a:r>
              <a:rPr lang="ru-RU" sz="900" b="1" dirty="0">
                <a:solidFill>
                  <a:srgbClr val="FFC000"/>
                </a:solidFill>
              </a:rPr>
              <a:t> 8,87 м / с ²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0,904 </a:t>
            </a:r>
            <a:r>
              <a:rPr lang="en-US" sz="900" b="1" dirty="0">
                <a:solidFill>
                  <a:srgbClr val="FFC000"/>
                </a:solidFill>
              </a:rPr>
              <a:t>g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Друга </a:t>
            </a:r>
            <a:r>
              <a:rPr lang="ru-RU" sz="900" b="1" dirty="0" err="1">
                <a:solidFill>
                  <a:srgbClr val="FFC000"/>
                </a:solidFill>
              </a:rPr>
              <a:t>космічна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швидкість</a:t>
            </a:r>
            <a:r>
              <a:rPr lang="ru-RU" sz="900" b="1" dirty="0">
                <a:solidFill>
                  <a:srgbClr val="FFC000"/>
                </a:solidFill>
              </a:rPr>
              <a:t> 10,46 км / с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Швидкість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обертання</a:t>
            </a:r>
            <a:r>
              <a:rPr lang="ru-RU" sz="900" b="1" dirty="0">
                <a:solidFill>
                  <a:srgbClr val="FFC000"/>
                </a:solidFill>
              </a:rPr>
              <a:t> ( на </a:t>
            </a:r>
            <a:r>
              <a:rPr lang="ru-RU" sz="900" b="1" dirty="0" err="1">
                <a:solidFill>
                  <a:srgbClr val="FFC000"/>
                </a:solidFill>
              </a:rPr>
              <a:t>екваторі</a:t>
            </a:r>
            <a:r>
              <a:rPr lang="ru-RU" sz="900" b="1" dirty="0">
                <a:solidFill>
                  <a:srgbClr val="FFC000"/>
                </a:solidFill>
              </a:rPr>
              <a:t> ) 6,52 км / год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Період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обертання</a:t>
            </a:r>
            <a:r>
              <a:rPr lang="ru-RU" sz="900" b="1" dirty="0">
                <a:solidFill>
                  <a:srgbClr val="FFC000"/>
                </a:solidFill>
              </a:rPr>
              <a:t> 243,0185 </a:t>
            </a:r>
            <a:r>
              <a:rPr lang="ru-RU" sz="900" b="1" dirty="0" err="1">
                <a:solidFill>
                  <a:srgbClr val="FFC000"/>
                </a:solidFill>
              </a:rPr>
              <a:t>днів</a:t>
            </a:r>
            <a:endParaRPr lang="ru-RU" sz="900" b="1" dirty="0">
              <a:solidFill>
                <a:srgbClr val="FFC000"/>
              </a:solidFill>
            </a:endParaRPr>
          </a:p>
          <a:p>
            <a:r>
              <a:rPr lang="ru-RU" sz="900" b="1" dirty="0" err="1">
                <a:solidFill>
                  <a:srgbClr val="FFC000"/>
                </a:solidFill>
              </a:rPr>
              <a:t>Пряме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сходження</a:t>
            </a:r>
            <a:r>
              <a:rPr lang="ru-RU" sz="900" b="1" dirty="0">
                <a:solidFill>
                  <a:srgbClr val="FFC000"/>
                </a:solidFill>
              </a:rPr>
              <a:t> на </a:t>
            </a:r>
            <a:r>
              <a:rPr lang="ru-RU" sz="900" b="1" dirty="0" err="1">
                <a:solidFill>
                  <a:srgbClr val="FFC000"/>
                </a:solidFill>
              </a:rPr>
              <a:t>північному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полюсі</a:t>
            </a:r>
            <a:r>
              <a:rPr lang="ru-RU" sz="900" b="1" dirty="0">
                <a:solidFill>
                  <a:srgbClr val="FFC000"/>
                </a:solidFill>
              </a:rPr>
              <a:t> 18 год 11 </a:t>
            </a:r>
            <a:r>
              <a:rPr lang="ru-RU" sz="900" b="1" dirty="0" err="1">
                <a:solidFill>
                  <a:srgbClr val="FFC000"/>
                </a:solidFill>
              </a:rPr>
              <a:t>хв</a:t>
            </a:r>
            <a:r>
              <a:rPr lang="ru-RU" sz="900" b="1" dirty="0">
                <a:solidFill>
                  <a:srgbClr val="FFC000"/>
                </a:solidFill>
              </a:rPr>
              <a:t> 2 з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272,76 °</a:t>
            </a:r>
          </a:p>
          <a:p>
            <a:r>
              <a:rPr lang="ru-RU" sz="900" b="1" dirty="0" err="1">
                <a:solidFill>
                  <a:srgbClr val="FFC000"/>
                </a:solidFill>
              </a:rPr>
              <a:t>Схиляння</a:t>
            </a:r>
            <a:r>
              <a:rPr lang="ru-RU" sz="900" b="1" dirty="0">
                <a:solidFill>
                  <a:srgbClr val="FFC000"/>
                </a:solidFill>
              </a:rPr>
              <a:t> на </a:t>
            </a:r>
            <a:r>
              <a:rPr lang="ru-RU" sz="900" b="1" dirty="0" err="1">
                <a:solidFill>
                  <a:srgbClr val="FFC000"/>
                </a:solidFill>
              </a:rPr>
              <a:t>північному</a:t>
            </a:r>
            <a:r>
              <a:rPr lang="ru-RU" sz="900" b="1" dirty="0">
                <a:solidFill>
                  <a:srgbClr val="FFC000"/>
                </a:solidFill>
              </a:rPr>
              <a:t> </a:t>
            </a:r>
            <a:r>
              <a:rPr lang="ru-RU" sz="900" b="1" dirty="0" err="1">
                <a:solidFill>
                  <a:srgbClr val="FFC000"/>
                </a:solidFill>
              </a:rPr>
              <a:t>полюсі</a:t>
            </a:r>
            <a:r>
              <a:rPr lang="ru-RU" sz="900" b="1" dirty="0">
                <a:solidFill>
                  <a:srgbClr val="FFC000"/>
                </a:solidFill>
              </a:rPr>
              <a:t> 67,16 °</a:t>
            </a:r>
          </a:p>
          <a:p>
            <a:r>
              <a:rPr lang="ru-RU" sz="900" b="1" dirty="0">
                <a:solidFill>
                  <a:srgbClr val="FFC000"/>
                </a:solidFill>
              </a:rPr>
              <a:t>альбедо 0,65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Склад </a:t>
            </a:r>
            <a:r>
              <a:rPr lang="ru-RU" sz="1800" dirty="0" err="1">
                <a:solidFill>
                  <a:srgbClr val="FFC000"/>
                </a:solidFill>
              </a:rPr>
              <a:t>атмосфери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~ 96,5% </a:t>
            </a:r>
            <a:r>
              <a:rPr lang="ru-RU" sz="1800" dirty="0" err="1" smtClean="0">
                <a:solidFill>
                  <a:srgbClr val="FFC000"/>
                </a:solidFill>
              </a:rPr>
              <a:t>Вугл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  <a:r>
              <a:rPr lang="ru-RU" sz="1800" dirty="0">
                <a:solidFill>
                  <a:srgbClr val="FFC000"/>
                </a:solidFill>
              </a:rPr>
              <a:t>газ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~ 3,5% Азот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0,015% </a:t>
            </a:r>
            <a:r>
              <a:rPr lang="ru-RU" sz="1800" dirty="0" err="1">
                <a:solidFill>
                  <a:srgbClr val="FFC000"/>
                </a:solidFill>
              </a:rPr>
              <a:t>Діоксид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сірки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0,007% Аргон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0,002% </a:t>
            </a:r>
            <a:r>
              <a:rPr lang="ru-RU" sz="1800" dirty="0" err="1">
                <a:solidFill>
                  <a:srgbClr val="FFC000"/>
                </a:solidFill>
              </a:rPr>
              <a:t>Водний</a:t>
            </a:r>
            <a:r>
              <a:rPr lang="ru-RU" sz="1800" dirty="0">
                <a:solidFill>
                  <a:srgbClr val="FFC000"/>
                </a:solidFill>
              </a:rPr>
              <a:t> пар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0,0017% </a:t>
            </a:r>
            <a:r>
              <a:rPr lang="ru-RU" sz="1800" dirty="0" err="1">
                <a:solidFill>
                  <a:srgbClr val="FFC000"/>
                </a:solidFill>
              </a:rPr>
              <a:t>Чадний</a:t>
            </a:r>
            <a:r>
              <a:rPr lang="ru-RU" sz="1800" dirty="0">
                <a:solidFill>
                  <a:srgbClr val="FFC000"/>
                </a:solidFill>
              </a:rPr>
              <a:t> газ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0,0012% </a:t>
            </a:r>
            <a:r>
              <a:rPr lang="ru-RU" sz="1800" dirty="0" err="1">
                <a:solidFill>
                  <a:srgbClr val="FFC000"/>
                </a:solidFill>
              </a:rPr>
              <a:t>Гелій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0,0007% Неон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(</a:t>
            </a:r>
            <a:r>
              <a:rPr lang="ru-RU" sz="1800" dirty="0" err="1">
                <a:solidFill>
                  <a:srgbClr val="FFC000"/>
                </a:solidFill>
              </a:rPr>
              <a:t>сліди</a:t>
            </a:r>
            <a:r>
              <a:rPr lang="ru-RU" sz="1800" dirty="0">
                <a:solidFill>
                  <a:srgbClr val="FFC000"/>
                </a:solidFill>
              </a:rPr>
              <a:t>) </a:t>
            </a:r>
            <a:r>
              <a:rPr lang="ru-RU" sz="1800" dirty="0" err="1">
                <a:solidFill>
                  <a:srgbClr val="FFC000"/>
                </a:solidFill>
              </a:rPr>
              <a:t>Сероксід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вуглецю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(</a:t>
            </a:r>
            <a:r>
              <a:rPr lang="ru-RU" sz="1800" dirty="0" err="1">
                <a:solidFill>
                  <a:srgbClr val="FFC000"/>
                </a:solidFill>
              </a:rPr>
              <a:t>сліди</a:t>
            </a:r>
            <a:r>
              <a:rPr lang="ru-RU" sz="1800" dirty="0">
                <a:solidFill>
                  <a:srgbClr val="FFC000"/>
                </a:solidFill>
              </a:rPr>
              <a:t>) </a:t>
            </a:r>
            <a:r>
              <a:rPr lang="ru-RU" sz="1800" dirty="0" err="1">
                <a:solidFill>
                  <a:srgbClr val="FFC000"/>
                </a:solidFill>
              </a:rPr>
              <a:t>Хлороводень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</a:p>
          <a:p>
            <a:r>
              <a:rPr lang="ru-RU" sz="1800" dirty="0">
                <a:solidFill>
                  <a:srgbClr val="FFC000"/>
                </a:solidFill>
              </a:rPr>
              <a:t>(</a:t>
            </a:r>
            <a:r>
              <a:rPr lang="ru-RU" sz="1800" dirty="0" err="1">
                <a:solidFill>
                  <a:srgbClr val="FFC000"/>
                </a:solidFill>
              </a:rPr>
              <a:t>сліди</a:t>
            </a:r>
            <a:r>
              <a:rPr lang="ru-RU" sz="1800" dirty="0">
                <a:solidFill>
                  <a:srgbClr val="FFC000"/>
                </a:solidFill>
              </a:rPr>
              <a:t>) </a:t>
            </a:r>
            <a:r>
              <a:rPr lang="ru-RU" sz="1800" dirty="0" err="1" smtClean="0">
                <a:solidFill>
                  <a:srgbClr val="FFC000"/>
                </a:solidFill>
              </a:rPr>
              <a:t>Фтороводень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Планетарні</a:t>
            </a:r>
            <a:r>
              <a:rPr lang="ru-RU" dirty="0" smtClean="0">
                <a:solidFill>
                  <a:srgbClr val="FF0000"/>
                </a:solidFill>
              </a:rPr>
              <a:t> характеристики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369" y="764704"/>
            <a:ext cx="8820472" cy="352839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Орбіта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ближча</a:t>
            </a:r>
            <a:r>
              <a:rPr lang="ru-RU" sz="1800" dirty="0" smtClean="0">
                <a:solidFill>
                  <a:srgbClr val="FFC000"/>
                </a:solidFill>
              </a:rPr>
              <a:t> до кола, </a:t>
            </a:r>
            <a:r>
              <a:rPr lang="ru-RU" sz="1800" dirty="0" err="1" smtClean="0">
                <a:solidFill>
                  <a:srgbClr val="FFC000"/>
                </a:solidFill>
              </a:rPr>
              <a:t>ніж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орбіта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будь-якої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іншої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планети</a:t>
            </a:r>
            <a:r>
              <a:rPr lang="ru-RU" sz="1800" dirty="0" smtClean="0">
                <a:solidFill>
                  <a:srgbClr val="FFC000"/>
                </a:solidFill>
              </a:rPr>
              <a:t> </a:t>
            </a:r>
            <a:r>
              <a:rPr lang="ru-RU" sz="1800" dirty="0" err="1" smtClean="0">
                <a:solidFill>
                  <a:srgbClr val="FFC000"/>
                </a:solidFill>
              </a:rPr>
              <a:t>Сонячної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системи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</a:p>
          <a:p>
            <a:pPr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	</a:t>
            </a:r>
            <a:r>
              <a:rPr lang="el-GR" sz="1800" dirty="0" smtClean="0">
                <a:solidFill>
                  <a:srgbClr val="FFC000"/>
                </a:solidFill>
              </a:rPr>
              <a:t>α</a:t>
            </a:r>
            <a:r>
              <a:rPr lang="ru-RU" sz="1800" dirty="0" smtClean="0">
                <a:solidFill>
                  <a:srgbClr val="FFC000"/>
                </a:solidFill>
              </a:rPr>
              <a:t>= 0,72 </a:t>
            </a:r>
            <a:r>
              <a:rPr lang="ru-RU" sz="1800" dirty="0" err="1" smtClean="0">
                <a:solidFill>
                  <a:srgbClr val="FFC000"/>
                </a:solidFill>
              </a:rPr>
              <a:t>а.о</a:t>
            </a:r>
            <a:r>
              <a:rPr lang="ru-RU" sz="1800" dirty="0" smtClean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</a:rPr>
              <a:t> </a:t>
            </a:r>
            <a:r>
              <a:rPr lang="ru-RU" sz="1800" dirty="0" err="1" smtClean="0">
                <a:solidFill>
                  <a:srgbClr val="FFC000"/>
                </a:solidFill>
              </a:rPr>
              <a:t>Період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обертання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навколо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Сонця</a:t>
            </a:r>
            <a:r>
              <a:rPr lang="ru-RU" sz="1800" dirty="0" smtClean="0">
                <a:solidFill>
                  <a:srgbClr val="FFC000"/>
                </a:solidFill>
              </a:rPr>
              <a:t> (</a:t>
            </a:r>
            <a:r>
              <a:rPr lang="ru-RU" sz="1800" dirty="0" err="1" smtClean="0">
                <a:solidFill>
                  <a:srgbClr val="FFC000"/>
                </a:solidFill>
              </a:rPr>
              <a:t>венеріанський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рік</a:t>
            </a:r>
            <a:r>
              <a:rPr lang="ru-RU" sz="1800" dirty="0" smtClean="0">
                <a:solidFill>
                  <a:srgbClr val="FFC000"/>
                </a:solidFill>
              </a:rPr>
              <a:t>) становить 224,7 </a:t>
            </a:r>
            <a:r>
              <a:rPr lang="ru-RU" sz="1800" dirty="0" err="1" smtClean="0">
                <a:solidFill>
                  <a:srgbClr val="FFC000"/>
                </a:solidFill>
              </a:rPr>
              <a:t>земної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доби</a:t>
            </a:r>
            <a:r>
              <a:rPr lang="ru-RU" sz="1800" dirty="0" smtClean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</a:rPr>
              <a:t>Венера </a:t>
            </a:r>
            <a:r>
              <a:rPr lang="ru-RU" sz="1800" dirty="0" err="1" smtClean="0">
                <a:solidFill>
                  <a:srgbClr val="FFC000"/>
                </a:solidFill>
              </a:rPr>
              <a:t>обертається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навколо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своєї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осі</a:t>
            </a:r>
            <a:r>
              <a:rPr lang="ru-RU" sz="1800" dirty="0" smtClean="0">
                <a:solidFill>
                  <a:srgbClr val="FFC000"/>
                </a:solidFill>
              </a:rPr>
              <a:t> в </a:t>
            </a:r>
            <a:r>
              <a:rPr lang="ru-RU" sz="1800" dirty="0" err="1" smtClean="0">
                <a:solidFill>
                  <a:srgbClr val="FFC000"/>
                </a:solidFill>
              </a:rPr>
              <a:t>зворотному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напрямку</a:t>
            </a:r>
            <a:r>
              <a:rPr lang="ru-RU" sz="1800" dirty="0" smtClean="0">
                <a:solidFill>
                  <a:srgbClr val="FFC000"/>
                </a:solidFill>
              </a:rPr>
              <a:t> до </a:t>
            </a:r>
            <a:r>
              <a:rPr lang="ru-RU" sz="1800" dirty="0" err="1" smtClean="0">
                <a:solidFill>
                  <a:srgbClr val="FFC000"/>
                </a:solidFill>
              </a:rPr>
              <a:t>обертання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навколо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Сонця</a:t>
            </a:r>
            <a:r>
              <a:rPr lang="ru-RU" sz="1800" dirty="0" smtClean="0">
                <a:solidFill>
                  <a:srgbClr val="FFC000"/>
                </a:solidFill>
              </a:rPr>
              <a:t>. </a:t>
            </a:r>
            <a:r>
              <a:rPr lang="ru-RU" sz="1800" dirty="0" err="1" smtClean="0">
                <a:solidFill>
                  <a:srgbClr val="FFC000"/>
                </a:solidFill>
              </a:rPr>
              <a:t>Повний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період</a:t>
            </a:r>
            <a:r>
              <a:rPr lang="ru-RU" sz="1800" dirty="0" smtClean="0">
                <a:solidFill>
                  <a:srgbClr val="FFC000"/>
                </a:solidFill>
              </a:rPr>
              <a:t> </a:t>
            </a:r>
            <a:r>
              <a:rPr lang="ru-RU" sz="1800" dirty="0" err="1" smtClean="0">
                <a:solidFill>
                  <a:srgbClr val="FFC000"/>
                </a:solidFill>
              </a:rPr>
              <a:t>обертання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навколо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своєї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осі</a:t>
            </a:r>
            <a:r>
              <a:rPr lang="ru-RU" sz="1800" dirty="0" smtClean="0">
                <a:solidFill>
                  <a:srgbClr val="FFC000"/>
                </a:solidFill>
              </a:rPr>
              <a:t> (</a:t>
            </a:r>
            <a:r>
              <a:rPr lang="ru-RU" sz="1800" dirty="0" err="1" smtClean="0">
                <a:solidFill>
                  <a:srgbClr val="FFC000"/>
                </a:solidFill>
              </a:rPr>
              <a:t>зоряна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доба</a:t>
            </a:r>
            <a:r>
              <a:rPr lang="ru-RU" sz="1800" dirty="0" smtClean="0">
                <a:solidFill>
                  <a:srgbClr val="FFC000"/>
                </a:solidFill>
              </a:rPr>
              <a:t>) становить 243,018 </a:t>
            </a:r>
            <a:r>
              <a:rPr lang="ru-RU" sz="1800" dirty="0" err="1" smtClean="0">
                <a:solidFill>
                  <a:srgbClr val="FFC000"/>
                </a:solidFill>
              </a:rPr>
              <a:t>земної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доби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  <a:r>
              <a:rPr lang="ru-RU" sz="1800" dirty="0" err="1" smtClean="0">
                <a:solidFill>
                  <a:srgbClr val="FFC000"/>
                </a:solidFill>
              </a:rPr>
              <a:t>Тривалість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сонячної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доби</a:t>
            </a:r>
            <a:r>
              <a:rPr lang="ru-RU" sz="1800" dirty="0" smtClean="0">
                <a:solidFill>
                  <a:srgbClr val="FFC000"/>
                </a:solidFill>
              </a:rPr>
              <a:t> на </a:t>
            </a:r>
            <a:r>
              <a:rPr lang="ru-RU" sz="1800" dirty="0" err="1" smtClean="0">
                <a:solidFill>
                  <a:srgbClr val="FFC000"/>
                </a:solidFill>
              </a:rPr>
              <a:t>планеті</a:t>
            </a:r>
            <a:r>
              <a:rPr lang="ru-RU" sz="1800" dirty="0" smtClean="0">
                <a:solidFill>
                  <a:srgbClr val="FFC000"/>
                </a:solidFill>
              </a:rPr>
              <a:t> становить </a:t>
            </a:r>
            <a:r>
              <a:rPr lang="ru-RU" sz="1800" dirty="0" err="1" smtClean="0">
                <a:solidFill>
                  <a:srgbClr val="FFC000"/>
                </a:solidFill>
              </a:rPr>
              <a:t>близько</a:t>
            </a:r>
            <a:r>
              <a:rPr lang="ru-RU" sz="1800" dirty="0" smtClean="0">
                <a:solidFill>
                  <a:srgbClr val="FFC000"/>
                </a:solidFill>
              </a:rPr>
              <a:t> 116,75  </a:t>
            </a:r>
            <a:r>
              <a:rPr lang="ru-RU" sz="1800" dirty="0" err="1" smtClean="0">
                <a:solidFill>
                  <a:srgbClr val="FFC000"/>
                </a:solidFill>
              </a:rPr>
              <a:t>земних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діб</a:t>
            </a:r>
            <a:r>
              <a:rPr lang="ru-RU" sz="1800" dirty="0" smtClean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bdc5e96cf5a3t.jpg"/>
          <p:cNvPicPr>
            <a:picLocks noChangeAspect="1"/>
          </p:cNvPicPr>
          <p:nvPr/>
        </p:nvPicPr>
        <p:blipFill>
          <a:blip r:embed="rId3" cstate="print"/>
          <a:srcRect b="2516"/>
          <a:stretch>
            <a:fillRect/>
          </a:stretch>
        </p:blipFill>
        <p:spPr>
          <a:xfrm>
            <a:off x="2367461" y="3573016"/>
            <a:ext cx="662473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1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836712"/>
            <a:ext cx="6120680" cy="466997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FFC000"/>
                </a:solidFill>
              </a:rPr>
              <a:t>Середня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орбітальна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швидкість</a:t>
            </a:r>
            <a:r>
              <a:rPr lang="ru-RU" sz="1600" dirty="0" smtClean="0">
                <a:solidFill>
                  <a:srgbClr val="FFC000"/>
                </a:solidFill>
              </a:rPr>
              <a:t> 35,02 км/с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FFC000"/>
                </a:solidFill>
              </a:rPr>
              <a:t>Супутники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i="1" dirty="0" err="1" smtClean="0">
                <a:solidFill>
                  <a:srgbClr val="FFC000"/>
                </a:solidFill>
              </a:rPr>
              <a:t>відсутні</a:t>
            </a:r>
            <a:endParaRPr lang="ru-RU" sz="1600" i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FFC000"/>
                </a:solidFill>
              </a:rPr>
              <a:t>Площа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поверхні</a:t>
            </a:r>
            <a:r>
              <a:rPr lang="ru-RU" sz="1600" dirty="0" smtClean="0">
                <a:solidFill>
                  <a:srgbClr val="FFC000"/>
                </a:solidFill>
              </a:rPr>
              <a:t> 4,60×10</a:t>
            </a:r>
            <a:r>
              <a:rPr lang="ru-RU" sz="1600" baseline="30000" dirty="0" smtClean="0">
                <a:solidFill>
                  <a:srgbClr val="FFC000"/>
                </a:solidFill>
              </a:rPr>
              <a:t>8</a:t>
            </a:r>
            <a:r>
              <a:rPr lang="ru-RU" sz="1600" dirty="0" smtClean="0">
                <a:solidFill>
                  <a:srgbClr val="FFC000"/>
                </a:solidFill>
              </a:rPr>
              <a:t> км² </a:t>
            </a:r>
          </a:p>
          <a:p>
            <a:pPr>
              <a:buNone/>
            </a:pPr>
            <a:r>
              <a:rPr lang="ru-RU" sz="1600" dirty="0" smtClean="0">
                <a:solidFill>
                  <a:srgbClr val="FFC000"/>
                </a:solidFill>
              </a:rPr>
              <a:t>				       0,902 </a:t>
            </a:r>
            <a:r>
              <a:rPr lang="ru-RU" sz="1600" dirty="0" err="1" smtClean="0">
                <a:solidFill>
                  <a:srgbClr val="FFC000"/>
                </a:solidFill>
              </a:rPr>
              <a:t>Землі</a:t>
            </a:r>
            <a:endParaRPr lang="ru-RU" sz="16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FFC000"/>
                </a:solidFill>
              </a:rPr>
              <a:t>Об'єм</a:t>
            </a:r>
            <a:r>
              <a:rPr lang="ru-RU" sz="1600" dirty="0" smtClean="0">
                <a:solidFill>
                  <a:srgbClr val="FFC000"/>
                </a:solidFill>
              </a:rPr>
              <a:t> 9,38×10</a:t>
            </a:r>
            <a:r>
              <a:rPr lang="ru-RU" sz="1600" baseline="30000" dirty="0" smtClean="0">
                <a:solidFill>
                  <a:srgbClr val="FFC000"/>
                </a:solidFill>
              </a:rPr>
              <a:t>11</a:t>
            </a:r>
            <a:r>
              <a:rPr lang="ru-RU" sz="1600" dirty="0" smtClean="0">
                <a:solidFill>
                  <a:srgbClr val="FFC000"/>
                </a:solidFill>
              </a:rPr>
              <a:t> км³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	      0,857 </a:t>
            </a:r>
            <a:r>
              <a:rPr lang="ru-RU" sz="1600" dirty="0" err="1" smtClean="0">
                <a:solidFill>
                  <a:srgbClr val="FFC000"/>
                </a:solidFill>
              </a:rPr>
              <a:t>Землі</a:t>
            </a:r>
            <a:endParaRPr lang="ru-RU" sz="16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FFC000"/>
                </a:solidFill>
              </a:rPr>
              <a:t>Маса</a:t>
            </a:r>
            <a:r>
              <a:rPr lang="ru-RU" sz="1600" dirty="0" smtClean="0">
                <a:solidFill>
                  <a:srgbClr val="FFC000"/>
                </a:solidFill>
              </a:rPr>
              <a:t>  4,8685×10</a:t>
            </a:r>
            <a:r>
              <a:rPr lang="ru-RU" sz="1600" baseline="30000" dirty="0" smtClean="0">
                <a:solidFill>
                  <a:srgbClr val="FFC000"/>
                </a:solidFill>
              </a:rPr>
              <a:t>24</a:t>
            </a:r>
            <a:r>
              <a:rPr lang="ru-RU" sz="1600" dirty="0" smtClean="0">
                <a:solidFill>
                  <a:srgbClr val="FFC000"/>
                </a:solidFill>
              </a:rPr>
              <a:t> кг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            0,815 </a:t>
            </a:r>
            <a:r>
              <a:rPr lang="ru-RU" sz="1600" dirty="0" err="1" smtClean="0">
                <a:solidFill>
                  <a:srgbClr val="FFC000"/>
                </a:solidFill>
              </a:rPr>
              <a:t>Землі</a:t>
            </a:r>
            <a:endParaRPr lang="ru-RU" sz="16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FFC000"/>
                </a:solidFill>
              </a:rPr>
              <a:t>Середня</a:t>
            </a:r>
            <a:r>
              <a:rPr lang="ru-RU" sz="1600" dirty="0" smtClean="0">
                <a:solidFill>
                  <a:srgbClr val="FFC000"/>
                </a:solidFill>
              </a:rPr>
              <a:t> </a:t>
            </a:r>
            <a:r>
              <a:rPr lang="ru-RU" sz="1600" dirty="0" err="1" smtClean="0">
                <a:solidFill>
                  <a:srgbClr val="FFC000"/>
                </a:solidFill>
              </a:rPr>
              <a:t>густина</a:t>
            </a:r>
            <a:r>
              <a:rPr lang="ru-RU" sz="1600" dirty="0" smtClean="0">
                <a:solidFill>
                  <a:srgbClr val="FFC000"/>
                </a:solidFill>
              </a:rPr>
              <a:t> 5,204 г/см³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>
                <a:solidFill>
                  <a:srgbClr val="FFC000"/>
                </a:solidFill>
              </a:rPr>
              <a:t>Період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обертання</a:t>
            </a:r>
            <a:r>
              <a:rPr lang="ru-RU" sz="1600" dirty="0">
                <a:solidFill>
                  <a:srgbClr val="FFC000"/>
                </a:solidFill>
              </a:rPr>
              <a:t> −243,0185 </a:t>
            </a:r>
            <a:r>
              <a:rPr lang="ru-RU" sz="1600" dirty="0" err="1">
                <a:solidFill>
                  <a:srgbClr val="FFC000"/>
                </a:solidFill>
              </a:rPr>
              <a:t>діб</a:t>
            </a:r>
            <a:endParaRPr lang="ru-RU" sz="16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>
                <a:solidFill>
                  <a:srgbClr val="FFC000"/>
                </a:solidFill>
              </a:rPr>
              <a:t>Сонячна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доба</a:t>
            </a:r>
            <a:r>
              <a:rPr lang="ru-RU" sz="1600" dirty="0">
                <a:solidFill>
                  <a:srgbClr val="FFC000"/>
                </a:solidFill>
              </a:rPr>
              <a:t> 116,75 </a:t>
            </a:r>
            <a:r>
              <a:rPr lang="ru-RU" sz="1600" dirty="0" err="1">
                <a:solidFill>
                  <a:srgbClr val="FFC000"/>
                </a:solidFill>
              </a:rPr>
              <a:t>діб</a:t>
            </a:r>
            <a:r>
              <a:rPr lang="ru-RU" sz="1600" dirty="0">
                <a:solidFill>
                  <a:srgbClr val="FFC000"/>
                </a:solidFill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FFC000"/>
                </a:solidFill>
              </a:rPr>
              <a:t>Темп. </a:t>
            </a:r>
            <a:r>
              <a:rPr lang="ru-RU" sz="1600" dirty="0" err="1">
                <a:solidFill>
                  <a:srgbClr val="FFC000"/>
                </a:solidFill>
              </a:rPr>
              <a:t>поверхні</a:t>
            </a:r>
            <a:r>
              <a:rPr lang="ru-RU" sz="1600" dirty="0">
                <a:solidFill>
                  <a:srgbClr val="FFC000"/>
                </a:solidFill>
              </a:rPr>
              <a:t> 460 °</a:t>
            </a:r>
            <a:r>
              <a:rPr lang="ru-RU" sz="1600" dirty="0" smtClean="0">
                <a:solidFill>
                  <a:srgbClr val="FFC000"/>
                </a:solidFill>
              </a:rPr>
              <a:t>C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FFC000"/>
                </a:solidFill>
              </a:rPr>
              <a:t>Хоча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>
                <a:solidFill>
                  <a:srgbClr val="FFC000"/>
                </a:solidFill>
              </a:rPr>
              <a:t>у </a:t>
            </a:r>
            <a:r>
              <a:rPr lang="ru-RU" sz="1600" dirty="0" err="1">
                <a:solidFill>
                  <a:srgbClr val="FFC000"/>
                </a:solidFill>
              </a:rPr>
              <a:t>Венери</a:t>
            </a:r>
            <a:r>
              <a:rPr lang="ru-RU" sz="1600" dirty="0">
                <a:solidFill>
                  <a:srgbClr val="FFC000"/>
                </a:solidFill>
              </a:rPr>
              <a:t> й </a:t>
            </a:r>
            <a:r>
              <a:rPr lang="ru-RU" sz="1600" dirty="0" err="1">
                <a:solidFill>
                  <a:srgbClr val="FFC000"/>
                </a:solidFill>
              </a:rPr>
              <a:t>Землі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близькі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розміри</a:t>
            </a:r>
            <a:r>
              <a:rPr lang="ru-RU" sz="1600" dirty="0">
                <a:solidFill>
                  <a:srgbClr val="FFC000"/>
                </a:solidFill>
              </a:rPr>
              <a:t>, </a:t>
            </a:r>
            <a:r>
              <a:rPr lang="ru-RU" sz="1600" dirty="0" err="1">
                <a:solidFill>
                  <a:srgbClr val="FFC000"/>
                </a:solidFill>
              </a:rPr>
              <a:t>середня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густина</a:t>
            </a:r>
            <a:r>
              <a:rPr lang="ru-RU" sz="1600" dirty="0">
                <a:solidFill>
                  <a:srgbClr val="FFC000"/>
                </a:solidFill>
              </a:rPr>
              <a:t> й </a:t>
            </a:r>
            <a:r>
              <a:rPr lang="ru-RU" sz="1600" dirty="0" err="1">
                <a:solidFill>
                  <a:srgbClr val="FFC000"/>
                </a:solidFill>
              </a:rPr>
              <a:t>навіть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внутрішня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будова</a:t>
            </a:r>
            <a:r>
              <a:rPr lang="ru-RU" sz="1600" dirty="0">
                <a:solidFill>
                  <a:srgbClr val="FFC000"/>
                </a:solidFill>
              </a:rPr>
              <a:t>, </a:t>
            </a:r>
            <a:r>
              <a:rPr lang="ru-RU" sz="1600" dirty="0" err="1">
                <a:solidFill>
                  <a:srgbClr val="FFC000"/>
                </a:solidFill>
              </a:rPr>
              <a:t>проте</a:t>
            </a:r>
            <a:r>
              <a:rPr lang="ru-RU" sz="1600" dirty="0">
                <a:solidFill>
                  <a:srgbClr val="FFC000"/>
                </a:solidFill>
              </a:rPr>
              <a:t> Земля </a:t>
            </a:r>
            <a:r>
              <a:rPr lang="ru-RU" sz="1600" dirty="0" err="1">
                <a:solidFill>
                  <a:srgbClr val="FFC000"/>
                </a:solidFill>
              </a:rPr>
              <a:t>має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досить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потужне</a:t>
            </a:r>
            <a:r>
              <a:rPr lang="ru-RU" sz="1600" dirty="0">
                <a:solidFill>
                  <a:srgbClr val="FFC000"/>
                </a:solidFill>
              </a:rPr>
              <a:t> </a:t>
            </a:r>
            <a:r>
              <a:rPr lang="ru-RU" sz="1600" dirty="0" err="1">
                <a:solidFill>
                  <a:srgbClr val="FFC000"/>
                </a:solidFill>
              </a:rPr>
              <a:t>магнітне</a:t>
            </a:r>
            <a:r>
              <a:rPr lang="ru-RU" sz="1600" dirty="0">
                <a:solidFill>
                  <a:srgbClr val="FFC000"/>
                </a:solidFill>
              </a:rPr>
              <a:t> поле, а Венера </a:t>
            </a:r>
            <a:r>
              <a:rPr lang="ru-RU" sz="1600" dirty="0" err="1">
                <a:solidFill>
                  <a:srgbClr val="FFC000"/>
                </a:solidFill>
              </a:rPr>
              <a:t>його</a:t>
            </a:r>
            <a:r>
              <a:rPr lang="ru-RU" sz="1600" dirty="0">
                <a:solidFill>
                  <a:srgbClr val="FFC000"/>
                </a:solidFill>
              </a:rPr>
              <a:t> не </a:t>
            </a:r>
            <a:r>
              <a:rPr lang="ru-RU" sz="1600" dirty="0" err="1">
                <a:solidFill>
                  <a:srgbClr val="FFC000"/>
                </a:solidFill>
              </a:rPr>
              <a:t>має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solidFill>
                  <a:srgbClr val="FFC000"/>
                </a:solidFill>
              </a:rPr>
              <a:t>Найгарячішою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>
                <a:solidFill>
                  <a:srgbClr val="FFC000"/>
                </a:solidFill>
              </a:rPr>
              <a:t>планетою </a:t>
            </a:r>
            <a:r>
              <a:rPr lang="ru-RU" sz="1600" dirty="0" err="1">
                <a:solidFill>
                  <a:srgbClr val="FFC000"/>
                </a:solidFill>
              </a:rPr>
              <a:t>Сонячної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системи</a:t>
            </a:r>
            <a:r>
              <a:rPr lang="ru-RU" sz="1600" dirty="0">
                <a:solidFill>
                  <a:srgbClr val="FFC000"/>
                </a:solidFill>
              </a:rPr>
              <a:t> є Венера-друга планета </a:t>
            </a:r>
            <a:r>
              <a:rPr lang="ru-RU" sz="1600" dirty="0" err="1">
                <a:solidFill>
                  <a:srgbClr val="FFC000"/>
                </a:solidFill>
              </a:rPr>
              <a:t>найближча</a:t>
            </a:r>
            <a:r>
              <a:rPr lang="ru-RU" sz="1600" dirty="0">
                <a:solidFill>
                  <a:srgbClr val="FFC000"/>
                </a:solidFill>
              </a:rPr>
              <a:t> до </a:t>
            </a:r>
            <a:r>
              <a:rPr lang="ru-RU" sz="1600" dirty="0" err="1">
                <a:solidFill>
                  <a:srgbClr val="FFC000"/>
                </a:solidFill>
              </a:rPr>
              <a:t>Сонця</a:t>
            </a:r>
            <a:r>
              <a:rPr lang="ru-RU" sz="1600" dirty="0">
                <a:solidFill>
                  <a:srgbClr val="FFC000"/>
                </a:solidFill>
              </a:rPr>
              <a:t>, де </a:t>
            </a:r>
            <a:r>
              <a:rPr lang="ru-RU" sz="1600" dirty="0" err="1">
                <a:solidFill>
                  <a:srgbClr val="FFC000"/>
                </a:solidFill>
              </a:rPr>
              <a:t>середня</a:t>
            </a:r>
            <a:r>
              <a:rPr lang="ru-RU" sz="1600" dirty="0">
                <a:solidFill>
                  <a:srgbClr val="FFC000"/>
                </a:solidFill>
              </a:rPr>
              <a:t> температура </a:t>
            </a:r>
            <a:r>
              <a:rPr lang="ru-RU" sz="1600" dirty="0" err="1">
                <a:solidFill>
                  <a:srgbClr val="FFC000"/>
                </a:solidFill>
              </a:rPr>
              <a:t>сягає</a:t>
            </a:r>
            <a:r>
              <a:rPr lang="ru-RU" sz="1600" dirty="0">
                <a:solidFill>
                  <a:srgbClr val="FFC000"/>
                </a:solidFill>
              </a:rPr>
              <a:t> 475 </a:t>
            </a:r>
            <a:r>
              <a:rPr lang="ru-RU" sz="1600" dirty="0" err="1">
                <a:solidFill>
                  <a:srgbClr val="FFC000"/>
                </a:solidFill>
              </a:rPr>
              <a:t>градусів</a:t>
            </a:r>
            <a:r>
              <a:rPr lang="ru-RU" sz="1600" dirty="0">
                <a:solidFill>
                  <a:srgbClr val="FFC000"/>
                </a:solidFill>
              </a:rPr>
              <a:t> за </a:t>
            </a:r>
            <a:r>
              <a:rPr lang="ru-RU" sz="1600" dirty="0" err="1">
                <a:solidFill>
                  <a:srgbClr val="FFC000"/>
                </a:solidFill>
              </a:rPr>
              <a:t>Цельсієм</a:t>
            </a:r>
            <a:r>
              <a:rPr lang="ru-RU" sz="1600" dirty="0">
                <a:solidFill>
                  <a:srgbClr val="FFC000"/>
                </a:solidFill>
              </a:rPr>
              <a:t>. В той же час максимальна температура на </a:t>
            </a:r>
            <a:r>
              <a:rPr lang="ru-RU" sz="1600" dirty="0" err="1">
                <a:solidFill>
                  <a:srgbClr val="FFC000"/>
                </a:solidFill>
              </a:rPr>
              <a:t>Меркурії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складає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</a:rPr>
              <a:t>близько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>
                <a:solidFill>
                  <a:srgbClr val="FFC000"/>
                </a:solidFill>
              </a:rPr>
              <a:t>426 </a:t>
            </a:r>
            <a:r>
              <a:rPr lang="ru-RU" sz="1600" dirty="0" err="1">
                <a:solidFill>
                  <a:srgbClr val="FFC000"/>
                </a:solidFill>
              </a:rPr>
              <a:t>градусів</a:t>
            </a:r>
            <a:r>
              <a:rPr lang="ru-RU" sz="1600" dirty="0">
                <a:solidFill>
                  <a:srgbClr val="FFC000"/>
                </a:solidFill>
              </a:rPr>
              <a:t> за </a:t>
            </a:r>
            <a:r>
              <a:rPr lang="ru-RU" sz="1600" dirty="0" err="1">
                <a:solidFill>
                  <a:srgbClr val="FFC000"/>
                </a:solidFill>
              </a:rPr>
              <a:t>Цельсієм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Планетарні</a:t>
            </a:r>
            <a:r>
              <a:rPr lang="ru-RU" sz="3600" dirty="0" smtClean="0">
                <a:solidFill>
                  <a:srgbClr val="FF0000"/>
                </a:solidFill>
              </a:rPr>
              <a:t> характеристики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70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9" y="13148"/>
            <a:ext cx="4330824" cy="5648099"/>
          </a:xfrm>
        </p:spPr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>Венера - </a:t>
            </a:r>
            <a:r>
              <a:rPr lang="ru-RU" sz="1800" dirty="0" err="1" smtClean="0">
                <a:solidFill>
                  <a:srgbClr val="FFC000"/>
                </a:solidFill>
              </a:rPr>
              <a:t>внутрішня</a:t>
            </a:r>
            <a:r>
              <a:rPr lang="ru-RU" sz="1800" dirty="0" smtClean="0">
                <a:solidFill>
                  <a:srgbClr val="FFC000"/>
                </a:solidFill>
              </a:rPr>
              <a:t> планета.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Венера - </a:t>
            </a:r>
            <a:r>
              <a:rPr lang="ru-RU" sz="1800" dirty="0" err="1" smtClean="0">
                <a:solidFill>
                  <a:srgbClr val="FFC000"/>
                </a:solidFill>
              </a:rPr>
              <a:t>третій</a:t>
            </a:r>
            <a:r>
              <a:rPr lang="ru-RU" sz="1800" dirty="0" smtClean="0">
                <a:solidFill>
                  <a:srgbClr val="FFC000"/>
                </a:solidFill>
              </a:rPr>
              <a:t> за </a:t>
            </a:r>
            <a:r>
              <a:rPr lang="ru-RU" sz="1800" dirty="0" err="1" smtClean="0">
                <a:solidFill>
                  <a:srgbClr val="FFC000"/>
                </a:solidFill>
              </a:rPr>
              <a:t>яскравістю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об'єкт</a:t>
            </a:r>
            <a:r>
              <a:rPr lang="ru-RU" sz="1800" dirty="0" smtClean="0">
                <a:solidFill>
                  <a:srgbClr val="FFC000"/>
                </a:solidFill>
              </a:rPr>
              <a:t> на </a:t>
            </a:r>
            <a:r>
              <a:rPr lang="ru-RU" sz="1800" dirty="0" err="1" smtClean="0">
                <a:solidFill>
                  <a:srgbClr val="FFC000"/>
                </a:solidFill>
              </a:rPr>
              <a:t>небі</a:t>
            </a:r>
            <a:r>
              <a:rPr lang="ru-RU" sz="1800" dirty="0" smtClean="0">
                <a:solidFill>
                  <a:srgbClr val="FFC000"/>
                </a:solidFill>
              </a:rPr>
              <a:t>; </a:t>
            </a:r>
            <a:r>
              <a:rPr lang="ru-RU" sz="1800" dirty="0" err="1" smtClean="0">
                <a:solidFill>
                  <a:srgbClr val="FFC000"/>
                </a:solidFill>
              </a:rPr>
              <a:t>її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блиск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поступається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лише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блиску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Сонця</a:t>
            </a:r>
            <a:r>
              <a:rPr lang="ru-RU" sz="1800" dirty="0" smtClean="0">
                <a:solidFill>
                  <a:srgbClr val="FFC000"/>
                </a:solidFill>
              </a:rPr>
              <a:t> та </a:t>
            </a:r>
            <a:r>
              <a:rPr lang="ru-RU" sz="1800" dirty="0" err="1" smtClean="0">
                <a:solidFill>
                  <a:srgbClr val="FFC000"/>
                </a:solidFill>
              </a:rPr>
              <a:t>Місяця</a:t>
            </a:r>
            <a:r>
              <a:rPr lang="ru-RU" sz="1800" dirty="0" smtClean="0">
                <a:solidFill>
                  <a:srgbClr val="FFC000"/>
                </a:solidFill>
              </a:rPr>
              <a:t>.. </a:t>
            </a:r>
            <a:r>
              <a:rPr lang="ru-RU" sz="1800" dirty="0" err="1">
                <a:solidFill>
                  <a:srgbClr val="FFC000"/>
                </a:solidFill>
              </a:rPr>
              <a:t>Своєї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максимальної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яскравості</a:t>
            </a:r>
            <a:r>
              <a:rPr lang="ru-RU" sz="1800" dirty="0">
                <a:solidFill>
                  <a:srgbClr val="FFC000"/>
                </a:solidFill>
              </a:rPr>
              <a:t> Венера </a:t>
            </a:r>
            <a:r>
              <a:rPr lang="ru-RU" sz="1800" dirty="0" err="1">
                <a:solidFill>
                  <a:srgbClr val="FFC000"/>
                </a:solidFill>
              </a:rPr>
              <a:t>досягає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незадовго</a:t>
            </a:r>
            <a:r>
              <a:rPr lang="ru-RU" sz="1800" dirty="0">
                <a:solidFill>
                  <a:srgbClr val="FFC000"/>
                </a:solidFill>
              </a:rPr>
              <a:t> до сходу </a:t>
            </a:r>
            <a:r>
              <a:rPr lang="ru-RU" sz="1800" dirty="0" err="1">
                <a:solidFill>
                  <a:srgbClr val="FFC000"/>
                </a:solidFill>
              </a:rPr>
              <a:t>або</a:t>
            </a:r>
            <a:r>
              <a:rPr lang="ru-RU" sz="1800" dirty="0">
                <a:solidFill>
                  <a:srgbClr val="FFC000"/>
                </a:solidFill>
              </a:rPr>
              <a:t> через </a:t>
            </a:r>
            <a:r>
              <a:rPr lang="ru-RU" sz="1800" dirty="0" err="1">
                <a:solidFill>
                  <a:srgbClr val="FFC000"/>
                </a:solidFill>
              </a:rPr>
              <a:t>деякий</a:t>
            </a:r>
            <a:r>
              <a:rPr lang="ru-RU" sz="1800" dirty="0">
                <a:solidFill>
                  <a:srgbClr val="FFC000"/>
                </a:solidFill>
              </a:rPr>
              <a:t> час </a:t>
            </a:r>
            <a:r>
              <a:rPr lang="ru-RU" sz="1800" dirty="0" err="1">
                <a:solidFill>
                  <a:srgbClr val="FFC000"/>
                </a:solidFill>
              </a:rPr>
              <a:t>після</a:t>
            </a:r>
            <a:r>
              <a:rPr lang="ru-RU" sz="1800" dirty="0">
                <a:solidFill>
                  <a:srgbClr val="FFC000"/>
                </a:solidFill>
              </a:rPr>
              <a:t> заходу </a:t>
            </a:r>
            <a:r>
              <a:rPr lang="ru-RU" sz="1800" dirty="0" err="1">
                <a:solidFill>
                  <a:srgbClr val="FFC000"/>
                </a:solidFill>
              </a:rPr>
              <a:t>Сонця</a:t>
            </a:r>
            <a:r>
              <a:rPr lang="ru-RU" sz="1800" dirty="0">
                <a:solidFill>
                  <a:srgbClr val="FFC000"/>
                </a:solidFill>
              </a:rPr>
              <a:t> 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дало </a:t>
            </a:r>
            <a:r>
              <a:rPr lang="ru-RU" sz="1800" dirty="0" err="1">
                <a:solidFill>
                  <a:srgbClr val="FFC000"/>
                </a:solidFill>
              </a:rPr>
              <a:t>привід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називати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її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також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Вечірня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зірка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або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Ранкова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зірка</a:t>
            </a:r>
            <a:r>
              <a:rPr lang="ru-RU" sz="1800" dirty="0">
                <a:solidFill>
                  <a:srgbClr val="FFC000"/>
                </a:solidFill>
              </a:rPr>
              <a:t>. Венера </a:t>
            </a:r>
            <a:r>
              <a:rPr lang="ru-RU" sz="1800" dirty="0" err="1">
                <a:solidFill>
                  <a:srgbClr val="FFC000"/>
                </a:solidFill>
              </a:rPr>
              <a:t>класифікується</a:t>
            </a:r>
            <a:r>
              <a:rPr lang="ru-RU" sz="1800" dirty="0">
                <a:solidFill>
                  <a:srgbClr val="FFC000"/>
                </a:solidFill>
              </a:rPr>
              <a:t> як </a:t>
            </a:r>
            <a:r>
              <a:rPr lang="ru-RU" sz="1800" dirty="0" err="1">
                <a:solidFill>
                  <a:srgbClr val="FFC000"/>
                </a:solidFill>
              </a:rPr>
              <a:t>землеподібну</a:t>
            </a:r>
            <a:r>
              <a:rPr lang="ru-RU" sz="1800" dirty="0">
                <a:solidFill>
                  <a:srgbClr val="FFC000"/>
                </a:solidFill>
              </a:rPr>
              <a:t> планета і </a:t>
            </a:r>
            <a:r>
              <a:rPr lang="ru-RU" sz="1800" dirty="0" err="1">
                <a:solidFill>
                  <a:srgbClr val="FFC000"/>
                </a:solidFill>
              </a:rPr>
              <a:t>іноді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її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називають</a:t>
            </a:r>
            <a:r>
              <a:rPr lang="ru-RU" sz="1800" dirty="0">
                <a:solidFill>
                  <a:srgbClr val="FFC000"/>
                </a:solidFill>
              </a:rPr>
              <a:t> « сестрою </a:t>
            </a:r>
            <a:r>
              <a:rPr lang="ru-RU" sz="1800" dirty="0" err="1">
                <a:solidFill>
                  <a:srgbClr val="FFC000"/>
                </a:solidFill>
              </a:rPr>
              <a:t>Землі</a:t>
            </a:r>
            <a:r>
              <a:rPr lang="ru-RU" sz="1800" dirty="0">
                <a:solidFill>
                  <a:srgbClr val="FFC000"/>
                </a:solidFill>
              </a:rPr>
              <a:t>» , тому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обидві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планети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схожі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розмірами</a:t>
            </a:r>
            <a:r>
              <a:rPr lang="ru-RU" sz="1800" dirty="0">
                <a:solidFill>
                  <a:srgbClr val="FFC000"/>
                </a:solidFill>
              </a:rPr>
              <a:t> , силою </a:t>
            </a:r>
            <a:r>
              <a:rPr lang="ru-RU" sz="1800" dirty="0" err="1">
                <a:solidFill>
                  <a:srgbClr val="FFC000"/>
                </a:solidFill>
              </a:rPr>
              <a:t>тяжіння</a:t>
            </a:r>
            <a:r>
              <a:rPr lang="ru-RU" sz="1800" dirty="0">
                <a:solidFill>
                  <a:srgbClr val="FFC000"/>
                </a:solidFill>
              </a:rPr>
              <a:t> і складом. Вона </a:t>
            </a:r>
            <a:r>
              <a:rPr lang="ru-RU" sz="1800" dirty="0" err="1">
                <a:solidFill>
                  <a:srgbClr val="FFC000"/>
                </a:solidFill>
              </a:rPr>
              <a:t>відноситься</a:t>
            </a:r>
            <a:r>
              <a:rPr lang="ru-RU" sz="1800" dirty="0">
                <a:solidFill>
                  <a:srgbClr val="FFC000"/>
                </a:solidFill>
              </a:rPr>
              <a:t> до числа планет, </a:t>
            </a:r>
            <a:r>
              <a:rPr lang="ru-RU" sz="1800" dirty="0" err="1">
                <a:solidFill>
                  <a:srgbClr val="FFC000"/>
                </a:solidFill>
              </a:rPr>
              <a:t>відомих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людству</a:t>
            </a:r>
            <a:r>
              <a:rPr lang="ru-RU" sz="1800" dirty="0">
                <a:solidFill>
                  <a:srgbClr val="FFC000"/>
                </a:solidFill>
              </a:rPr>
              <a:t> з </a:t>
            </a:r>
            <a:r>
              <a:rPr lang="ru-RU" sz="1800" dirty="0" err="1">
                <a:solidFill>
                  <a:srgbClr val="FFC000"/>
                </a:solidFill>
              </a:rPr>
              <a:t>найдавніших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часів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nastol.com.ua-324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793" r="15420"/>
          <a:stretch>
            <a:fillRect/>
          </a:stretch>
        </p:blipFill>
        <p:spPr>
          <a:xfrm>
            <a:off x="4788024" y="980728"/>
            <a:ext cx="4176464" cy="3888432"/>
          </a:xfrm>
        </p:spPr>
      </p:pic>
    </p:spTree>
    <p:extLst>
      <p:ext uri="{BB962C8B-B14F-4D97-AF65-F5344CB8AC3E}">
        <p14:creationId xmlns:p14="http://schemas.microsoft.com/office/powerpoint/2010/main" val="42544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80120"/>
          </a:xfrm>
        </p:spPr>
        <p:txBody>
          <a:bodyPr/>
          <a:lstStyle/>
          <a:p>
            <a:r>
              <a:rPr lang="ru-RU" sz="3200" dirty="0" err="1">
                <a:solidFill>
                  <a:srgbClr val="FFC000"/>
                </a:solidFill>
              </a:rPr>
              <a:t>Порівняльні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розміри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Меркурія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Венери</a:t>
            </a:r>
            <a:r>
              <a:rPr lang="ru-RU" sz="3200" dirty="0" smtClean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Землі</a:t>
            </a:r>
            <a:r>
              <a:rPr lang="ru-RU" sz="3200" dirty="0">
                <a:solidFill>
                  <a:srgbClr val="FFC000"/>
                </a:solidFill>
              </a:rPr>
              <a:t> і Марса</a:t>
            </a: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56" y="1474091"/>
            <a:ext cx="66967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4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Дослідження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1575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solidFill>
                  <a:srgbClr val="FFC000"/>
                </a:solidFill>
              </a:rPr>
              <a:t>Дослідження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поверхні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стало </a:t>
            </a:r>
            <a:r>
              <a:rPr lang="ru-RU" sz="1800" dirty="0" err="1">
                <a:solidFill>
                  <a:srgbClr val="FFC000"/>
                </a:solidFill>
              </a:rPr>
              <a:t>можливим</a:t>
            </a:r>
            <a:r>
              <a:rPr lang="ru-RU" sz="1800" dirty="0">
                <a:solidFill>
                  <a:srgbClr val="FFC000"/>
                </a:solidFill>
              </a:rPr>
              <a:t> з </a:t>
            </a:r>
            <a:r>
              <a:rPr lang="ru-RU" sz="1800" dirty="0" err="1">
                <a:solidFill>
                  <a:srgbClr val="FFC000"/>
                </a:solidFill>
              </a:rPr>
              <a:t>розвитком</a:t>
            </a:r>
            <a:endParaRPr lang="ru-RU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rgbClr val="FFC000"/>
                </a:solidFill>
              </a:rPr>
              <a:t>радіолокаційних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методів</a:t>
            </a:r>
            <a:r>
              <a:rPr lang="ru-RU" sz="1800" dirty="0">
                <a:solidFill>
                  <a:srgbClr val="FFC000"/>
                </a:solidFill>
              </a:rPr>
              <a:t> . </a:t>
            </a:r>
            <a:r>
              <a:rPr lang="ru-RU" sz="1800" dirty="0" err="1">
                <a:solidFill>
                  <a:srgbClr val="FFC000"/>
                </a:solidFill>
              </a:rPr>
              <a:t>Найбільш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докладну</a:t>
            </a:r>
            <a:r>
              <a:rPr lang="ru-RU" sz="1800" dirty="0">
                <a:solidFill>
                  <a:srgbClr val="FFC000"/>
                </a:solidFill>
              </a:rPr>
              <a:t> карту </a:t>
            </a:r>
            <a:r>
              <a:rPr lang="ru-RU" sz="1800" dirty="0" err="1">
                <a:solidFill>
                  <a:srgbClr val="FFC000"/>
                </a:solidFill>
              </a:rPr>
              <a:t>склав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американський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апарат</a:t>
            </a:r>
            <a:r>
              <a:rPr lang="ru-RU" sz="1800" dirty="0">
                <a:solidFill>
                  <a:srgbClr val="FFC000"/>
                </a:solidFill>
              </a:rPr>
              <a:t> « Магеллан » , на </a:t>
            </a:r>
            <a:r>
              <a:rPr lang="ru-RU" sz="1800" dirty="0" err="1">
                <a:solidFill>
                  <a:srgbClr val="FFC000"/>
                </a:solidFill>
              </a:rPr>
              <a:t>якому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знято</a:t>
            </a:r>
            <a:r>
              <a:rPr lang="ru-RU" sz="1800" dirty="0">
                <a:solidFill>
                  <a:srgbClr val="FFC000"/>
                </a:solidFill>
              </a:rPr>
              <a:t> 98 % </a:t>
            </a:r>
            <a:r>
              <a:rPr lang="ru-RU" sz="1800" dirty="0" err="1">
                <a:solidFill>
                  <a:srgbClr val="FFC000"/>
                </a:solidFill>
              </a:rPr>
              <a:t>поверхні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планети</a:t>
            </a:r>
            <a:r>
              <a:rPr lang="ru-RU" sz="1800" dirty="0">
                <a:solidFill>
                  <a:srgbClr val="FFC000"/>
                </a:solidFill>
              </a:rPr>
              <a:t>. </a:t>
            </a:r>
            <a:r>
              <a:rPr lang="ru-RU" sz="1800" dirty="0" err="1">
                <a:solidFill>
                  <a:srgbClr val="FFC000"/>
                </a:solidFill>
              </a:rPr>
              <a:t>Картографування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виявило</a:t>
            </a:r>
            <a:r>
              <a:rPr lang="ru-RU" sz="1800" dirty="0">
                <a:solidFill>
                  <a:srgbClr val="FFC000"/>
                </a:solidFill>
              </a:rPr>
              <a:t> на </a:t>
            </a:r>
            <a:r>
              <a:rPr lang="ru-RU" sz="1800" dirty="0" err="1">
                <a:solidFill>
                  <a:srgbClr val="FFC000"/>
                </a:solidFill>
              </a:rPr>
              <a:t>Венері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великі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височини</a:t>
            </a:r>
            <a:r>
              <a:rPr lang="ru-RU" sz="1800" dirty="0">
                <a:solidFill>
                  <a:srgbClr val="FFC000"/>
                </a:solidFill>
              </a:rPr>
              <a:t>. </a:t>
            </a:r>
            <a:r>
              <a:rPr lang="ru-RU" sz="1800" dirty="0" err="1">
                <a:solidFill>
                  <a:srgbClr val="FFC000"/>
                </a:solidFill>
              </a:rPr>
              <a:t>Найбільші</a:t>
            </a:r>
            <a:r>
              <a:rPr lang="ru-RU" sz="1800" dirty="0">
                <a:solidFill>
                  <a:srgbClr val="FFC000"/>
                </a:solidFill>
              </a:rPr>
              <a:t> з них - Земля </a:t>
            </a:r>
            <a:r>
              <a:rPr lang="ru-RU" sz="1800" dirty="0" err="1">
                <a:solidFill>
                  <a:srgbClr val="FFC000"/>
                </a:solidFill>
              </a:rPr>
              <a:t>Іштар</a:t>
            </a:r>
            <a:r>
              <a:rPr lang="ru-RU" sz="1800" dirty="0">
                <a:solidFill>
                  <a:srgbClr val="FFC000"/>
                </a:solidFill>
              </a:rPr>
              <a:t> і Земля </a:t>
            </a:r>
            <a:r>
              <a:rPr lang="ru-RU" sz="1800" dirty="0" err="1">
                <a:solidFill>
                  <a:srgbClr val="FFC000"/>
                </a:solidFill>
              </a:rPr>
              <a:t>Афродіти</a:t>
            </a:r>
            <a:r>
              <a:rPr lang="ru-RU" sz="1800" dirty="0">
                <a:solidFill>
                  <a:srgbClr val="FFC000"/>
                </a:solidFill>
              </a:rPr>
              <a:t> , </a:t>
            </a:r>
            <a:r>
              <a:rPr lang="ru-RU" sz="1800" dirty="0" err="1">
                <a:solidFill>
                  <a:srgbClr val="FFC000"/>
                </a:solidFill>
              </a:rPr>
              <a:t>порівнянні</a:t>
            </a:r>
            <a:r>
              <a:rPr lang="ru-RU" sz="1800" dirty="0">
                <a:solidFill>
                  <a:srgbClr val="FFC000"/>
                </a:solidFill>
              </a:rPr>
              <a:t> за </a:t>
            </a:r>
            <a:r>
              <a:rPr lang="ru-RU" sz="1800" dirty="0" err="1">
                <a:solidFill>
                  <a:srgbClr val="FFC000"/>
                </a:solidFill>
              </a:rPr>
              <a:t>розмірами</a:t>
            </a:r>
            <a:r>
              <a:rPr lang="ru-RU" sz="1800" dirty="0">
                <a:solidFill>
                  <a:srgbClr val="FFC000"/>
                </a:solidFill>
              </a:rPr>
              <a:t> з </a:t>
            </a:r>
            <a:r>
              <a:rPr lang="ru-RU" sz="1800" dirty="0" err="1">
                <a:solidFill>
                  <a:srgbClr val="FFC000"/>
                </a:solidFill>
              </a:rPr>
              <a:t>земними</a:t>
            </a:r>
            <a:r>
              <a:rPr lang="ru-RU" sz="1800" dirty="0">
                <a:solidFill>
                  <a:srgbClr val="FFC000"/>
                </a:solidFill>
              </a:rPr>
              <a:t> материками 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C000"/>
                </a:solidFill>
              </a:rPr>
              <a:t>   На </a:t>
            </a:r>
            <a:r>
              <a:rPr lang="ru-RU" sz="1800" dirty="0" err="1">
                <a:solidFill>
                  <a:srgbClr val="FFC000"/>
                </a:solidFill>
              </a:rPr>
              <a:t>поверхні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планети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також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виявлені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численні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кратери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FFC000"/>
                </a:solidFill>
              </a:rPr>
              <a:t>Ймовірно</a:t>
            </a:r>
            <a:r>
              <a:rPr lang="ru-RU" sz="1800" dirty="0">
                <a:solidFill>
                  <a:srgbClr val="FFC000"/>
                </a:solidFill>
              </a:rPr>
              <a:t> , вони </a:t>
            </a:r>
            <a:r>
              <a:rPr lang="ru-RU" sz="1800" dirty="0" err="1">
                <a:solidFill>
                  <a:srgbClr val="FFC000"/>
                </a:solidFill>
              </a:rPr>
              <a:t>утворилися</a:t>
            </a:r>
            <a:r>
              <a:rPr lang="ru-RU" sz="1800" dirty="0">
                <a:solidFill>
                  <a:srgbClr val="FFC000"/>
                </a:solidFill>
              </a:rPr>
              <a:t> , коли атмосфера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була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менш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щільною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FFC000"/>
                </a:solidFill>
              </a:rPr>
              <a:t>Значна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частина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поверхні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планети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геологічно</a:t>
            </a:r>
            <a:r>
              <a:rPr lang="ru-RU" sz="1800" dirty="0">
                <a:solidFill>
                  <a:srgbClr val="FFC000"/>
                </a:solidFill>
              </a:rPr>
              <a:t> молода ( </a:t>
            </a:r>
            <a:r>
              <a:rPr lang="ru-RU" sz="1800" dirty="0" err="1">
                <a:solidFill>
                  <a:srgbClr val="FFC000"/>
                </a:solidFill>
              </a:rPr>
              <a:t>близько</a:t>
            </a:r>
            <a:r>
              <a:rPr lang="ru-RU" sz="1800" dirty="0">
                <a:solidFill>
                  <a:srgbClr val="FFC000"/>
                </a:solidFill>
              </a:rPr>
              <a:t> 500 млн. </a:t>
            </a:r>
            <a:r>
              <a:rPr lang="ru-RU" sz="1800" dirty="0" err="1">
                <a:solidFill>
                  <a:srgbClr val="FFC000"/>
                </a:solidFill>
              </a:rPr>
              <a:t>років</a:t>
            </a:r>
            <a:r>
              <a:rPr lang="ru-RU" sz="1800" dirty="0">
                <a:solidFill>
                  <a:srgbClr val="FFC000"/>
                </a:solidFill>
              </a:rPr>
              <a:t>). 90 % </a:t>
            </a:r>
            <a:r>
              <a:rPr lang="ru-RU" sz="1800" dirty="0" err="1">
                <a:solidFill>
                  <a:srgbClr val="FFC000"/>
                </a:solidFill>
              </a:rPr>
              <a:t>поверхні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планети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покрито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базальтової</a:t>
            </a:r>
            <a:r>
              <a:rPr lang="ru-RU" sz="1800" dirty="0">
                <a:solidFill>
                  <a:srgbClr val="FFC000"/>
                </a:solidFill>
              </a:rPr>
              <a:t> лавою. </a:t>
            </a:r>
            <a:r>
              <a:rPr lang="ru-RU" sz="1800" dirty="0" err="1">
                <a:solidFill>
                  <a:srgbClr val="FFC000"/>
                </a:solidFill>
              </a:rPr>
              <a:t>Поверхня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приховує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надзвичайно</a:t>
            </a:r>
            <a:r>
              <a:rPr lang="ru-RU" sz="1800" dirty="0">
                <a:solidFill>
                  <a:srgbClr val="FFC000"/>
                </a:solidFill>
              </a:rPr>
              <a:t> густа </a:t>
            </a:r>
            <a:r>
              <a:rPr lang="ru-RU" sz="1800" dirty="0" err="1">
                <a:solidFill>
                  <a:srgbClr val="FFC000"/>
                </a:solidFill>
              </a:rPr>
              <a:t>хмарність</a:t>
            </a:r>
            <a:r>
              <a:rPr lang="ru-RU" sz="1800" dirty="0">
                <a:solidFill>
                  <a:srgbClr val="FFC000"/>
                </a:solidFill>
              </a:rPr>
              <a:t> з </a:t>
            </a:r>
            <a:r>
              <a:rPr lang="ru-RU" sz="1800" dirty="0" err="1">
                <a:solidFill>
                  <a:srgbClr val="FFC000"/>
                </a:solidFill>
              </a:rPr>
              <a:t>хмар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сірчаної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кислоти</a:t>
            </a:r>
            <a:r>
              <a:rPr lang="ru-RU" sz="1800" dirty="0">
                <a:solidFill>
                  <a:srgbClr val="FFC000"/>
                </a:solidFill>
              </a:rPr>
              <a:t> з </a:t>
            </a:r>
            <a:r>
              <a:rPr lang="ru-RU" sz="1800" dirty="0" err="1">
                <a:solidFill>
                  <a:srgbClr val="FFC000"/>
                </a:solidFill>
              </a:rPr>
              <a:t>високими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відбивними</a:t>
            </a:r>
            <a:r>
              <a:rPr lang="ru-RU" sz="1800" dirty="0">
                <a:solidFill>
                  <a:srgbClr val="FFC000"/>
                </a:solidFill>
              </a:rPr>
              <a:t> характеристиками,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не </a:t>
            </a:r>
            <a:r>
              <a:rPr lang="ru-RU" sz="1800" dirty="0" err="1">
                <a:solidFill>
                  <a:srgbClr val="FFC000"/>
                </a:solidFill>
              </a:rPr>
              <a:t>дає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можливості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побачити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поверхню</a:t>
            </a:r>
            <a:r>
              <a:rPr lang="ru-RU" sz="1800" dirty="0">
                <a:solidFill>
                  <a:srgbClr val="FFC000"/>
                </a:solidFill>
              </a:rPr>
              <a:t> у видимому </a:t>
            </a:r>
            <a:r>
              <a:rPr lang="ru-RU" sz="1800" dirty="0" err="1">
                <a:solidFill>
                  <a:srgbClr val="FFC000"/>
                </a:solidFill>
              </a:rPr>
              <a:t>світлі</a:t>
            </a:r>
            <a:r>
              <a:rPr lang="ru-RU" sz="1800" dirty="0">
                <a:solidFill>
                  <a:srgbClr val="FFC000"/>
                </a:solidFill>
              </a:rPr>
              <a:t> (</a:t>
            </a:r>
            <a:r>
              <a:rPr lang="ru-RU" sz="1800" dirty="0" err="1">
                <a:solidFill>
                  <a:srgbClr val="FFC000"/>
                </a:solidFill>
              </a:rPr>
              <a:t>найщільніша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серед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інших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землеподобних</a:t>
            </a:r>
            <a:r>
              <a:rPr lang="ru-RU" sz="1800" dirty="0">
                <a:solidFill>
                  <a:srgbClr val="FFC000"/>
                </a:solidFill>
              </a:rPr>
              <a:t> планет атмосфера,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складається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головним</a:t>
            </a:r>
            <a:r>
              <a:rPr lang="ru-RU" sz="1800" dirty="0">
                <a:solidFill>
                  <a:srgbClr val="FFC000"/>
                </a:solidFill>
              </a:rPr>
              <a:t> чином з </a:t>
            </a:r>
            <a:r>
              <a:rPr lang="ru-RU" sz="1800" dirty="0" err="1">
                <a:solidFill>
                  <a:srgbClr val="FFC000"/>
                </a:solidFill>
              </a:rPr>
              <a:t>вуглекислого</a:t>
            </a:r>
            <a:r>
              <a:rPr lang="ru-RU" sz="1800" dirty="0">
                <a:solidFill>
                  <a:srgbClr val="FFC000"/>
                </a:solidFill>
              </a:rPr>
              <a:t> газу, але </a:t>
            </a:r>
            <a:r>
              <a:rPr lang="ru-RU" sz="1800" dirty="0" err="1">
                <a:solidFill>
                  <a:srgbClr val="FFC000"/>
                </a:solidFill>
              </a:rPr>
              <a:t>прозора</a:t>
            </a:r>
            <a:r>
              <a:rPr lang="ru-RU" sz="1800" dirty="0">
                <a:solidFill>
                  <a:srgbClr val="FFC000"/>
                </a:solidFill>
              </a:rPr>
              <a:t> для </a:t>
            </a:r>
            <a:r>
              <a:rPr lang="ru-RU" sz="1800" dirty="0" err="1">
                <a:solidFill>
                  <a:srgbClr val="FFC000"/>
                </a:solidFill>
              </a:rPr>
              <a:t>радіохвиль</a:t>
            </a:r>
            <a:r>
              <a:rPr lang="ru-RU" sz="1800" dirty="0">
                <a:solidFill>
                  <a:srgbClr val="FFC000"/>
                </a:solidFill>
              </a:rPr>
              <a:t>, за </a:t>
            </a:r>
            <a:r>
              <a:rPr lang="ru-RU" sz="1800" dirty="0" err="1">
                <a:solidFill>
                  <a:srgbClr val="FFC000"/>
                </a:solidFill>
              </a:rPr>
              <a:t>допомогою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яких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згодом</a:t>
            </a:r>
            <a:r>
              <a:rPr lang="ru-RU" sz="1800" dirty="0">
                <a:solidFill>
                  <a:srgbClr val="FFC000"/>
                </a:solidFill>
              </a:rPr>
              <a:t> і </a:t>
            </a:r>
            <a:r>
              <a:rPr lang="ru-RU" sz="1800" dirty="0" err="1">
                <a:solidFill>
                  <a:srgbClr val="FFC000"/>
                </a:solidFill>
              </a:rPr>
              <a:t>був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досліджений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рельєф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планети</a:t>
            </a:r>
            <a:r>
              <a:rPr lang="ru-RU" sz="1800" dirty="0">
                <a:solidFill>
                  <a:srgbClr val="FFC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17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3568" y="116632"/>
            <a:ext cx="6707088" cy="1296144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Дослідження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201622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rgbClr val="FFC000"/>
                </a:solidFill>
              </a:rPr>
              <a:t>Вже</a:t>
            </a:r>
            <a:r>
              <a:rPr lang="ru-RU" sz="1800" dirty="0" smtClean="0">
                <a:solidFill>
                  <a:srgbClr val="FFC000"/>
                </a:solidFill>
              </a:rPr>
              <a:t> 1610 р. </a:t>
            </a:r>
            <a:r>
              <a:rPr lang="ru-RU" sz="1800" dirty="0" err="1" smtClean="0">
                <a:solidFill>
                  <a:srgbClr val="FFC000"/>
                </a:solidFill>
              </a:rPr>
              <a:t>Галілео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Галілей</a:t>
            </a:r>
            <a:r>
              <a:rPr lang="ru-RU" sz="1800" dirty="0" smtClean="0">
                <a:solidFill>
                  <a:srgbClr val="FFC000"/>
                </a:solidFill>
              </a:rPr>
              <a:t> за </a:t>
            </a:r>
            <a:r>
              <a:rPr lang="ru-RU" sz="1800" dirty="0" err="1" smtClean="0">
                <a:solidFill>
                  <a:srgbClr val="FFC000"/>
                </a:solidFill>
              </a:rPr>
              <a:t>допомогою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телескопічних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спостережень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вивчав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зміну</a:t>
            </a:r>
            <a:r>
              <a:rPr lang="ru-RU" sz="1800" dirty="0" smtClean="0">
                <a:solidFill>
                  <a:srgbClr val="FFC000"/>
                </a:solidFill>
              </a:rPr>
              <a:t> фаз у </a:t>
            </a:r>
            <a:r>
              <a:rPr lang="ru-RU" sz="1800" dirty="0" err="1" smtClean="0">
                <a:solidFill>
                  <a:srgbClr val="FFC000"/>
                </a:solidFill>
              </a:rPr>
              <a:t>Венери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тобто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зміну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її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видимої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форми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від</a:t>
            </a:r>
            <a:r>
              <a:rPr lang="ru-RU" sz="1800" dirty="0" smtClean="0">
                <a:solidFill>
                  <a:srgbClr val="FFC000"/>
                </a:solidFill>
              </a:rPr>
              <a:t> диска до </a:t>
            </a:r>
            <a:r>
              <a:rPr lang="ru-RU" sz="1800" dirty="0" err="1" smtClean="0">
                <a:solidFill>
                  <a:srgbClr val="FFC000"/>
                </a:solidFill>
              </a:rPr>
              <a:t>вузького</a:t>
            </a:r>
            <a:r>
              <a:rPr lang="ru-RU" sz="1800" dirty="0" smtClean="0">
                <a:solidFill>
                  <a:srgbClr val="FFC000"/>
                </a:solidFill>
              </a:rPr>
              <a:t> серпа.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</a:rPr>
              <a:t>Запуск перших </a:t>
            </a:r>
            <a:r>
              <a:rPr lang="ru-RU" sz="1800" dirty="0" err="1" smtClean="0">
                <a:solidFill>
                  <a:srgbClr val="FFC000"/>
                </a:solidFill>
              </a:rPr>
              <a:t>штучних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супутників</a:t>
            </a:r>
            <a:r>
              <a:rPr lang="ru-RU" sz="1800" dirty="0" smtClean="0">
                <a:solidFill>
                  <a:srgbClr val="FFC000"/>
                </a:solidFill>
              </a:rPr>
              <a:t> </a:t>
            </a:r>
            <a:r>
              <a:rPr lang="ru-RU" sz="1800" dirty="0" err="1" smtClean="0">
                <a:solidFill>
                  <a:srgbClr val="FFC000"/>
                </a:solidFill>
              </a:rPr>
              <a:t>Землі</a:t>
            </a:r>
            <a:r>
              <a:rPr lang="ru-RU" sz="1800" dirty="0" smtClean="0">
                <a:solidFill>
                  <a:srgbClr val="FFC000"/>
                </a:solidFill>
              </a:rPr>
              <a:t>, а </a:t>
            </a:r>
            <a:r>
              <a:rPr lang="ru-RU" sz="1800" dirty="0" err="1" smtClean="0">
                <a:solidFill>
                  <a:srgbClr val="FFC000"/>
                </a:solidFill>
              </a:rPr>
              <a:t>потім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відправка</a:t>
            </a:r>
            <a:r>
              <a:rPr lang="ru-RU" sz="1800" dirty="0" smtClean="0">
                <a:solidFill>
                  <a:srgbClr val="FFC000"/>
                </a:solidFill>
              </a:rPr>
              <a:t> перших АМС дозволили </a:t>
            </a:r>
            <a:r>
              <a:rPr lang="ru-RU" sz="1800" dirty="0" err="1" smtClean="0">
                <a:solidFill>
                  <a:srgbClr val="FFC000"/>
                </a:solidFill>
              </a:rPr>
              <a:t>вивчати</a:t>
            </a:r>
            <a:r>
              <a:rPr lang="ru-RU" sz="1800" dirty="0" smtClean="0">
                <a:solidFill>
                  <a:srgbClr val="FFC000"/>
                </a:solidFill>
              </a:rPr>
              <a:t> Венеру з </a:t>
            </a:r>
            <a:r>
              <a:rPr lang="ru-RU" sz="1800" dirty="0" err="1" smtClean="0">
                <a:solidFill>
                  <a:srgbClr val="FFC000"/>
                </a:solidFill>
              </a:rPr>
              <a:t>ближчих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відстаней</a:t>
            </a:r>
            <a:r>
              <a:rPr lang="ru-RU" sz="1800" dirty="0">
                <a:solidFill>
                  <a:srgbClr val="FFC000"/>
                </a:solidFill>
              </a:rPr>
              <a:t>. 12 лютого 1961 р. </a:t>
            </a:r>
            <a:r>
              <a:rPr lang="ru-RU" sz="1800" dirty="0" err="1">
                <a:solidFill>
                  <a:srgbClr val="FFC000"/>
                </a:solidFill>
              </a:rPr>
              <a:t>радянськими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вченими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було</a:t>
            </a:r>
            <a:r>
              <a:rPr lang="ru-RU" sz="1800" dirty="0">
                <a:solidFill>
                  <a:srgbClr val="FFC000"/>
                </a:solidFill>
              </a:rPr>
              <a:t> запущено першу </a:t>
            </a:r>
            <a:r>
              <a:rPr lang="ru-RU" sz="1800" dirty="0" err="1">
                <a:solidFill>
                  <a:srgbClr val="FFC000"/>
                </a:solidFill>
              </a:rPr>
              <a:t>автоматичну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станцію</a:t>
            </a:r>
            <a:r>
              <a:rPr lang="ru-RU" sz="1800" dirty="0">
                <a:solidFill>
                  <a:srgbClr val="FFC000"/>
                </a:solidFill>
              </a:rPr>
              <a:t> «Венера-1», яка через три </a:t>
            </a:r>
            <a:r>
              <a:rPr lang="ru-RU" sz="1800" dirty="0" err="1">
                <a:solidFill>
                  <a:srgbClr val="FFC000"/>
                </a:solidFill>
              </a:rPr>
              <a:t>місяці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пройшла</a:t>
            </a:r>
            <a:r>
              <a:rPr lang="ru-RU" sz="1800" dirty="0">
                <a:solidFill>
                  <a:srgbClr val="FFC000"/>
                </a:solidFill>
              </a:rPr>
              <a:t> на </a:t>
            </a:r>
            <a:r>
              <a:rPr lang="ru-RU" sz="1800" dirty="0" err="1">
                <a:solidFill>
                  <a:srgbClr val="FFC000"/>
                </a:solidFill>
              </a:rPr>
              <a:t>відстані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близько</a:t>
            </a:r>
            <a:r>
              <a:rPr lang="ru-RU" sz="1800" dirty="0">
                <a:solidFill>
                  <a:srgbClr val="FFC000"/>
                </a:solidFill>
              </a:rPr>
              <a:t> 100 тис. км </a:t>
            </a:r>
            <a:r>
              <a:rPr lang="ru-RU" sz="1800" dirty="0" err="1">
                <a:solidFill>
                  <a:srgbClr val="FFC000"/>
                </a:solidFill>
              </a:rPr>
              <a:t>від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і </a:t>
            </a:r>
            <a:r>
              <a:rPr lang="ru-RU" sz="1800" dirty="0" err="1">
                <a:solidFill>
                  <a:srgbClr val="FFC000"/>
                </a:solidFill>
              </a:rPr>
              <a:t>вийшла</a:t>
            </a:r>
            <a:r>
              <a:rPr lang="ru-RU" sz="1800" dirty="0">
                <a:solidFill>
                  <a:srgbClr val="FFC000"/>
                </a:solidFill>
              </a:rPr>
              <a:t> на </a:t>
            </a:r>
            <a:r>
              <a:rPr lang="ru-RU" sz="1800" dirty="0" err="1">
                <a:solidFill>
                  <a:srgbClr val="FFC000"/>
                </a:solidFill>
              </a:rPr>
              <a:t>орбіту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супутника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Сонця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rgbClr val="FFC000"/>
                </a:solidFill>
              </a:rPr>
              <a:t> У </a:t>
            </a:r>
            <a:r>
              <a:rPr lang="ru-RU" sz="1800" dirty="0" err="1">
                <a:solidFill>
                  <a:srgbClr val="FFC000"/>
                </a:solidFill>
              </a:rPr>
              <a:t>грудні</a:t>
            </a:r>
            <a:r>
              <a:rPr lang="ru-RU" sz="1800" dirty="0">
                <a:solidFill>
                  <a:srgbClr val="FFC000"/>
                </a:solidFill>
              </a:rPr>
              <a:t> 1962 р. </a:t>
            </a:r>
            <a:r>
              <a:rPr lang="ru-RU" sz="1800" dirty="0" err="1">
                <a:solidFill>
                  <a:srgbClr val="FFC000"/>
                </a:solidFill>
              </a:rPr>
              <a:t>американці</a:t>
            </a:r>
            <a:r>
              <a:rPr lang="ru-RU" sz="1800" dirty="0">
                <a:solidFill>
                  <a:srgbClr val="FFC000"/>
                </a:solidFill>
              </a:rPr>
              <a:t> запустили в космос зонд «Маринер-2»,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пройшов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від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Венери</a:t>
            </a:r>
            <a:r>
              <a:rPr lang="ru-RU" sz="1800" dirty="0">
                <a:solidFill>
                  <a:srgbClr val="FFC000"/>
                </a:solidFill>
              </a:rPr>
              <a:t> на </a:t>
            </a:r>
            <a:r>
              <a:rPr lang="ru-RU" sz="1800" dirty="0" err="1">
                <a:solidFill>
                  <a:srgbClr val="FFC000"/>
                </a:solidFill>
              </a:rPr>
              <a:t>відстані</a:t>
            </a:r>
            <a:r>
              <a:rPr lang="ru-RU" sz="1800" dirty="0">
                <a:solidFill>
                  <a:srgbClr val="FFC000"/>
                </a:solidFill>
              </a:rPr>
              <a:t> 35 тис. км. </a:t>
            </a:r>
            <a:r>
              <a:rPr lang="ru-RU" sz="1800" dirty="0" err="1">
                <a:solidFill>
                  <a:srgbClr val="FFC000"/>
                </a:solidFill>
              </a:rPr>
              <a:t>Встановлена</a:t>
            </a:r>
            <a:r>
              <a:rPr lang="ru-RU" sz="1800" dirty="0">
                <a:solidFill>
                  <a:srgbClr val="FFC000"/>
                </a:solidFill>
              </a:rPr>
              <a:t> на </a:t>
            </a:r>
            <a:r>
              <a:rPr lang="ru-RU" sz="1800" dirty="0" err="1">
                <a:solidFill>
                  <a:srgbClr val="FFC000"/>
                </a:solidFill>
              </a:rPr>
              <a:t>його</a:t>
            </a:r>
            <a:r>
              <a:rPr lang="ru-RU" sz="1800" dirty="0">
                <a:solidFill>
                  <a:srgbClr val="FFC000"/>
                </a:solidFill>
              </a:rPr>
              <a:t> борту </a:t>
            </a:r>
            <a:r>
              <a:rPr lang="ru-RU" sz="1800" dirty="0" err="1">
                <a:solidFill>
                  <a:srgbClr val="FFC000"/>
                </a:solidFill>
              </a:rPr>
              <a:t>апаратура</a:t>
            </a:r>
            <a:r>
              <a:rPr lang="ru-RU" sz="1800" dirty="0">
                <a:solidFill>
                  <a:srgbClr val="FFC000"/>
                </a:solidFill>
              </a:rPr>
              <a:t> (</a:t>
            </a:r>
            <a:r>
              <a:rPr lang="ru-RU" sz="1800" dirty="0" err="1">
                <a:solidFill>
                  <a:srgbClr val="FFC000"/>
                </a:solidFill>
              </a:rPr>
              <a:t>радіометр</a:t>
            </a:r>
            <a:r>
              <a:rPr lang="ru-RU" sz="1800" dirty="0">
                <a:solidFill>
                  <a:srgbClr val="FFC000"/>
                </a:solidFill>
              </a:rPr>
              <a:t>, </a:t>
            </a:r>
            <a:r>
              <a:rPr lang="ru-RU" sz="1800" dirty="0" err="1">
                <a:solidFill>
                  <a:srgbClr val="FFC000"/>
                </a:solidFill>
              </a:rPr>
              <a:t>магнітометр</a:t>
            </a:r>
            <a:r>
              <a:rPr lang="ru-RU" sz="1800" dirty="0">
                <a:solidFill>
                  <a:srgbClr val="FFC000"/>
                </a:solidFill>
              </a:rPr>
              <a:t> і т. </a:t>
            </a:r>
            <a:r>
              <a:rPr lang="ru-RU" sz="1800" dirty="0" err="1">
                <a:solidFill>
                  <a:srgbClr val="FFC000"/>
                </a:solidFill>
              </a:rPr>
              <a:t>ін</a:t>
            </a:r>
            <a:r>
              <a:rPr lang="ru-RU" sz="1800" dirty="0">
                <a:solidFill>
                  <a:srgbClr val="FFC000"/>
                </a:solidFill>
              </a:rPr>
              <a:t>.) показала, </a:t>
            </a:r>
            <a:r>
              <a:rPr lang="ru-RU" sz="1800" dirty="0" err="1">
                <a:solidFill>
                  <a:srgbClr val="FFC000"/>
                </a:solidFill>
              </a:rPr>
              <a:t>що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магнітне</a:t>
            </a:r>
            <a:r>
              <a:rPr lang="ru-RU" sz="1800" dirty="0">
                <a:solidFill>
                  <a:srgbClr val="FFC000"/>
                </a:solidFill>
              </a:rPr>
              <a:t> поле </a:t>
            </a:r>
            <a:r>
              <a:rPr lang="ru-RU" sz="1800" dirty="0" err="1">
                <a:solidFill>
                  <a:srgbClr val="FFC000"/>
                </a:solidFill>
              </a:rPr>
              <a:t>планети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невелике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  <a:endParaRPr lang="ru-RU" sz="1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8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0825" y="3789040"/>
            <a:ext cx="518457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9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999</Words>
  <Application>Microsoft Office PowerPoint</Application>
  <PresentationFormat>Экран (4:3)</PresentationFormat>
  <Paragraphs>124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9_Diseño predeterminado</vt:lpstr>
      <vt:lpstr>10_Diseño predeterminado</vt:lpstr>
      <vt:lpstr>11_Diseño predeterminado</vt:lpstr>
      <vt:lpstr>Презентація  на тему: Венера</vt:lpstr>
      <vt:lpstr>Презентация PowerPoint</vt:lpstr>
      <vt:lpstr>Орбітальна характеристка</vt:lpstr>
      <vt:lpstr>Планетарні характеристики </vt:lpstr>
      <vt:lpstr>Планетарні характеристики </vt:lpstr>
      <vt:lpstr>Венера - внутрішня планета. Венера - третій за яскравістю об'єкт на небі; її блиск поступається лише блиску Сонця та Місяця.. Своєї максимальної яскравості Венера досягає незадовго до сходу або через деякий час після заходу Сонця , що дало привід називати її також Вечірня зірка або Ранкова зірка. Венера класифікується як землеподібну планета і іноді її називають « сестрою Землі» , тому що обидві планети схожі розмірами , силою тяжіння і складом. Вона відноситься до числа планет, відомих людству з найдавніших часів</vt:lpstr>
      <vt:lpstr>Порівняльні розміри Меркурія, Венери, Землі і Марса </vt:lpstr>
      <vt:lpstr>Дослідження</vt:lpstr>
      <vt:lpstr>Дослідження </vt:lpstr>
      <vt:lpstr>Атмосфера </vt:lpstr>
      <vt:lpstr>Атмосферара</vt:lpstr>
      <vt:lpstr>Поверхня і внутрішня будова</vt:lpstr>
      <vt:lpstr>Поверхня і внутрішня будова</vt:lpstr>
      <vt:lpstr>Спостереження Венери</vt:lpstr>
      <vt:lpstr>Проходження Венери перед диском Сонця </vt:lpstr>
      <vt:lpstr>Проходження Венери перед диском Сонця </vt:lpstr>
      <vt:lpstr>Спутники Венери </vt:lpstr>
      <vt:lpstr>Стародавня історія знань про Венеру </vt:lpstr>
      <vt:lpstr>Колонізація Венери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Венера</dc:title>
  <dc:creator>Пользователь Windows</dc:creator>
  <cp:lastModifiedBy>Пользователь Windows</cp:lastModifiedBy>
  <cp:revision>13</cp:revision>
  <dcterms:created xsi:type="dcterms:W3CDTF">2014-02-16T18:36:07Z</dcterms:created>
  <dcterms:modified xsi:type="dcterms:W3CDTF">2014-02-16T20:18:49Z</dcterms:modified>
</cp:coreProperties>
</file>