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6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269" autoAdjust="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8837D-2799-4917-B95C-53E1DBD08085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BACEF-E02A-49D3-8B9D-1C1B7CF720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B379D5-56FF-4AFA-A361-356DA51BC9A1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2569C42-844A-4138-A55D-261399F820D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hudesamag.ru/wp-content/uploads/2012/08/earth_mo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9393"/>
            <a:ext cx="9144000" cy="69673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286124"/>
            <a:ext cx="7772400" cy="1975104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Garamond Premr Pro Smbd" pitchFamily="18" charset="0"/>
              </a:rPr>
              <a:t>Земля и Луна</a:t>
            </a:r>
            <a:endParaRPr lang="ru-RU" dirty="0">
              <a:solidFill>
                <a:srgbClr val="FF0000"/>
              </a:solidFill>
              <a:latin typeface="Garamond Premr Pro Smb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14400"/>
          </a:xfrm>
        </p:spPr>
        <p:txBody>
          <a:bodyPr/>
          <a:lstStyle/>
          <a:p>
            <a:r>
              <a:rPr lang="ru-RU" dirty="0" smtClean="0"/>
              <a:t>Земля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1071546"/>
            <a:ext cx="750099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sz="3100" b="1" dirty="0" smtClean="0"/>
              <a:t>Земля</a:t>
            </a:r>
            <a:r>
              <a:rPr lang="ru-RU" sz="3100" dirty="0" smtClean="0"/>
              <a:t> — третья от Солнца планета. Пятая по размеру среди всех планет Солнечной системы. Она является также крупнейшей по диаметру, массе и плотности среди планет земной группы</a:t>
            </a:r>
            <a:r>
              <a:rPr lang="ru-RU" sz="3100" dirty="0" smtClean="0"/>
              <a:t>.</a:t>
            </a:r>
            <a:r>
              <a:rPr lang="ru-RU" sz="3100" dirty="0" smtClean="0"/>
              <a:t> </a:t>
            </a:r>
            <a:endParaRPr lang="ru-RU" sz="3100" dirty="0" smtClean="0"/>
          </a:p>
          <a:p>
            <a:r>
              <a:rPr lang="ru-RU" sz="3100" dirty="0" smtClean="0"/>
              <a:t>Иногда </a:t>
            </a:r>
            <a:r>
              <a:rPr lang="ru-RU" sz="3100" dirty="0" smtClean="0"/>
              <a:t>упоминается как </a:t>
            </a:r>
            <a:r>
              <a:rPr lang="ru-RU" sz="3100" i="1" dirty="0" smtClean="0">
                <a:solidFill>
                  <a:srgbClr val="FF0000"/>
                </a:solidFill>
              </a:rPr>
              <a:t>Мир</a:t>
            </a:r>
            <a:r>
              <a:rPr lang="ru-RU" sz="3100" dirty="0" smtClean="0">
                <a:solidFill>
                  <a:srgbClr val="FF0000"/>
                </a:solidFill>
              </a:rPr>
              <a:t>,</a:t>
            </a:r>
            <a:r>
              <a:rPr lang="ru-RU" sz="3100" dirty="0" smtClean="0"/>
              <a:t> </a:t>
            </a:r>
            <a:r>
              <a:rPr lang="ru-RU" sz="3100" i="1" dirty="0" smtClean="0">
                <a:solidFill>
                  <a:srgbClr val="FF0000"/>
                </a:solidFill>
              </a:rPr>
              <a:t>Голубая </a:t>
            </a:r>
            <a:r>
              <a:rPr lang="ru-RU" sz="3100" i="1" dirty="0" smtClean="0">
                <a:solidFill>
                  <a:srgbClr val="FF0000"/>
                </a:solidFill>
              </a:rPr>
              <a:t>планета</a:t>
            </a:r>
            <a:r>
              <a:rPr lang="ru-RU" sz="3100" dirty="0" smtClean="0"/>
              <a:t>, </a:t>
            </a:r>
            <a:r>
              <a:rPr lang="ru-RU" sz="3100" dirty="0" smtClean="0"/>
              <a:t>иногда </a:t>
            </a:r>
            <a:r>
              <a:rPr lang="ru-RU" sz="3100" i="1" dirty="0" smtClean="0">
                <a:solidFill>
                  <a:srgbClr val="FF0000"/>
                </a:solidFill>
              </a:rPr>
              <a:t>Терра</a:t>
            </a:r>
            <a:r>
              <a:rPr lang="ru-RU" sz="3100" dirty="0" smtClean="0"/>
              <a:t> </a:t>
            </a:r>
            <a:r>
              <a:rPr lang="ru-RU" sz="3100" dirty="0" smtClean="0"/>
              <a:t>. Единственное </a:t>
            </a:r>
            <a:r>
              <a:rPr lang="ru-RU" sz="3100" dirty="0" smtClean="0"/>
              <a:t>известное человеку на данный момент тело Солнечной системы в частности и Вселенной вообще, населённое живыми организмами</a:t>
            </a:r>
            <a:r>
              <a:rPr lang="ru-RU" sz="3100" dirty="0" smtClean="0"/>
              <a:t>. </a:t>
            </a:r>
          </a:p>
          <a:p>
            <a:r>
              <a:rPr lang="ru-RU" sz="3100" dirty="0" smtClean="0"/>
              <a:t>Научные данные указывают на то, что Земля образовалась из солнечной туманности около 4,54 миллиардов лет назад, и вскоре после этого приобрела свой единственный естественный спутник — Луну. Жизнь появилась на Земле около 3,5 миллиардов лет назад, то есть в течение 1 миллиарда после её возникновения.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144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Строение Земли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6" name="Picture 3" descr="C:\Documents and Settings\Света\Рабочий стол\1001983_1293_00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42852"/>
            <a:ext cx="3649338" cy="31432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85720" y="2428868"/>
          <a:ext cx="4500594" cy="42976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500198"/>
                <a:gridCol w="1500198"/>
                <a:gridCol w="1500198"/>
              </a:tblGrid>
              <a:tr h="34752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Толщина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</a:t>
                      </a:r>
                      <a:endParaRPr lang="ru-RU" dirty="0"/>
                    </a:p>
                  </a:txBody>
                  <a:tcPr/>
                </a:tc>
              </a:tr>
              <a:tr h="1390090">
                <a:tc>
                  <a:txBody>
                    <a:bodyPr/>
                    <a:lstStyle/>
                    <a:p>
                      <a:r>
                        <a:rPr lang="ru-RU" dirty="0" smtClean="0"/>
                        <a:t>Кора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Около 35км. В океанических</a:t>
                      </a:r>
                      <a:r>
                        <a:rPr lang="ru-RU" baseline="0" dirty="0" smtClean="0"/>
                        <a:t> областях меньше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Гранит и базальт</a:t>
                      </a:r>
                      <a:endParaRPr lang="ru-RU" dirty="0"/>
                    </a:p>
                  </a:txBody>
                  <a:tcPr/>
                </a:tc>
              </a:tr>
              <a:tr h="868806">
                <a:tc>
                  <a:txBody>
                    <a:bodyPr/>
                    <a:lstStyle/>
                    <a:p>
                      <a:r>
                        <a:rPr lang="ru-RU" dirty="0" smtClean="0"/>
                        <a:t>Мантия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2900км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Твердые кремниевые</a:t>
                      </a:r>
                      <a:r>
                        <a:rPr lang="ru-RU" baseline="0" dirty="0" smtClean="0"/>
                        <a:t> породы</a:t>
                      </a:r>
                      <a:endParaRPr lang="ru-RU" dirty="0"/>
                    </a:p>
                  </a:txBody>
                  <a:tcPr/>
                </a:tc>
              </a:tr>
              <a:tr h="868806">
                <a:tc>
                  <a:txBody>
                    <a:bodyPr/>
                    <a:lstStyle/>
                    <a:p>
                      <a:r>
                        <a:rPr lang="ru-RU" dirty="0" smtClean="0"/>
                        <a:t>Внешнее ядро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2250км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Жидкое состояние вещества</a:t>
                      </a:r>
                      <a:endParaRPr lang="ru-RU" dirty="0"/>
                    </a:p>
                  </a:txBody>
                  <a:tcPr/>
                </a:tc>
              </a:tr>
              <a:tr h="608164">
                <a:tc>
                  <a:txBody>
                    <a:bodyPr/>
                    <a:lstStyle/>
                    <a:p>
                      <a:r>
                        <a:rPr lang="ru-RU" dirty="0" smtClean="0"/>
                        <a:t>Внутреннее</a:t>
                      </a:r>
                      <a:r>
                        <a:rPr lang="ru-RU" baseline="0" dirty="0" smtClean="0"/>
                        <a:t> ядро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1220км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Железо и никель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500694" y="4000504"/>
            <a:ext cx="31432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Земля представляет собой сферу, состоящую из трех слоев – твердого (литосферы), жидкого (гидросферы) и газообразного (атмосферы). Плотность пород, слагающих литосферу, увеличивается по направлению к центру.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7143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Земля, как и другие планеты земной группы, имеет слоистое внутреннее строение. Она состоит из твёрдых силикатных оболочек (коры, крайне вязкой мантии), и металлического ядра.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Интересные факты о Земле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7250928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Землю можно рассматривать как живой организм, обладающий собственным дыханием: она регулирует свою температуру, потребляет энергию и постоянно меняет свою кожу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Количество углекислого газа в воде и в атмосфере, а также солнечной энергии, которую получает Земля, являются факторами, предопределяющими длительность жизни на Земле и существование самой планеты.</a:t>
            </a:r>
          </a:p>
          <a:p>
            <a:r>
              <a:rPr lang="ru-RU" dirty="0" smtClean="0"/>
              <a:t>Земля имеет форму сплющенного сфероида, и имеет выпуклости вокруг экватора. Это связано с ее вращением.</a:t>
            </a:r>
          </a:p>
          <a:p>
            <a:r>
              <a:rPr lang="ru-RU" dirty="0" smtClean="0"/>
              <a:t>Прогноз погоды на Земле определяется распределением водяного пара в атмосфере.</a:t>
            </a:r>
          </a:p>
          <a:p>
            <a:r>
              <a:rPr lang="ru-RU" dirty="0" smtClean="0"/>
              <a:t>Экваториальный наклон Земли к орбите в 23,44 градуса является причиной смены 4 сезонов года: лето, зима, весна и осень.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Space_Earth_and_Moon_dance_042929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i="1" dirty="0" smtClean="0"/>
              <a:t>Луна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158" y="1600200"/>
            <a:ext cx="4572032" cy="4829196"/>
          </a:xfrm>
        </p:spPr>
        <p:txBody>
          <a:bodyPr/>
          <a:lstStyle/>
          <a:p>
            <a:r>
              <a:rPr lang="ru-RU" b="1" i="1" dirty="0" smtClean="0"/>
              <a:t>Луна</a:t>
            </a:r>
            <a:r>
              <a:rPr lang="ru-RU" dirty="0" smtClean="0"/>
              <a:t> — естественный спутник Земли. Второй по яркости объект на земном небосводе после Солнца и пятый по величине естественный спутник планеты Солнечной системы.</a:t>
            </a:r>
            <a:endParaRPr lang="ru-RU" dirty="0"/>
          </a:p>
        </p:txBody>
      </p:sp>
      <p:pic>
        <p:nvPicPr>
          <p:cNvPr id="6" name="Содержимое 5" descr="631px-FullMoon201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571480"/>
            <a:ext cx="3455932" cy="32861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43174" y="1142984"/>
            <a:ext cx="6322234" cy="4525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Слово </a:t>
            </a:r>
            <a:r>
              <a:rPr lang="ru-RU" sz="4000" i="1" dirty="0" smtClean="0"/>
              <a:t>луна</a:t>
            </a:r>
            <a:r>
              <a:rPr lang="ru-RU" sz="4000" dirty="0" smtClean="0"/>
              <a:t> восходит к праслав. </a:t>
            </a:r>
            <a:r>
              <a:rPr lang="ru-RU" sz="4000" i="1" dirty="0" smtClean="0"/>
              <a:t>*luna</a:t>
            </a:r>
            <a:r>
              <a:rPr lang="ru-RU" sz="4000" dirty="0" smtClean="0"/>
              <a:t> </a:t>
            </a:r>
            <a:r>
              <a:rPr lang="ru-RU" sz="4000" dirty="0" smtClean="0"/>
              <a:t>&lt; </a:t>
            </a:r>
            <a:r>
              <a:rPr lang="ru-RU" sz="4000" i="1" dirty="0" smtClean="0"/>
              <a:t>«</a:t>
            </a:r>
            <a:r>
              <a:rPr lang="ru-RU" sz="4000" i="1" dirty="0" smtClean="0"/>
              <a:t>светлая» </a:t>
            </a:r>
            <a:r>
              <a:rPr lang="ru-RU" sz="4000" dirty="0" smtClean="0"/>
              <a:t> </a:t>
            </a:r>
            <a:r>
              <a:rPr lang="ru-RU" sz="4000" dirty="0" smtClean="0"/>
              <a:t>Греки называли </a:t>
            </a:r>
            <a:r>
              <a:rPr lang="ru-RU" sz="4000" dirty="0" smtClean="0"/>
              <a:t>спутник Земли </a:t>
            </a:r>
            <a:r>
              <a:rPr lang="ru-RU" sz="4000" dirty="0" smtClean="0">
                <a:solidFill>
                  <a:srgbClr val="FF0000"/>
                </a:solidFill>
              </a:rPr>
              <a:t>Селеной</a:t>
            </a:r>
            <a:r>
              <a:rPr lang="ru-RU" sz="4000" dirty="0" smtClean="0"/>
              <a:t>,</a:t>
            </a:r>
            <a:r>
              <a:rPr lang="ru-RU" sz="4000" dirty="0" smtClean="0"/>
              <a:t> древние </a:t>
            </a:r>
            <a:r>
              <a:rPr lang="ru-RU" sz="4000" dirty="0" smtClean="0"/>
              <a:t>египтяне —</a:t>
            </a:r>
            <a:r>
              <a:rPr lang="ru-RU" sz="4000" dirty="0" smtClean="0"/>
              <a:t> </a:t>
            </a:r>
            <a:r>
              <a:rPr lang="ru-RU" sz="4000" dirty="0" err="1" smtClean="0">
                <a:solidFill>
                  <a:srgbClr val="FF0000"/>
                </a:solidFill>
              </a:rPr>
              <a:t>Ях</a:t>
            </a:r>
            <a:r>
              <a:rPr lang="ru-RU" sz="4000" dirty="0" smtClean="0">
                <a:solidFill>
                  <a:srgbClr val="FF0000"/>
                </a:solidFill>
              </a:rPr>
              <a:t> (Иях</a:t>
            </a:r>
            <a:r>
              <a:rPr lang="ru-RU" sz="4000" dirty="0" smtClean="0">
                <a:solidFill>
                  <a:srgbClr val="FF0000"/>
                </a:solidFill>
              </a:rPr>
              <a:t>).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124" name="Picture 4" descr="http://iloveastronomy.ru/wp-content/uploads/2011/07/11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2881274" cy="3568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File:Moon phases 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7620000" cy="288607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00034" y="3500438"/>
            <a:ext cx="75724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Связь фаз Луны с её положением относительно Солнца и Земли. Зелёным цветом выделен угол, на который Луна повернётся с момента окончания сидерического месяца до момента окончания синодического месяца.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upload.wikimedia.org/wikipedia/ru/thumb/0/0e/Mainlunarcorerus.jpg/350px-Mainlunarcorer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000108"/>
            <a:ext cx="3120223" cy="3111309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14400"/>
          </a:xfrm>
        </p:spPr>
        <p:txBody>
          <a:bodyPr/>
          <a:lstStyle/>
          <a:p>
            <a:r>
              <a:rPr lang="ru-RU" dirty="0" smtClean="0"/>
              <a:t>Строение Луны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14876" y="500042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Согласно теории российского астронома Евгении </a:t>
            </a:r>
            <a:r>
              <a:rPr lang="ru-RU" dirty="0" err="1" smtClean="0"/>
              <a:t>Рускол</a:t>
            </a:r>
            <a:r>
              <a:rPr lang="ru-RU" dirty="0" smtClean="0"/>
              <a:t>, Луна сформировалась из остатков протопланетного вещества, окружавшего молодую Землю. Иную теорию разработал американский астроном </a:t>
            </a:r>
            <a:r>
              <a:rPr lang="ru-RU" dirty="0" err="1" smtClean="0"/>
              <a:t>Алистер</a:t>
            </a:r>
            <a:r>
              <a:rPr lang="ru-RU" dirty="0" smtClean="0"/>
              <a:t> Камерон: он считает, что Земля на стадии формирования столкнулась с крупным небесным телом. Выброшенные в результате столкновения обломки объединились в наш спутник.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357694"/>
            <a:ext cx="71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Луна состоит из коры, мантии и ядра. Оболочка внутреннего ядра богата железом, она имеет радиус 240 км, жидкое внешнее ядро состоит в основном из жидкого железа с радиусом примерно 300—330 километров. Вокруг ядра находится частично расплавленный пограничный слой с радиусом около 480—500 километров. Эта структура, как полагают, появилась в результате фракционной кристаллизации из глобального океана магмы вскоре после образования Луны.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914400"/>
          </a:xfrm>
        </p:spPr>
        <p:txBody>
          <a:bodyPr/>
          <a:lstStyle/>
          <a:p>
            <a:r>
              <a:rPr lang="ru-RU" dirty="0" smtClean="0"/>
              <a:t>Интересные факты о Луне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714348" y="1071547"/>
            <a:ext cx="8286808" cy="4973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Луна - это скорее яйцевидное, чем шарообразное тело.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На Луне нет атмосферы, поэтому там не бывает сумерек, и ночь (или день) наступают  мгновенно.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В отличие от солнца, которое встает по утрам и движется по горизонту одним путем каждый день и каждый год, Луна имеет сложный цикл протяженностью в 18,6 лет.  Древние цивилизации, поняв этот сложный цикл, строили монументы, которые «отслеживали» движения Луны.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Полные солнечные затмения случаются раз в один или два года. Но шанс оказаться полностью в тени луны именно в том месте, где вы сейчас находитесь может представиться только один раз в несколько сотен лет.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На луне есть эхо. 20 ноября 1969 года экипаж корабля Аполлон 12 выбросил лунный модуль на поверхность луны, и шум от его удара о поверхность спровоцировал искусственное лунное землетрясение. Последствия были неожиданными после этого луна звенела словно колокольчик еще в течение часа.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Впервые сведения об обнаружении воды на Луне были опубликованы в 1978 году советскими исследователями в журнале «Геохимия». Факт был установлен в результате анализа образцов, доставленных зондом «Луна-24» в 1976 году. Процент найденной в образце воды составил 0,1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infuture.ru/filemanager/blue-moon-wallpaper-1280x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1"/>
            <a:ext cx="9286908" cy="706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928670"/>
            <a:ext cx="4000496" cy="5000660"/>
          </a:xfrm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Земля: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Масса: 5,97 * 10</a:t>
            </a:r>
            <a:r>
              <a:rPr lang="ru-RU" b="1" i="1" baseline="30000" dirty="0" smtClean="0"/>
              <a:t>24</a:t>
            </a:r>
            <a:r>
              <a:rPr lang="ru-RU" b="1" i="1" dirty="0" smtClean="0"/>
              <a:t> кг.</a:t>
            </a:r>
            <a:br>
              <a:rPr lang="ru-RU" b="1" i="1" dirty="0" smtClean="0"/>
            </a:br>
            <a:r>
              <a:rPr lang="ru-RU" b="1" i="1" dirty="0" smtClean="0"/>
              <a:t>Диаметр: 12750 км.</a:t>
            </a:r>
            <a:br>
              <a:rPr lang="ru-RU" b="1" i="1" dirty="0" smtClean="0"/>
            </a:br>
            <a:r>
              <a:rPr lang="ru-RU" b="1" i="1" dirty="0" smtClean="0"/>
              <a:t>Плотность: 5,25 г/см</a:t>
            </a:r>
            <a:r>
              <a:rPr lang="ru-RU" b="1" i="1" baseline="30000" dirty="0" smtClean="0"/>
              <a:t>3</a:t>
            </a:r>
            <a:r>
              <a:rPr lang="ru-RU" b="1" i="1" dirty="0" smtClean="0"/>
              <a:t> </a:t>
            </a:r>
            <a:br>
              <a:rPr lang="ru-RU" b="1" i="1" dirty="0" smtClean="0"/>
            </a:br>
            <a:r>
              <a:rPr lang="ru-RU" b="1" i="1" dirty="0" smtClean="0"/>
              <a:t>Температура на поверхности: </a:t>
            </a:r>
            <a:br>
              <a:rPr lang="ru-RU" b="1" i="1" dirty="0" smtClean="0"/>
            </a:br>
            <a:r>
              <a:rPr lang="ru-RU" b="1" i="1" dirty="0" smtClean="0"/>
              <a:t>Максимальная: +70 градусов </a:t>
            </a:r>
            <a:r>
              <a:rPr lang="ru-RU" b="1" i="1" dirty="0" smtClean="0"/>
              <a:t>Цельсия.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Период вращения по орбите Солнца: 365(366) земных суток</a:t>
            </a:r>
            <a:endParaRPr lang="ru-RU" dirty="0"/>
          </a:p>
        </p:txBody>
      </p:sp>
      <p:pic>
        <p:nvPicPr>
          <p:cNvPr id="5" name="Содержимое 5" descr="z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642918"/>
            <a:ext cx="4038600" cy="39659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Earth-in-hands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657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86</TotalTime>
  <Words>337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Земля и Луна</vt:lpstr>
      <vt:lpstr>Луна</vt:lpstr>
      <vt:lpstr>Название </vt:lpstr>
      <vt:lpstr>Слайд 4</vt:lpstr>
      <vt:lpstr>Строение Луны</vt:lpstr>
      <vt:lpstr>Интересные факты о Луне </vt:lpstr>
      <vt:lpstr>Слайд 7</vt:lpstr>
      <vt:lpstr>Слайд 8</vt:lpstr>
      <vt:lpstr>Слайд 9</vt:lpstr>
      <vt:lpstr>Земля</vt:lpstr>
      <vt:lpstr>Строение Земли </vt:lpstr>
      <vt:lpstr>Интересные факты о Земле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Земля и Луна</dc:title>
  <dc:creator>Admin</dc:creator>
  <cp:lastModifiedBy>Admin</cp:lastModifiedBy>
  <cp:revision>9</cp:revision>
  <dcterms:created xsi:type="dcterms:W3CDTF">2013-11-10T09:51:15Z</dcterms:created>
  <dcterms:modified xsi:type="dcterms:W3CDTF">2013-11-10T11:17:18Z</dcterms:modified>
</cp:coreProperties>
</file>