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12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6A50A278-E588-4477-819C-2A2E2B9E2A49}" type="datetimeFigureOut">
              <a:rPr lang="ru-RU" smtClean="0"/>
              <a:pPr/>
              <a:t>12.03.2014</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D82DA6F8-EA20-4B5F-8B88-339A5937389A}"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A50A278-E588-4477-819C-2A2E2B9E2A49}" type="datetimeFigureOut">
              <a:rPr lang="ru-RU" smtClean="0"/>
              <a:pPr/>
              <a:t>12.03.2014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82DA6F8-EA20-4B5F-8B88-339A5937389A}"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A50A278-E588-4477-819C-2A2E2B9E2A49}" type="datetimeFigureOut">
              <a:rPr lang="ru-RU" smtClean="0"/>
              <a:pPr/>
              <a:t>12.03.2014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82DA6F8-EA20-4B5F-8B88-339A5937389A}"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A50A278-E588-4477-819C-2A2E2B9E2A49}" type="datetimeFigureOut">
              <a:rPr lang="ru-RU" smtClean="0"/>
              <a:pPr/>
              <a:t>12.03.2014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82DA6F8-EA20-4B5F-8B88-339A5937389A}"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6A50A278-E588-4477-819C-2A2E2B9E2A49}" type="datetimeFigureOut">
              <a:rPr lang="ru-RU" smtClean="0"/>
              <a:pPr/>
              <a:t>12.03.2014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D82DA6F8-EA20-4B5F-8B88-339A5937389A}"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6A50A278-E588-4477-819C-2A2E2B9E2A49}" type="datetimeFigureOut">
              <a:rPr lang="ru-RU" smtClean="0"/>
              <a:pPr/>
              <a:t>12.03.2014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82DA6F8-EA20-4B5F-8B88-339A5937389A}"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6A50A278-E588-4477-819C-2A2E2B9E2A49}" type="datetimeFigureOut">
              <a:rPr lang="ru-RU" smtClean="0"/>
              <a:pPr/>
              <a:t>12.03.2014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82DA6F8-EA20-4B5F-8B88-339A5937389A}"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6A50A278-E588-4477-819C-2A2E2B9E2A49}" type="datetimeFigureOut">
              <a:rPr lang="ru-RU" smtClean="0"/>
              <a:pPr/>
              <a:t>12.03.2014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82DA6F8-EA20-4B5F-8B88-339A5937389A}"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A50A278-E588-4477-819C-2A2E2B9E2A49}" type="datetimeFigureOut">
              <a:rPr lang="ru-RU" smtClean="0"/>
              <a:pPr/>
              <a:t>12.03.2014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82DA6F8-EA20-4B5F-8B88-339A5937389A}"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6A50A278-E588-4477-819C-2A2E2B9E2A49}" type="datetimeFigureOut">
              <a:rPr lang="ru-RU" smtClean="0"/>
              <a:pPr/>
              <a:t>12.03.2014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82DA6F8-EA20-4B5F-8B88-339A5937389A}"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6A50A278-E588-4477-819C-2A2E2B9E2A49}" type="datetimeFigureOut">
              <a:rPr lang="ru-RU" smtClean="0"/>
              <a:pPr/>
              <a:t>12.03.2014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82DA6F8-EA20-4B5F-8B88-339A5937389A}"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7000" r="-17000"/>
          </a:stretch>
        </a:blipFill>
        <a:effectLst/>
      </p:bgPr>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6A50A278-E588-4477-819C-2A2E2B9E2A49}" type="datetimeFigureOut">
              <a:rPr lang="ru-RU" smtClean="0"/>
              <a:pPr/>
              <a:t>12.03.2014</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D82DA6F8-EA20-4B5F-8B88-339A5937389A}"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8.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lstStyle/>
          <a:p>
            <a:endParaRPr lang="ru-RU" dirty="0"/>
          </a:p>
        </p:txBody>
      </p:sp>
      <p:pic>
        <p:nvPicPr>
          <p:cNvPr id="4" name="Рисунок 3" descr="steve-jobs1.jpg"/>
          <p:cNvPicPr>
            <a:picLocks noChangeAspect="1"/>
          </p:cNvPicPr>
          <p:nvPr/>
        </p:nvPicPr>
        <p:blipFill>
          <a:blip r:embed="rId2" cstate="print"/>
          <a:stretch>
            <a:fillRect/>
          </a:stretch>
        </p:blipFill>
        <p:spPr>
          <a:xfrm>
            <a:off x="539552" y="476672"/>
            <a:ext cx="8128137" cy="5857916"/>
          </a:xfrm>
          <a:prstGeom prst="rect">
            <a:avLst/>
          </a:prstGeom>
          <a:ln>
            <a:noFill/>
          </a:ln>
          <a:effectLst>
            <a:softEdge rad="112500"/>
          </a:effectLst>
        </p:spPr>
      </p:pic>
    </p:spTree>
  </p:cSld>
  <p:clrMapOvr>
    <a:masterClrMapping/>
  </p:clrMapOvr>
  <p:transition>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rip-steve-jobs.jpg"/>
          <p:cNvPicPr>
            <a:picLocks noGrp="1" noChangeAspect="1"/>
          </p:cNvPicPr>
          <p:nvPr>
            <p:ph idx="1"/>
          </p:nvPr>
        </p:nvPicPr>
        <p:blipFill>
          <a:blip r:embed="rId2" cstate="print"/>
          <a:stretch>
            <a:fillRect/>
          </a:stretch>
        </p:blipFill>
        <p:spPr>
          <a:xfrm>
            <a:off x="0" y="0"/>
            <a:ext cx="9241290" cy="6858000"/>
          </a:xfrm>
          <a:prstGeom prst="rect">
            <a:avLst/>
          </a:prstGeom>
          <a:ln>
            <a:noFill/>
          </a:ln>
          <a:effectLst>
            <a:softEdge rad="112500"/>
          </a:effectLst>
        </p:spPr>
      </p:pic>
    </p:spTree>
  </p:cSld>
  <p:clrMapOvr>
    <a:masterClrMapping/>
  </p:clrMapOvr>
  <p:transition>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4"/>
          <p:cNvSpPr>
            <a:spLocks noGrp="1"/>
          </p:cNvSpPr>
          <p:nvPr>
            <p:ph type="body" idx="2"/>
          </p:nvPr>
        </p:nvSpPr>
        <p:spPr>
          <a:xfrm>
            <a:off x="285720" y="357166"/>
            <a:ext cx="4000528" cy="6143668"/>
          </a:xfrm>
        </p:spPr>
        <p:txBody>
          <a:bodyPr>
            <a:normAutofit/>
          </a:bodyPr>
          <a:lstStyle/>
          <a:p>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Steven Paul Jobs was born in San Francisco on February 24, 1955 to two university students, Joanne Carole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Schieble</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and Syrian-born John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Jandali</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who were both unmarried at the time.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Jandali</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who was teaching in Wisconsin when Steve was born, said he had no choice but to put the baby up for adoption because his girlfriend's family objected to their relationship.</a:t>
            </a:r>
            <a:endParaRPr lang="ru-RU"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4" name="Рисунок 3" descr="steve-bilogical-paremts-e1318693573437.jpg"/>
          <p:cNvPicPr>
            <a:picLocks noChangeAspect="1"/>
          </p:cNvPicPr>
          <p:nvPr/>
        </p:nvPicPr>
        <p:blipFill>
          <a:blip r:embed="rId2" cstate="print"/>
          <a:stretch>
            <a:fillRect/>
          </a:stretch>
        </p:blipFill>
        <p:spPr>
          <a:xfrm>
            <a:off x="4716016" y="332656"/>
            <a:ext cx="4203399" cy="2381394"/>
          </a:xfrm>
          <a:prstGeom prst="rect">
            <a:avLst/>
          </a:prstGeom>
          <a:ln>
            <a:noFill/>
          </a:ln>
          <a:effectLst>
            <a:softEdge rad="112500"/>
          </a:effectLst>
        </p:spPr>
      </p:pic>
      <p:pic>
        <p:nvPicPr>
          <p:cNvPr id="7" name="Рисунок 6" descr="article-0-0DA06C2C00000578-958_224x381.jpg"/>
          <p:cNvPicPr>
            <a:picLocks noChangeAspect="1"/>
          </p:cNvPicPr>
          <p:nvPr/>
        </p:nvPicPr>
        <p:blipFill>
          <a:blip r:embed="rId3" cstate="print"/>
          <a:stretch>
            <a:fillRect/>
          </a:stretch>
        </p:blipFill>
        <p:spPr>
          <a:xfrm>
            <a:off x="6948264" y="2924944"/>
            <a:ext cx="1945754" cy="3309518"/>
          </a:xfrm>
          <a:prstGeom prst="rect">
            <a:avLst/>
          </a:prstGeom>
          <a:ln>
            <a:noFill/>
          </a:ln>
          <a:effectLst>
            <a:softEdge rad="112500"/>
          </a:effectLst>
        </p:spPr>
      </p:pic>
      <p:pic>
        <p:nvPicPr>
          <p:cNvPr id="8" name="Рисунок 7" descr="Lorraine 11-27-09 2(2) redacted(2).jpg"/>
          <p:cNvPicPr>
            <a:picLocks noChangeAspect="1"/>
          </p:cNvPicPr>
          <p:nvPr/>
        </p:nvPicPr>
        <p:blipFill>
          <a:blip r:embed="rId4" cstate="print"/>
          <a:stretch>
            <a:fillRect/>
          </a:stretch>
        </p:blipFill>
        <p:spPr>
          <a:xfrm>
            <a:off x="4572000" y="2852936"/>
            <a:ext cx="2237918" cy="3384376"/>
          </a:xfrm>
          <a:prstGeom prst="rect">
            <a:avLst/>
          </a:prstGeom>
          <a:ln>
            <a:noFill/>
          </a:ln>
          <a:effectLst>
            <a:softEdge rad="112500"/>
          </a:effectLst>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2000"/>
                                        <p:tgtEl>
                                          <p:spTgt spid="8"/>
                                        </p:tgtEl>
                                      </p:cBhvr>
                                    </p:animEffect>
                                    <p:anim calcmode="lin" valueType="num">
                                      <p:cBhvr>
                                        <p:cTn id="14" dur="2000" fill="hold"/>
                                        <p:tgtEl>
                                          <p:spTgt spid="8"/>
                                        </p:tgtEl>
                                        <p:attrNameLst>
                                          <p:attrName>ppt_x</p:attrName>
                                        </p:attrNameLst>
                                      </p:cBhvr>
                                      <p:tavLst>
                                        <p:tav tm="0">
                                          <p:val>
                                            <p:strVal val="#ppt_x"/>
                                          </p:val>
                                        </p:tav>
                                        <p:tav tm="100000">
                                          <p:val>
                                            <p:strVal val="#ppt_x"/>
                                          </p:val>
                                        </p:tav>
                                      </p:tavLst>
                                    </p:anim>
                                    <p:anim calcmode="lin" valueType="num">
                                      <p:cBhvr>
                                        <p:cTn id="15" dur="2000" fill="hold"/>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4000"/>
                            </p:stCondLst>
                            <p:childTnLst>
                              <p:par>
                                <p:cTn id="17" presetID="42"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2000"/>
                                        <p:tgtEl>
                                          <p:spTgt spid="7"/>
                                        </p:tgtEl>
                                      </p:cBhvr>
                                    </p:animEffect>
                                    <p:anim calcmode="lin" valueType="num">
                                      <p:cBhvr>
                                        <p:cTn id="20" dur="2000" fill="hold"/>
                                        <p:tgtEl>
                                          <p:spTgt spid="7"/>
                                        </p:tgtEl>
                                        <p:attrNameLst>
                                          <p:attrName>ppt_x</p:attrName>
                                        </p:attrNameLst>
                                      </p:cBhvr>
                                      <p:tavLst>
                                        <p:tav tm="0">
                                          <p:val>
                                            <p:strVal val="#ppt_x"/>
                                          </p:val>
                                        </p:tav>
                                        <p:tav tm="100000">
                                          <p:val>
                                            <p:strVal val="#ppt_x"/>
                                          </p:val>
                                        </p:tav>
                                      </p:tavLst>
                                    </p:anim>
                                    <p:anim calcmode="lin" valueType="num">
                                      <p:cBhvr>
                                        <p:cTn id="21" dur="2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540308636158.jpg"/>
          <p:cNvPicPr>
            <a:picLocks noChangeAspect="1"/>
          </p:cNvPicPr>
          <p:nvPr/>
        </p:nvPicPr>
        <p:blipFill>
          <a:blip r:embed="rId2" cstate="print"/>
          <a:stretch>
            <a:fillRect/>
          </a:stretch>
        </p:blipFill>
        <p:spPr>
          <a:xfrm>
            <a:off x="3714744" y="285728"/>
            <a:ext cx="5143536" cy="6172243"/>
          </a:xfrm>
          <a:prstGeom prst="rect">
            <a:avLst/>
          </a:prstGeom>
          <a:ln>
            <a:noFill/>
          </a:ln>
          <a:effectLst>
            <a:softEdge rad="112500"/>
          </a:effectLst>
        </p:spPr>
      </p:pic>
      <p:sp>
        <p:nvSpPr>
          <p:cNvPr id="8" name="Заголовок 5"/>
          <p:cNvSpPr>
            <a:spLocks noGrp="1"/>
          </p:cNvSpPr>
          <p:nvPr>
            <p:ph type="body" idx="2"/>
          </p:nvPr>
        </p:nvSpPr>
        <p:spPr>
          <a:xfrm>
            <a:off x="457200" y="214313"/>
            <a:ext cx="3322712" cy="6286500"/>
          </a:xfrm>
        </p:spPr>
        <p:txBody>
          <a:bodyPr>
            <a:noAutofit/>
          </a:bodyPr>
          <a:lstStyle/>
          <a:p>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 baby was adopted at birth by Paul Reinhold Jobs and Clara Jobs. The Jobs family moved from San Francisco to Mountain View, California when Steve was five years old.</a:t>
            </a:r>
          </a:p>
          <a:p>
            <a:endParaRPr lang="ru-RU" sz="1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strVal val="#ppt_w+.3"/>
                                          </p:val>
                                        </p:tav>
                                        <p:tav tm="100000">
                                          <p:val>
                                            <p:strVal val="#ppt_w"/>
                                          </p:val>
                                        </p:tav>
                                      </p:tavLst>
                                    </p:anim>
                                    <p:anim calcmode="lin" valueType="num">
                                      <p:cBhvr>
                                        <p:cTn id="8" dur="2000" fill="hold"/>
                                        <p:tgtEl>
                                          <p:spTgt spid="5"/>
                                        </p:tgtEl>
                                        <p:attrNameLst>
                                          <p:attrName>ppt_h</p:attrName>
                                        </p:attrNameLst>
                                      </p:cBhvr>
                                      <p:tavLst>
                                        <p:tav tm="0">
                                          <p:val>
                                            <p:strVal val="#ppt_h"/>
                                          </p:val>
                                        </p:tav>
                                        <p:tav tm="100000">
                                          <p:val>
                                            <p:strVal val="#ppt_h"/>
                                          </p:val>
                                        </p:tav>
                                      </p:tavLst>
                                    </p:anim>
                                    <p:animEffect transition="in" filter="fade">
                                      <p:cBhvr>
                                        <p:cTn id="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0" y="285728"/>
            <a:ext cx="4932040" cy="2071702"/>
          </a:xfrm>
        </p:spPr>
        <p:txBody>
          <a:bodyPr>
            <a:normAutofit fontScale="90000"/>
          </a:bodyPr>
          <a:lstStyle/>
          <a:p>
            <a:pPr algn="ct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Home of Paul and Clara Jobs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Crist</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Drive in Los Altos. Here, Steve Jobs, Steve Wozniak and Ronald Wayne in 1976 founded the Apple Computer</a:t>
            </a:r>
            <a:r>
              <a:rPr lang="en-US" sz="2400" b="1" dirty="0" smtClean="0"/>
              <a:t/>
            </a:r>
            <a:br>
              <a:rPr lang="en-US" sz="2400" b="1" dirty="0" smtClean="0"/>
            </a:br>
            <a:endParaRPr lang="ru-RU" dirty="0"/>
          </a:p>
        </p:txBody>
      </p:sp>
      <p:sp>
        <p:nvSpPr>
          <p:cNvPr id="7" name="Текст 6"/>
          <p:cNvSpPr>
            <a:spLocks noGrp="1"/>
          </p:cNvSpPr>
          <p:nvPr>
            <p:ph type="body" idx="2"/>
          </p:nvPr>
        </p:nvSpPr>
        <p:spPr>
          <a:xfrm>
            <a:off x="5715008" y="428604"/>
            <a:ext cx="3008313" cy="6000792"/>
          </a:xfrm>
        </p:spPr>
        <p:txBody>
          <a:bodyPr/>
          <a:lstStyle/>
          <a:p>
            <a:r>
              <a:rPr lang="en-US" sz="2800" b="1" dirty="0" smtClean="0">
                <a:solidFill>
                  <a:schemeClr val="bg1"/>
                </a:solidFill>
              </a:rPr>
              <a:t>Schoolwork disappointed Steve but he still remained a good student. He is passed his exams well and the school principal offered to transfer him out of the fourth grade right in the seventh.</a:t>
            </a:r>
          </a:p>
          <a:p>
            <a:endParaRPr lang="ru-RU" dirty="0"/>
          </a:p>
        </p:txBody>
      </p:sp>
      <p:pic>
        <p:nvPicPr>
          <p:cNvPr id="5" name="Рисунок 4" descr="800px-Apple_Garage.jpg"/>
          <p:cNvPicPr>
            <a:picLocks noChangeAspect="1"/>
          </p:cNvPicPr>
          <p:nvPr/>
        </p:nvPicPr>
        <p:blipFill>
          <a:blip r:embed="rId2" cstate="print"/>
          <a:stretch>
            <a:fillRect/>
          </a:stretch>
        </p:blipFill>
        <p:spPr>
          <a:xfrm>
            <a:off x="214282" y="2500306"/>
            <a:ext cx="5284776" cy="3520982"/>
          </a:xfrm>
          <a:prstGeom prst="rect">
            <a:avLst/>
          </a:prstGeom>
          <a:ln>
            <a:noFill/>
          </a:ln>
          <a:effectLst>
            <a:softEdge rad="112500"/>
          </a:effectLst>
        </p:spPr>
      </p:pic>
      <p:sp>
        <p:nvSpPr>
          <p:cNvPr id="8" name="Заголовок 5"/>
          <p:cNvSpPr txBox="1">
            <a:spLocks/>
          </p:cNvSpPr>
          <p:nvPr/>
        </p:nvSpPr>
        <p:spPr>
          <a:xfrm>
            <a:off x="251520" y="476672"/>
            <a:ext cx="4222727" cy="2071702"/>
          </a:xfrm>
          <a:prstGeom prst="rect">
            <a:avLst/>
          </a:prstGeom>
        </p:spPr>
        <p:txBody>
          <a:bodyPr vert="horz"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j-lt"/>
                <a:ea typeface="+mj-ea"/>
                <a:cs typeface="+mj-cs"/>
              </a:rPr>
              <a:t/>
            </a:r>
            <a:br>
              <a:rPr kumimoji="0" lang="en-US" sz="24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j-lt"/>
                <a:ea typeface="+mj-ea"/>
                <a:cs typeface="+mj-cs"/>
              </a:rPr>
            </a:br>
            <a:endParaRPr kumimoji="0" lang="ru-RU" sz="2200" i="0" u="none" strike="noStrike" kern="120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j-lt"/>
              <a:ea typeface="+mj-ea"/>
              <a:cs typeface="+mj-cs"/>
            </a:endParaRPr>
          </a:p>
        </p:txBody>
      </p:sp>
      <p:sp>
        <p:nvSpPr>
          <p:cNvPr id="9" name="Текст 6"/>
          <p:cNvSpPr txBox="1">
            <a:spLocks/>
          </p:cNvSpPr>
          <p:nvPr/>
        </p:nvSpPr>
        <p:spPr>
          <a:xfrm>
            <a:off x="5715008" y="475532"/>
            <a:ext cx="3008313" cy="6000792"/>
          </a:xfrm>
          <a:prstGeom prst="rect">
            <a:avLst/>
          </a:prstGeom>
        </p:spPr>
        <p:txBody>
          <a:bodyPr vert="horz">
            <a:normAutofit/>
          </a:bodyPr>
          <a:lstStyle/>
          <a:p>
            <a:pPr marL="0" marR="0" lvl="0" indent="0" algn="l" defTabSz="914400" rtl="0" eaLnBrk="1" fontAlgn="auto" latinLnBrk="0" hangingPunct="1">
              <a:lnSpc>
                <a:spcPct val="100000"/>
              </a:lnSpc>
              <a:spcBef>
                <a:spcPct val="20000"/>
              </a:spcBef>
              <a:spcAft>
                <a:spcPts val="0"/>
              </a:spcAft>
              <a:buClr>
                <a:schemeClr val="tx1">
                  <a:shade val="95000"/>
                </a:schemeClr>
              </a:buClr>
              <a:buSzPct val="65000"/>
              <a:buFont typeface="Wingdings 2"/>
              <a:buNone/>
              <a:tabLst/>
              <a:defRPr/>
            </a:pPr>
            <a:r>
              <a:rPr kumimoji="0" lang="en-US" sz="2800" i="0" u="none" strike="noStrike" kern="1200" normalizeH="0" baseline="0" noProof="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t>Schoolwork disappointed Steve but he still remained a good student. He is passed his exams well and the school principal offered to transfer him out of the fourth grade right in the seventh.</a:t>
            </a:r>
          </a:p>
          <a:p>
            <a:pPr marL="0" marR="0" lvl="0" indent="0" algn="l" defTabSz="914400" rtl="0" eaLnBrk="1" fontAlgn="auto" latinLnBrk="0" hangingPunct="1">
              <a:lnSpc>
                <a:spcPct val="100000"/>
              </a:lnSpc>
              <a:spcBef>
                <a:spcPct val="20000"/>
              </a:spcBef>
              <a:spcAft>
                <a:spcPts val="0"/>
              </a:spcAft>
              <a:buClr>
                <a:schemeClr val="tx1">
                  <a:shade val="95000"/>
                </a:schemeClr>
              </a:buClr>
              <a:buSzPct val="65000"/>
              <a:buFont typeface="Wingdings 2"/>
              <a:buNone/>
              <a:tabLst/>
              <a:defRPr/>
            </a:pPr>
            <a:endParaRPr kumimoji="0" lang="ru-RU" sz="1400" i="0" u="none" strike="noStrike" kern="120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idx="1"/>
          </p:nvPr>
        </p:nvSpPr>
        <p:spPr>
          <a:xfrm>
            <a:off x="457200" y="357188"/>
            <a:ext cx="8229600" cy="5951537"/>
          </a:xfrm>
        </p:spPr>
        <p:txBody>
          <a:bodyPr/>
          <a:lstStyle/>
          <a:p>
            <a:pPr algn="ctr">
              <a:buNone/>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 first real business project Jobs realized when he was at school. </a:t>
            </a:r>
          </a:p>
          <a:p>
            <a:pPr algn="ctr">
              <a:buNone/>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It is called the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BlueBox</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p>
          <a:p>
            <a:pPr algn="ctr">
              <a:buNone/>
            </a:pPr>
            <a:endParaRPr lang="ru-RU" dirty="0">
              <a:solidFill>
                <a:schemeClr val="bg1"/>
              </a:solidFill>
            </a:endParaRPr>
          </a:p>
        </p:txBody>
      </p:sp>
      <p:pic>
        <p:nvPicPr>
          <p:cNvPr id="7" name="Рисунок 6" descr="Blue_Box_in_museum.jpg"/>
          <p:cNvPicPr>
            <a:picLocks noChangeAspect="1"/>
          </p:cNvPicPr>
          <p:nvPr/>
        </p:nvPicPr>
        <p:blipFill>
          <a:blip r:embed="rId2" cstate="print"/>
          <a:stretch>
            <a:fillRect/>
          </a:stretch>
        </p:blipFill>
        <p:spPr>
          <a:xfrm>
            <a:off x="5004048" y="2060848"/>
            <a:ext cx="3819521" cy="3819521"/>
          </a:xfrm>
          <a:prstGeom prst="rect">
            <a:avLst/>
          </a:prstGeom>
          <a:ln>
            <a:noFill/>
          </a:ln>
          <a:effectLst>
            <a:softEdge rad="112500"/>
          </a:effectLst>
        </p:spPr>
      </p:pic>
      <p:pic>
        <p:nvPicPr>
          <p:cNvPr id="8" name="Рисунок 7" descr="111007_SPEC_steveJobs1977.jpg.CROP.rectangle3-large1.jpg"/>
          <p:cNvPicPr>
            <a:picLocks noChangeAspect="1"/>
          </p:cNvPicPr>
          <p:nvPr/>
        </p:nvPicPr>
        <p:blipFill>
          <a:blip r:embed="rId3" cstate="print"/>
          <a:stretch>
            <a:fillRect/>
          </a:stretch>
        </p:blipFill>
        <p:spPr>
          <a:xfrm>
            <a:off x="357158" y="2428868"/>
            <a:ext cx="4314825" cy="3219450"/>
          </a:xfrm>
          <a:prstGeom prst="rect">
            <a:avLst/>
          </a:prstGeom>
          <a:ln>
            <a:noFill/>
          </a:ln>
          <a:effectLst>
            <a:softEdge rad="112500"/>
          </a:effectLst>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childTnLst>
                                </p:cTn>
                              </p:par>
                            </p:childTnLst>
                          </p:cTn>
                        </p:par>
                        <p:par>
                          <p:cTn id="9" fill="hold">
                            <p:stCondLst>
                              <p:cond delay="1000"/>
                            </p:stCondLst>
                            <p:childTnLst>
                              <p:par>
                                <p:cTn id="10" presetID="17" presetClass="entr" presetSubtype="10"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85728"/>
            <a:ext cx="8229600" cy="6023632"/>
          </a:xfrm>
        </p:spPr>
        <p:txBody>
          <a:bodyPr>
            <a:normAutofit/>
          </a:bodyPr>
          <a:lstStyle/>
          <a:p>
            <a:pPr algn="ctr">
              <a:buNone/>
            </a:pPr>
            <a:r>
              <a:rPr 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FIRST APPLE COMPUTER</a:t>
            </a:r>
          </a:p>
          <a:p>
            <a:pPr algn="ctr">
              <a:buNone/>
            </a:pPr>
            <a:endParaRPr lang="ru-RU" sz="4400" b="1" dirty="0">
              <a:solidFill>
                <a:schemeClr val="bg1"/>
              </a:solidFill>
            </a:endParaRPr>
          </a:p>
        </p:txBody>
      </p:sp>
      <p:pic>
        <p:nvPicPr>
          <p:cNvPr id="4" name="Рисунок 3" descr="Apple_I.jpg"/>
          <p:cNvPicPr>
            <a:picLocks noChangeAspect="1"/>
          </p:cNvPicPr>
          <p:nvPr/>
        </p:nvPicPr>
        <p:blipFill>
          <a:blip r:embed="rId2" cstate="print"/>
          <a:stretch>
            <a:fillRect/>
          </a:stretch>
        </p:blipFill>
        <p:spPr>
          <a:xfrm>
            <a:off x="1071538" y="1142984"/>
            <a:ext cx="6938835" cy="5191148"/>
          </a:xfrm>
          <a:prstGeom prst="rect">
            <a:avLst/>
          </a:prstGeom>
          <a:ln>
            <a:noFill/>
          </a:ln>
          <a:effectLst>
            <a:softEdge rad="112500"/>
          </a:effectLst>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85728"/>
            <a:ext cx="8229600" cy="6023632"/>
          </a:xfrm>
        </p:spPr>
        <p:txBody>
          <a:bodyPr>
            <a:normAutofit/>
          </a:bodyPr>
          <a:lstStyle/>
          <a:p>
            <a:pPr algn="ctr">
              <a:buNone/>
            </a:pPr>
            <a:r>
              <a:rPr 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APPLE PRODUCTION  NOW</a:t>
            </a:r>
          </a:p>
          <a:p>
            <a:pPr algn="ctr">
              <a:buNone/>
            </a:pPr>
            <a:endParaRPr lang="en-US" sz="4400" b="1" dirty="0" smtClean="0">
              <a:solidFill>
                <a:schemeClr val="bg1"/>
              </a:solidFill>
            </a:endParaRPr>
          </a:p>
          <a:p>
            <a:pPr algn="ctr">
              <a:buNone/>
            </a:pPr>
            <a:endParaRPr lang="ru-RU" sz="4400" b="1" dirty="0">
              <a:solidFill>
                <a:schemeClr val="bg1"/>
              </a:solidFill>
            </a:endParaRPr>
          </a:p>
        </p:txBody>
      </p:sp>
      <p:pic>
        <p:nvPicPr>
          <p:cNvPr id="7" name="Рисунок 6" descr="imac21.jpg"/>
          <p:cNvPicPr>
            <a:picLocks noChangeAspect="1"/>
          </p:cNvPicPr>
          <p:nvPr/>
        </p:nvPicPr>
        <p:blipFill>
          <a:blip r:embed="rId2" cstate="print"/>
          <a:stretch>
            <a:fillRect/>
          </a:stretch>
        </p:blipFill>
        <p:spPr>
          <a:xfrm>
            <a:off x="357158" y="4500570"/>
            <a:ext cx="2698367" cy="2131710"/>
          </a:xfrm>
          <a:prstGeom prst="rect">
            <a:avLst/>
          </a:prstGeom>
          <a:ln>
            <a:noFill/>
          </a:ln>
          <a:effectLst>
            <a:softEdge rad="112500"/>
          </a:effectLst>
        </p:spPr>
      </p:pic>
      <p:pic>
        <p:nvPicPr>
          <p:cNvPr id="8" name="Рисунок 7" descr="Apple Mac.jpg"/>
          <p:cNvPicPr>
            <a:picLocks noChangeAspect="1"/>
          </p:cNvPicPr>
          <p:nvPr/>
        </p:nvPicPr>
        <p:blipFill>
          <a:blip r:embed="rId3" cstate="print"/>
          <a:stretch>
            <a:fillRect/>
          </a:stretch>
        </p:blipFill>
        <p:spPr>
          <a:xfrm>
            <a:off x="214282" y="1142984"/>
            <a:ext cx="5743552" cy="2643206"/>
          </a:xfrm>
          <a:prstGeom prst="rect">
            <a:avLst/>
          </a:prstGeom>
          <a:ln>
            <a:noFill/>
          </a:ln>
          <a:effectLst>
            <a:softEdge rad="112500"/>
          </a:effectLst>
        </p:spPr>
      </p:pic>
      <p:pic>
        <p:nvPicPr>
          <p:cNvPr id="9" name="Рисунок 8" descr="Apple-MacBook-Air-Review1.jpg"/>
          <p:cNvPicPr>
            <a:picLocks noChangeAspect="1"/>
          </p:cNvPicPr>
          <p:nvPr/>
        </p:nvPicPr>
        <p:blipFill>
          <a:blip r:embed="rId4" cstate="print"/>
          <a:stretch>
            <a:fillRect/>
          </a:stretch>
        </p:blipFill>
        <p:spPr>
          <a:xfrm>
            <a:off x="6357950" y="4500570"/>
            <a:ext cx="2571997" cy="2041851"/>
          </a:xfrm>
          <a:prstGeom prst="rect">
            <a:avLst/>
          </a:prstGeom>
          <a:ln>
            <a:noFill/>
          </a:ln>
          <a:effectLst>
            <a:softEdge rad="112500"/>
          </a:effectLst>
        </p:spPr>
      </p:pic>
      <p:pic>
        <p:nvPicPr>
          <p:cNvPr id="10" name="Рисунок 9" descr="2012-iphone5-gallery1.jpg"/>
          <p:cNvPicPr>
            <a:picLocks noChangeAspect="1"/>
          </p:cNvPicPr>
          <p:nvPr/>
        </p:nvPicPr>
        <p:blipFill>
          <a:blip r:embed="rId5" cstate="print"/>
          <a:stretch>
            <a:fillRect/>
          </a:stretch>
        </p:blipFill>
        <p:spPr>
          <a:xfrm>
            <a:off x="3357554" y="3929066"/>
            <a:ext cx="2714644" cy="2714644"/>
          </a:xfrm>
          <a:prstGeom prst="rect">
            <a:avLst/>
          </a:prstGeom>
          <a:ln>
            <a:noFill/>
          </a:ln>
          <a:effectLst>
            <a:softEdge rad="112500"/>
          </a:effectLst>
        </p:spPr>
      </p:pic>
      <p:pic>
        <p:nvPicPr>
          <p:cNvPr id="11" name="Рисунок 10" descr="ipad_mini_0.jpg"/>
          <p:cNvPicPr>
            <a:picLocks noChangeAspect="1"/>
          </p:cNvPicPr>
          <p:nvPr/>
        </p:nvPicPr>
        <p:blipFill>
          <a:blip r:embed="rId6" cstate="print"/>
          <a:stretch>
            <a:fillRect/>
          </a:stretch>
        </p:blipFill>
        <p:spPr>
          <a:xfrm>
            <a:off x="6381731" y="1428736"/>
            <a:ext cx="2762269" cy="2071702"/>
          </a:xfrm>
          <a:prstGeom prst="rect">
            <a:avLst/>
          </a:prstGeom>
          <a:ln>
            <a:noFill/>
          </a:ln>
          <a:effectLst>
            <a:softEdge rad="112500"/>
          </a:effectLst>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style.rotation</p:attrName>
                                        </p:attrNameLst>
                                      </p:cBhvr>
                                      <p:tavLst>
                                        <p:tav tm="0">
                                          <p:val>
                                            <p:fltVal val="720"/>
                                          </p:val>
                                        </p:tav>
                                        <p:tav tm="100000">
                                          <p:val>
                                            <p:fltVal val="0"/>
                                          </p:val>
                                        </p:tav>
                                      </p:tavLst>
                                    </p:anim>
                                    <p:anim calcmode="lin" valueType="num">
                                      <p:cBhvr>
                                        <p:cTn id="9" dur="1000" fill="hold"/>
                                        <p:tgtEl>
                                          <p:spTgt spid="8"/>
                                        </p:tgtEl>
                                        <p:attrNameLst>
                                          <p:attrName>ppt_h</p:attrName>
                                        </p:attrNameLst>
                                      </p:cBhvr>
                                      <p:tavLst>
                                        <p:tav tm="0">
                                          <p:val>
                                            <p:fltVal val="0"/>
                                          </p:val>
                                        </p:tav>
                                        <p:tav tm="100000">
                                          <p:val>
                                            <p:strVal val="#ppt_h"/>
                                          </p:val>
                                        </p:tav>
                                      </p:tavLst>
                                    </p:anim>
                                    <p:anim calcmode="lin" valueType="num">
                                      <p:cBhvr>
                                        <p:cTn id="10" dur="1000" fill="hold"/>
                                        <p:tgtEl>
                                          <p:spTgt spid="8"/>
                                        </p:tgtEl>
                                        <p:attrNameLst>
                                          <p:attrName>ppt_w</p:attrName>
                                        </p:attrNameLst>
                                      </p:cBhvr>
                                      <p:tavLst>
                                        <p:tav tm="0">
                                          <p:val>
                                            <p:fltVal val="0"/>
                                          </p:val>
                                        </p:tav>
                                        <p:tav tm="100000">
                                          <p:val>
                                            <p:strVal val="#ppt_w"/>
                                          </p:val>
                                        </p:tav>
                                      </p:tavLst>
                                    </p:anim>
                                  </p:childTnLst>
                                </p:cTn>
                              </p:par>
                            </p:childTnLst>
                          </p:cTn>
                        </p:par>
                        <p:par>
                          <p:cTn id="11" fill="hold">
                            <p:stCondLst>
                              <p:cond delay="1000"/>
                            </p:stCondLst>
                            <p:childTnLst>
                              <p:par>
                                <p:cTn id="12" presetID="35" presetClass="entr" presetSubtype="0"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style.rotation</p:attrName>
                                        </p:attrNameLst>
                                      </p:cBhvr>
                                      <p:tavLst>
                                        <p:tav tm="0">
                                          <p:val>
                                            <p:fltVal val="720"/>
                                          </p:val>
                                        </p:tav>
                                        <p:tav tm="100000">
                                          <p:val>
                                            <p:fltVal val="0"/>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 calcmode="lin" valueType="num">
                                      <p:cBhvr>
                                        <p:cTn id="17" dur="1000" fill="hold"/>
                                        <p:tgtEl>
                                          <p:spTgt spid="11"/>
                                        </p:tgtEl>
                                        <p:attrNameLst>
                                          <p:attrName>ppt_w</p:attrName>
                                        </p:attrNameLst>
                                      </p:cBhvr>
                                      <p:tavLst>
                                        <p:tav tm="0">
                                          <p:val>
                                            <p:fltVal val="0"/>
                                          </p:val>
                                        </p:tav>
                                        <p:tav tm="100000">
                                          <p:val>
                                            <p:strVal val="#ppt_w"/>
                                          </p:val>
                                        </p:tav>
                                      </p:tavLst>
                                    </p:anim>
                                  </p:childTnLst>
                                </p:cTn>
                              </p:par>
                            </p:childTnLst>
                          </p:cTn>
                        </p:par>
                        <p:par>
                          <p:cTn id="18" fill="hold">
                            <p:stCondLst>
                              <p:cond delay="2000"/>
                            </p:stCondLst>
                            <p:childTnLst>
                              <p:par>
                                <p:cTn id="19" presetID="3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style.rotation</p:attrName>
                                        </p:attrNameLst>
                                      </p:cBhvr>
                                      <p:tavLst>
                                        <p:tav tm="0">
                                          <p:val>
                                            <p:fltVal val="720"/>
                                          </p:val>
                                        </p:tav>
                                        <p:tav tm="100000">
                                          <p:val>
                                            <p:fltVal val="0"/>
                                          </p:val>
                                        </p:tav>
                                      </p:tavLst>
                                    </p:anim>
                                    <p:anim calcmode="lin" valueType="num">
                                      <p:cBhvr>
                                        <p:cTn id="23" dur="1000" fill="hold"/>
                                        <p:tgtEl>
                                          <p:spTgt spid="7"/>
                                        </p:tgtEl>
                                        <p:attrNameLst>
                                          <p:attrName>ppt_h</p:attrName>
                                        </p:attrNameLst>
                                      </p:cBhvr>
                                      <p:tavLst>
                                        <p:tav tm="0">
                                          <p:val>
                                            <p:fltVal val="0"/>
                                          </p:val>
                                        </p:tav>
                                        <p:tav tm="100000">
                                          <p:val>
                                            <p:strVal val="#ppt_h"/>
                                          </p:val>
                                        </p:tav>
                                      </p:tavLst>
                                    </p:anim>
                                    <p:anim calcmode="lin" valueType="num">
                                      <p:cBhvr>
                                        <p:cTn id="24" dur="1000" fill="hold"/>
                                        <p:tgtEl>
                                          <p:spTgt spid="7"/>
                                        </p:tgtEl>
                                        <p:attrNameLst>
                                          <p:attrName>ppt_w</p:attrName>
                                        </p:attrNameLst>
                                      </p:cBhvr>
                                      <p:tavLst>
                                        <p:tav tm="0">
                                          <p:val>
                                            <p:fltVal val="0"/>
                                          </p:val>
                                        </p:tav>
                                        <p:tav tm="100000">
                                          <p:val>
                                            <p:strVal val="#ppt_w"/>
                                          </p:val>
                                        </p:tav>
                                      </p:tavLst>
                                    </p:anim>
                                  </p:childTnLst>
                                </p:cTn>
                              </p:par>
                            </p:childTnLst>
                          </p:cTn>
                        </p:par>
                        <p:par>
                          <p:cTn id="25" fill="hold">
                            <p:stCondLst>
                              <p:cond delay="3000"/>
                            </p:stCondLst>
                            <p:childTnLst>
                              <p:par>
                                <p:cTn id="26" presetID="35" presetClass="entr" presetSubtype="0"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style.rotation</p:attrName>
                                        </p:attrNameLst>
                                      </p:cBhvr>
                                      <p:tavLst>
                                        <p:tav tm="0">
                                          <p:val>
                                            <p:fltVal val="720"/>
                                          </p:val>
                                        </p:tav>
                                        <p:tav tm="100000">
                                          <p:val>
                                            <p:fltVal val="0"/>
                                          </p:val>
                                        </p:tav>
                                      </p:tavLst>
                                    </p:anim>
                                    <p:anim calcmode="lin" valueType="num">
                                      <p:cBhvr>
                                        <p:cTn id="30" dur="1000" fill="hold"/>
                                        <p:tgtEl>
                                          <p:spTgt spid="10"/>
                                        </p:tgtEl>
                                        <p:attrNameLst>
                                          <p:attrName>ppt_h</p:attrName>
                                        </p:attrNameLst>
                                      </p:cBhvr>
                                      <p:tavLst>
                                        <p:tav tm="0">
                                          <p:val>
                                            <p:fltVal val="0"/>
                                          </p:val>
                                        </p:tav>
                                        <p:tav tm="100000">
                                          <p:val>
                                            <p:strVal val="#ppt_h"/>
                                          </p:val>
                                        </p:tav>
                                      </p:tavLst>
                                    </p:anim>
                                    <p:anim calcmode="lin" valueType="num">
                                      <p:cBhvr>
                                        <p:cTn id="31" dur="1000" fill="hold"/>
                                        <p:tgtEl>
                                          <p:spTgt spid="10"/>
                                        </p:tgtEl>
                                        <p:attrNameLst>
                                          <p:attrName>ppt_w</p:attrName>
                                        </p:attrNameLst>
                                      </p:cBhvr>
                                      <p:tavLst>
                                        <p:tav tm="0">
                                          <p:val>
                                            <p:fltVal val="0"/>
                                          </p:val>
                                        </p:tav>
                                        <p:tav tm="100000">
                                          <p:val>
                                            <p:strVal val="#ppt_w"/>
                                          </p:val>
                                        </p:tav>
                                      </p:tavLst>
                                    </p:anim>
                                  </p:childTnLst>
                                </p:cTn>
                              </p:par>
                            </p:childTnLst>
                          </p:cTn>
                        </p:par>
                        <p:par>
                          <p:cTn id="32" fill="hold">
                            <p:stCondLst>
                              <p:cond delay="4000"/>
                            </p:stCondLst>
                            <p:childTnLst>
                              <p:par>
                                <p:cTn id="33" presetID="35" presetClass="entr" presetSubtype="0"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style.rotation</p:attrName>
                                        </p:attrNameLst>
                                      </p:cBhvr>
                                      <p:tavLst>
                                        <p:tav tm="0">
                                          <p:val>
                                            <p:fltVal val="720"/>
                                          </p:val>
                                        </p:tav>
                                        <p:tav tm="100000">
                                          <p:val>
                                            <p:fltVal val="0"/>
                                          </p:val>
                                        </p:tav>
                                      </p:tavLst>
                                    </p:anim>
                                    <p:anim calcmode="lin" valueType="num">
                                      <p:cBhvr>
                                        <p:cTn id="37" dur="1000" fill="hold"/>
                                        <p:tgtEl>
                                          <p:spTgt spid="9"/>
                                        </p:tgtEl>
                                        <p:attrNameLst>
                                          <p:attrName>ppt_h</p:attrName>
                                        </p:attrNameLst>
                                      </p:cBhvr>
                                      <p:tavLst>
                                        <p:tav tm="0">
                                          <p:val>
                                            <p:fltVal val="0"/>
                                          </p:val>
                                        </p:tav>
                                        <p:tav tm="100000">
                                          <p:val>
                                            <p:strVal val="#ppt_h"/>
                                          </p:val>
                                        </p:tav>
                                      </p:tavLst>
                                    </p:anim>
                                    <p:anim calcmode="lin" valueType="num">
                                      <p:cBhvr>
                                        <p:cTn id="38" dur="1000" fill="hold"/>
                                        <p:tgtEl>
                                          <p:spTgt spid="9"/>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8"/>
          <p:cNvSpPr>
            <a:spLocks noGrp="1"/>
          </p:cNvSpPr>
          <p:nvPr>
            <p:ph idx="1"/>
          </p:nvPr>
        </p:nvSpPr>
        <p:spPr>
          <a:xfrm>
            <a:off x="3488998" y="332656"/>
            <a:ext cx="5655002" cy="6215084"/>
          </a:xfrm>
        </p:spPr>
        <p:txBody>
          <a:bodyPr>
            <a:normAutofit lnSpcReduction="10000"/>
          </a:bodyPr>
          <a:lstStyle/>
          <a:p>
            <a:pPr algn="r">
              <a:buNone/>
            </a:pP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In 1985, Steve Jobs resigned from the APPLE company. December 20, 1990 Jobs returned to the company he founded and in his speech to the graduates of Stanford University in 2005, Jobs said that getting fired from Apple was the best thing that could have happened to him at that moment: The burden of being successful was replaced by the lightness beginner again, less sure about everything. It freed me to enter one of the most creative periods of my life. &lt;...&gt; I'm pretty sure none of this would have happened if I had not been fired from Apple. Was awful tasting medicine, but the patient needed it.</a:t>
            </a:r>
            <a:endParaRPr lang="ru-RU"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5" name="Рисунок 4" descr="steve_jobs_apple-580-75.jpg"/>
          <p:cNvPicPr>
            <a:picLocks noChangeAspect="1"/>
          </p:cNvPicPr>
          <p:nvPr/>
        </p:nvPicPr>
        <p:blipFill>
          <a:blip r:embed="rId2" cstate="print"/>
          <a:stretch>
            <a:fillRect/>
          </a:stretch>
        </p:blipFill>
        <p:spPr>
          <a:xfrm>
            <a:off x="214282" y="214290"/>
            <a:ext cx="3833689" cy="2881876"/>
          </a:xfrm>
          <a:prstGeom prst="rect">
            <a:avLst/>
          </a:prstGeom>
          <a:ln>
            <a:noFill/>
          </a:ln>
          <a:effectLst>
            <a:softEdge rad="112500"/>
          </a:effectLst>
        </p:spPr>
      </p:pic>
      <p:pic>
        <p:nvPicPr>
          <p:cNvPr id="6" name="Рисунок 5" descr="SteveJobs-copy.jpg"/>
          <p:cNvPicPr>
            <a:picLocks noChangeAspect="1"/>
          </p:cNvPicPr>
          <p:nvPr/>
        </p:nvPicPr>
        <p:blipFill>
          <a:blip r:embed="rId3" cstate="print"/>
          <a:stretch>
            <a:fillRect/>
          </a:stretch>
        </p:blipFill>
        <p:spPr>
          <a:xfrm>
            <a:off x="689554" y="3181724"/>
            <a:ext cx="3096627" cy="3390548"/>
          </a:xfrm>
          <a:prstGeom prst="rect">
            <a:avLst/>
          </a:prstGeom>
          <a:ln>
            <a:noFill/>
          </a:ln>
          <a:effectLst>
            <a:softEdge rad="112500"/>
          </a:effectLst>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600" decel="100000"/>
                                        <p:tgtEl>
                                          <p:spTgt spid="5"/>
                                        </p:tgtEl>
                                      </p:cBhvr>
                                    </p:animEffect>
                                    <p:anim calcmode="lin" valueType="num">
                                      <p:cBhvr>
                                        <p:cTn id="8" dur="1600" decel="100000" fill="hold"/>
                                        <p:tgtEl>
                                          <p:spTgt spid="5"/>
                                        </p:tgtEl>
                                        <p:attrNameLst>
                                          <p:attrName>style.rotation</p:attrName>
                                        </p:attrNameLst>
                                      </p:cBhvr>
                                      <p:tavLst>
                                        <p:tav tm="0">
                                          <p:val>
                                            <p:fltVal val="-90"/>
                                          </p:val>
                                        </p:tav>
                                        <p:tav tm="100000">
                                          <p:val>
                                            <p:fltVal val="0"/>
                                          </p:val>
                                        </p:tav>
                                      </p:tavLst>
                                    </p:anim>
                                    <p:anim calcmode="lin" valueType="num">
                                      <p:cBhvr>
                                        <p:cTn id="9" dur="1600" decel="100000" fill="hold"/>
                                        <p:tgtEl>
                                          <p:spTgt spid="5"/>
                                        </p:tgtEl>
                                        <p:attrNameLst>
                                          <p:attrName>ppt_x</p:attrName>
                                        </p:attrNameLst>
                                      </p:cBhvr>
                                      <p:tavLst>
                                        <p:tav tm="0">
                                          <p:val>
                                            <p:strVal val="#ppt_x+0.4"/>
                                          </p:val>
                                        </p:tav>
                                        <p:tav tm="100000">
                                          <p:val>
                                            <p:strVal val="#ppt_x-0.05"/>
                                          </p:val>
                                        </p:tav>
                                      </p:tavLst>
                                    </p:anim>
                                    <p:anim calcmode="lin" valueType="num">
                                      <p:cBhvr>
                                        <p:cTn id="10" dur="1600" decel="100000" fill="hold"/>
                                        <p:tgtEl>
                                          <p:spTgt spid="5"/>
                                        </p:tgtEl>
                                        <p:attrNameLst>
                                          <p:attrName>ppt_y</p:attrName>
                                        </p:attrNameLst>
                                      </p:cBhvr>
                                      <p:tavLst>
                                        <p:tav tm="0">
                                          <p:val>
                                            <p:strVal val="#ppt_y-0.4"/>
                                          </p:val>
                                        </p:tav>
                                        <p:tav tm="100000">
                                          <p:val>
                                            <p:strVal val="#ppt_y+0.1"/>
                                          </p:val>
                                        </p:tav>
                                      </p:tavLst>
                                    </p:anim>
                                    <p:anim calcmode="lin" valueType="num">
                                      <p:cBhvr>
                                        <p:cTn id="11" dur="400" accel="100000" fill="hold">
                                          <p:stCondLst>
                                            <p:cond delay="1600"/>
                                          </p:stCondLst>
                                        </p:cTn>
                                        <p:tgtEl>
                                          <p:spTgt spid="5"/>
                                        </p:tgtEl>
                                        <p:attrNameLst>
                                          <p:attrName>ppt_x</p:attrName>
                                        </p:attrNameLst>
                                      </p:cBhvr>
                                      <p:tavLst>
                                        <p:tav tm="0">
                                          <p:val>
                                            <p:strVal val="#ppt_x-0.05"/>
                                          </p:val>
                                        </p:tav>
                                        <p:tav tm="100000">
                                          <p:val>
                                            <p:strVal val="#ppt_x"/>
                                          </p:val>
                                        </p:tav>
                                      </p:tavLst>
                                    </p:anim>
                                    <p:anim calcmode="lin" valueType="num">
                                      <p:cBhvr>
                                        <p:cTn id="12" dur="400" accel="100000" fill="hold">
                                          <p:stCondLst>
                                            <p:cond delay="1600"/>
                                          </p:stCondLst>
                                        </p:cTn>
                                        <p:tgtEl>
                                          <p:spTgt spid="5"/>
                                        </p:tgtEl>
                                        <p:attrNameLst>
                                          <p:attrName>ppt_y</p:attrName>
                                        </p:attrNameLst>
                                      </p:cBhvr>
                                      <p:tavLst>
                                        <p:tav tm="0">
                                          <p:val>
                                            <p:strVal val="#ppt_y+0.1"/>
                                          </p:val>
                                        </p:tav>
                                        <p:tav tm="100000">
                                          <p:val>
                                            <p:strVal val="#ppt_y"/>
                                          </p:val>
                                        </p:tav>
                                      </p:tavLst>
                                    </p:anim>
                                  </p:childTnLst>
                                </p:cTn>
                              </p:par>
                            </p:childTnLst>
                          </p:cTn>
                        </p:par>
                        <p:par>
                          <p:cTn id="13" fill="hold">
                            <p:stCondLst>
                              <p:cond delay="2000"/>
                            </p:stCondLst>
                            <p:childTnLst>
                              <p:par>
                                <p:cTn id="14" presetID="30"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600" decel="100000"/>
                                        <p:tgtEl>
                                          <p:spTgt spid="6"/>
                                        </p:tgtEl>
                                      </p:cBhvr>
                                    </p:animEffect>
                                    <p:anim calcmode="lin" valueType="num">
                                      <p:cBhvr>
                                        <p:cTn id="17" dur="1600" decel="100000" fill="hold"/>
                                        <p:tgtEl>
                                          <p:spTgt spid="6"/>
                                        </p:tgtEl>
                                        <p:attrNameLst>
                                          <p:attrName>style.rotation</p:attrName>
                                        </p:attrNameLst>
                                      </p:cBhvr>
                                      <p:tavLst>
                                        <p:tav tm="0">
                                          <p:val>
                                            <p:fltVal val="-90"/>
                                          </p:val>
                                        </p:tav>
                                        <p:tav tm="100000">
                                          <p:val>
                                            <p:fltVal val="0"/>
                                          </p:val>
                                        </p:tav>
                                      </p:tavLst>
                                    </p:anim>
                                    <p:anim calcmode="lin" valueType="num">
                                      <p:cBhvr>
                                        <p:cTn id="18" dur="1600" decel="100000" fill="hold"/>
                                        <p:tgtEl>
                                          <p:spTgt spid="6"/>
                                        </p:tgtEl>
                                        <p:attrNameLst>
                                          <p:attrName>ppt_x</p:attrName>
                                        </p:attrNameLst>
                                      </p:cBhvr>
                                      <p:tavLst>
                                        <p:tav tm="0">
                                          <p:val>
                                            <p:strVal val="#ppt_x+0.4"/>
                                          </p:val>
                                        </p:tav>
                                        <p:tav tm="100000">
                                          <p:val>
                                            <p:strVal val="#ppt_x-0.05"/>
                                          </p:val>
                                        </p:tav>
                                      </p:tavLst>
                                    </p:anim>
                                    <p:anim calcmode="lin" valueType="num">
                                      <p:cBhvr>
                                        <p:cTn id="19" dur="1600" decel="100000" fill="hold"/>
                                        <p:tgtEl>
                                          <p:spTgt spid="6"/>
                                        </p:tgtEl>
                                        <p:attrNameLst>
                                          <p:attrName>ppt_y</p:attrName>
                                        </p:attrNameLst>
                                      </p:cBhvr>
                                      <p:tavLst>
                                        <p:tav tm="0">
                                          <p:val>
                                            <p:strVal val="#ppt_y-0.4"/>
                                          </p:val>
                                        </p:tav>
                                        <p:tav tm="100000">
                                          <p:val>
                                            <p:strVal val="#ppt_y+0.1"/>
                                          </p:val>
                                        </p:tav>
                                      </p:tavLst>
                                    </p:anim>
                                    <p:anim calcmode="lin" valueType="num">
                                      <p:cBhvr>
                                        <p:cTn id="20" dur="400" accel="100000" fill="hold">
                                          <p:stCondLst>
                                            <p:cond delay="1600"/>
                                          </p:stCondLst>
                                        </p:cTn>
                                        <p:tgtEl>
                                          <p:spTgt spid="6"/>
                                        </p:tgtEl>
                                        <p:attrNameLst>
                                          <p:attrName>ppt_x</p:attrName>
                                        </p:attrNameLst>
                                      </p:cBhvr>
                                      <p:tavLst>
                                        <p:tav tm="0">
                                          <p:val>
                                            <p:strVal val="#ppt_x-0.05"/>
                                          </p:val>
                                        </p:tav>
                                        <p:tav tm="100000">
                                          <p:val>
                                            <p:strVal val="#ppt_x"/>
                                          </p:val>
                                        </p:tav>
                                      </p:tavLst>
                                    </p:anim>
                                    <p:anim calcmode="lin" valueType="num">
                                      <p:cBhvr>
                                        <p:cTn id="21" dur="400" accel="100000" fill="hold">
                                          <p:stCondLst>
                                            <p:cond delay="16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idx="1"/>
          </p:nvPr>
        </p:nvSpPr>
        <p:spPr>
          <a:xfrm>
            <a:off x="5220072" y="332656"/>
            <a:ext cx="3566770" cy="5668112"/>
          </a:xfrm>
        </p:spPr>
        <p:txBody>
          <a:bodyPr>
            <a:noAutofit/>
          </a:bodyPr>
          <a:lstStyle/>
          <a:p>
            <a:pPr algn="r">
              <a:buNone/>
            </a:pP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Steve Jobs died at around 3 pm October 5, 2011 at his home in California due to complications that led to respiratory stoppage.</a:t>
            </a:r>
          </a:p>
          <a:p>
            <a:pPr algn="r">
              <a:buNone/>
            </a:pPr>
            <a:endParaRPr lang="ru-RU"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pic>
        <p:nvPicPr>
          <p:cNvPr id="5" name="Рисунок 4" descr="Outside_Palo_Alto_apple_store_following_Steve_Job's_death.jpg"/>
          <p:cNvPicPr>
            <a:picLocks noChangeAspect="1"/>
          </p:cNvPicPr>
          <p:nvPr/>
        </p:nvPicPr>
        <p:blipFill>
          <a:blip r:embed="rId2" cstate="print"/>
          <a:stretch>
            <a:fillRect/>
          </a:stretch>
        </p:blipFill>
        <p:spPr>
          <a:xfrm>
            <a:off x="467544" y="-1"/>
            <a:ext cx="4608512" cy="3456385"/>
          </a:xfrm>
          <a:prstGeom prst="rect">
            <a:avLst/>
          </a:prstGeom>
          <a:ln>
            <a:noFill/>
          </a:ln>
          <a:effectLst>
            <a:softEdge rad="112500"/>
          </a:effectLst>
        </p:spPr>
      </p:pic>
      <p:pic>
        <p:nvPicPr>
          <p:cNvPr id="6" name="Рисунок 5" descr="byesteve01.jpg"/>
          <p:cNvPicPr>
            <a:picLocks noChangeAspect="1"/>
          </p:cNvPicPr>
          <p:nvPr/>
        </p:nvPicPr>
        <p:blipFill>
          <a:blip r:embed="rId3" cstate="print"/>
          <a:stretch>
            <a:fillRect/>
          </a:stretch>
        </p:blipFill>
        <p:spPr>
          <a:xfrm>
            <a:off x="500034" y="3500437"/>
            <a:ext cx="4753508" cy="3167025"/>
          </a:xfrm>
          <a:prstGeom prst="rect">
            <a:avLst/>
          </a:prstGeom>
          <a:ln>
            <a:noFill/>
          </a:ln>
          <a:effectLst>
            <a:softEdge rad="112500"/>
          </a:effectLst>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8)">
                                      <p:cBhvr>
                                        <p:cTn id="7" dur="1000"/>
                                        <p:tgtEl>
                                          <p:spTgt spid="5"/>
                                        </p:tgtEl>
                                      </p:cBhvr>
                                    </p:animEffect>
                                  </p:childTnLst>
                                </p:cTn>
                              </p:par>
                            </p:childTnLst>
                          </p:cTn>
                        </p:par>
                        <p:par>
                          <p:cTn id="8" fill="hold">
                            <p:stCondLst>
                              <p:cond delay="1000"/>
                            </p:stCondLst>
                            <p:childTnLst>
                              <p:par>
                                <p:cTn id="9" presetID="21"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heel(8)">
                                      <p:cBhvr>
                                        <p:cTn id="1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98</TotalTime>
  <Words>370</Words>
  <Application>Microsoft Office PowerPoint</Application>
  <PresentationFormat>Экран (4:3)</PresentationFormat>
  <Paragraphs>12</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Апекс</vt:lpstr>
      <vt:lpstr>Слайд 1</vt:lpstr>
      <vt:lpstr>Слайд 2</vt:lpstr>
      <vt:lpstr>Слайд 3</vt:lpstr>
      <vt:lpstr>Home of Paul and Clara Jobs at Crist Drive in Los Altos. Here, Steve Jobs, Steve Wozniak and Ronald Wayne in 1976 founded the Apple Computer </vt:lpstr>
      <vt:lpstr>Слайд 5</vt:lpstr>
      <vt:lpstr>Слайд 6</vt:lpstr>
      <vt:lpstr>Слайд 7</vt:lpstr>
      <vt:lpstr>Слайд 8</vt:lpstr>
      <vt:lpstr>Слайд 9</vt:lpstr>
      <vt:lpstr>Слайд 10</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kolya</dc:creator>
  <cp:lastModifiedBy>Полина</cp:lastModifiedBy>
  <cp:revision>14</cp:revision>
  <dcterms:created xsi:type="dcterms:W3CDTF">2013-04-02T13:25:51Z</dcterms:created>
  <dcterms:modified xsi:type="dcterms:W3CDTF">2014-03-12T20:49:38Z</dcterms:modified>
</cp:coreProperties>
</file>