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AE95E7-92D4-4A4B-A149-AE583EEC3A9C}" type="datetimeFigureOut">
              <a:rPr lang="ru-RU" smtClean="0"/>
              <a:t>13.05.2014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EFE3E9-CC6B-446D-8B2F-9E54D56BF7BA}" type="slidenum">
              <a:rPr lang="ru-RU" smtClean="0"/>
              <a:t>‹#›</a:t>
            </a:fld>
            <a:endParaRPr lang="ru-RU"/>
          </a:p>
        </p:txBody>
      </p:sp>
    </p:spTree>
    <p:extLst>
      <p:ext uri="{BB962C8B-B14F-4D97-AF65-F5344CB8AC3E}">
        <p14:creationId xmlns:p14="http://schemas.microsoft.com/office/powerpoint/2010/main" val="1388984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err="1" smtClean="0"/>
              <a:t>Choban</a:t>
            </a:r>
            <a:r>
              <a:rPr lang="en-US" dirty="0" smtClean="0"/>
              <a:t> </a:t>
            </a:r>
            <a:r>
              <a:rPr lang="en-US" dirty="0" err="1" smtClean="0"/>
              <a:t>Dominikia</a:t>
            </a:r>
            <a:endParaRPr lang="ru-RU" dirty="0"/>
          </a:p>
        </p:txBody>
      </p:sp>
      <p:sp>
        <p:nvSpPr>
          <p:cNvPr id="4" name="Номер слайда 3"/>
          <p:cNvSpPr>
            <a:spLocks noGrp="1"/>
          </p:cNvSpPr>
          <p:nvPr>
            <p:ph type="sldNum" sz="quarter" idx="10"/>
          </p:nvPr>
        </p:nvSpPr>
        <p:spPr/>
        <p:txBody>
          <a:bodyPr/>
          <a:lstStyle/>
          <a:p>
            <a:fld id="{63EFE3E9-CC6B-446D-8B2F-9E54D56BF7BA}" type="slidenum">
              <a:rPr lang="ru-RU" smtClean="0"/>
              <a:t>6</a:t>
            </a:fld>
            <a:endParaRPr lang="ru-RU"/>
          </a:p>
        </p:txBody>
      </p:sp>
    </p:spTree>
    <p:extLst>
      <p:ext uri="{BB962C8B-B14F-4D97-AF65-F5344CB8AC3E}">
        <p14:creationId xmlns:p14="http://schemas.microsoft.com/office/powerpoint/2010/main" val="2952332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13.05.2014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13.05.2014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13.05.2014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C71EC6-210F-42DE-9C53-41977AD35B3D}" type="datetimeFigureOut">
              <a:rPr lang="ru-RU" smtClean="0"/>
              <a:t>13.05.2014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13.05.2014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t>13.05.2014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13.05.2014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13.05.2014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13.05.2014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13.05.2014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13.05.2014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4C71EC6-210F-42DE-9C53-41977AD35B3D}" type="datetimeFigureOut">
              <a:rPr lang="ru-RU" smtClean="0"/>
              <a:t>13.05.2014</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en.wikipedia.org/wiki/United_Kingdom" TargetMode="External"/><Relationship Id="rId2" Type="http://schemas.openxmlformats.org/officeDocument/2006/relationships/hyperlink" Target="http://en.wikipedia.org/wiki/Viacom_International_Media_Networks_(Europe)" TargetMode="External"/><Relationship Id="rId1" Type="http://schemas.openxmlformats.org/officeDocument/2006/relationships/slideLayout" Target="../slideLayouts/slideLayout2.xml"/><Relationship Id="rId5" Type="http://schemas.openxmlformats.org/officeDocument/2006/relationships/hyperlink" Target="http://en.wikipedia.org/wiki/MTV_Europe" TargetMode="External"/><Relationship Id="rId4" Type="http://schemas.openxmlformats.org/officeDocument/2006/relationships/hyperlink" Target="http://en.wikipedia.org/wiki/Republic_of_Ireland"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en.wikipedia.org/wiki/MTV_Base" TargetMode="External"/><Relationship Id="rId3" Type="http://schemas.openxmlformats.org/officeDocument/2006/relationships/hyperlink" Target="http://en.wikipedia.org/wiki/Euro_Top_20" TargetMode="External"/><Relationship Id="rId7" Type="http://schemas.openxmlformats.org/officeDocument/2006/relationships/hyperlink" Target="http://en.wikipedia.org/wiki/MTV_Extra" TargetMode="External"/><Relationship Id="rId2" Type="http://schemas.openxmlformats.org/officeDocument/2006/relationships/hyperlink" Target="http://en.wikipedia.org/wiki/MTV_Europe" TargetMode="External"/><Relationship Id="rId1" Type="http://schemas.openxmlformats.org/officeDocument/2006/relationships/slideLayout" Target="../slideLayouts/slideLayout2.xml"/><Relationship Id="rId6" Type="http://schemas.openxmlformats.org/officeDocument/2006/relationships/hyperlink" Target="http://en.wikipedia.org/wiki/Hitlist_UK" TargetMode="External"/><Relationship Id="rId5" Type="http://schemas.openxmlformats.org/officeDocument/2006/relationships/hyperlink" Target="http://en.wikipedia.org/wiki/MTV_News" TargetMode="External"/><Relationship Id="rId4" Type="http://schemas.openxmlformats.org/officeDocument/2006/relationships/hyperlink" Target="http://en.wikipedia.org/wiki/MTV_Select"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8" Type="http://schemas.openxmlformats.org/officeDocument/2006/relationships/hyperlink" Target="http://en.wikipedia.org/wiki/MTV_World_Stage" TargetMode="External"/><Relationship Id="rId3" Type="http://schemas.openxmlformats.org/officeDocument/2006/relationships/hyperlink" Target="http://en.wikipedia.org/wiki/Date_My_Mom" TargetMode="External"/><Relationship Id="rId7" Type="http://schemas.openxmlformats.org/officeDocument/2006/relationships/hyperlink" Target="http://en.wikipedia.org/wiki/MTV_(UK_and_Ireland)#cite_note-7" TargetMode="External"/><Relationship Id="rId2" Type="http://schemas.openxmlformats.org/officeDocument/2006/relationships/hyperlink" Target="http://en.wikipedia.org/wiki/Jackass_(TV_series)" TargetMode="External"/><Relationship Id="rId1" Type="http://schemas.openxmlformats.org/officeDocument/2006/relationships/slideLayout" Target="../slideLayouts/slideLayout2.xml"/><Relationship Id="rId6" Type="http://schemas.openxmlformats.org/officeDocument/2006/relationships/hyperlink" Target="http://en.wikipedia.org/wiki/MTV_Ireland" TargetMode="External"/><Relationship Id="rId5" Type="http://schemas.openxmlformats.org/officeDocument/2006/relationships/hyperlink" Target="http://en.wikipedia.org/wiki/MTV_Adria" TargetMode="External"/><Relationship Id="rId4" Type="http://schemas.openxmlformats.org/officeDocument/2006/relationships/hyperlink" Target="http://en.wikipedia.org/wiki/Dismissed_(TV_series)" TargetMode="External"/><Relationship Id="rId9"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hyperlink" Target="http://en.wikipedia.org/wiki/Infomercial" TargetMode="External"/><Relationship Id="rId2" Type="http://schemas.openxmlformats.org/officeDocument/2006/relationships/hyperlink" Target="http://en.wikipedia.org/wiki/MTV_Music_(UK_and_Ireland)"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endParaRPr lang="ru-RU"/>
          </a:p>
        </p:txBody>
      </p:sp>
      <p:sp>
        <p:nvSpPr>
          <p:cNvPr id="2" name="Заголовок 1"/>
          <p:cNvSpPr>
            <a:spLocks noGrp="1"/>
          </p:cNvSpPr>
          <p:nvPr>
            <p:ph type="ctrTitle"/>
          </p:nvPr>
        </p:nvSpPr>
        <p:spPr/>
        <p:txBody>
          <a:bodyPr/>
          <a:lstStyle/>
          <a:p>
            <a:pPr marL="182880" indent="0" algn="ctr">
              <a:buNone/>
            </a:pPr>
            <a:r>
              <a:rPr lang="en-US" sz="7200" dirty="0" smtClean="0">
                <a:effectLst/>
              </a:rPr>
              <a:t>MTV</a:t>
            </a:r>
            <a:r>
              <a:rPr lang="ru-RU" b="0" dirty="0" smtClean="0">
                <a:effectLst/>
              </a:rPr>
              <a:t/>
            </a:r>
            <a:br>
              <a:rPr lang="ru-RU" b="0" dirty="0" smtClean="0">
                <a:effectLst/>
              </a:rPr>
            </a:br>
            <a:r>
              <a:rPr lang="en-US" b="0" dirty="0">
                <a:effectLst/>
              </a:rPr>
              <a:t> (UK and Ireland)</a:t>
            </a:r>
            <a:br>
              <a:rPr lang="en-US" b="0" dirty="0">
                <a:effectLst/>
              </a:rPr>
            </a:br>
            <a:r>
              <a:rPr lang="en-US" b="0" dirty="0">
                <a:effectLst/>
              </a:rPr>
              <a:t/>
            </a:r>
            <a:br>
              <a:rPr lang="en-US" b="0" dirty="0">
                <a:effectLst/>
              </a:rPr>
            </a:br>
            <a:endParaRPr lang="ru-RU" dirty="0"/>
          </a:p>
        </p:txBody>
      </p:sp>
      <p:pic>
        <p:nvPicPr>
          <p:cNvPr id="1026" name="Picture 2" descr="MTV Logo 2010.sv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9262" y="1052736"/>
            <a:ext cx="2688882" cy="16291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7729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wipe(down)">
                                      <p:cBhvr>
                                        <p:cTn id="12"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143000" y="731520"/>
            <a:ext cx="7029400" cy="5793824"/>
          </a:xfrm>
        </p:spPr>
        <p:txBody>
          <a:bodyPr>
            <a:normAutofit lnSpcReduction="10000"/>
          </a:bodyPr>
          <a:lstStyle/>
          <a:p>
            <a:r>
              <a:rPr lang="en-US" b="1" dirty="0"/>
              <a:t>MTV</a:t>
            </a:r>
            <a:r>
              <a:rPr lang="en-US" dirty="0"/>
              <a:t> is a 24-hour general entertainment channel operated by </a:t>
            </a:r>
            <a:r>
              <a:rPr lang="en-US" dirty="0">
                <a:hlinkClick r:id="rId2" tooltip="Viacom International Media Networks (Europe)"/>
              </a:rPr>
              <a:t>Viacom International Media Networks Europe</a:t>
            </a:r>
            <a:r>
              <a:rPr lang="en-US" dirty="0"/>
              <a:t>, available in the </a:t>
            </a:r>
            <a:r>
              <a:rPr lang="en-US" dirty="0">
                <a:hlinkClick r:id="rId3" tooltip="United Kingdom"/>
              </a:rPr>
              <a:t>United Kingdom</a:t>
            </a:r>
            <a:r>
              <a:rPr lang="en-US" dirty="0"/>
              <a:t> </a:t>
            </a:r>
            <a:r>
              <a:rPr lang="en-US" dirty="0" err="1"/>
              <a:t>and</a:t>
            </a:r>
            <a:r>
              <a:rPr lang="en-US" dirty="0" err="1">
                <a:hlinkClick r:id="rId4" tooltip="Republic of Ireland"/>
              </a:rPr>
              <a:t>Ireland</a:t>
            </a:r>
            <a:r>
              <a:rPr lang="en-US" dirty="0" smtClean="0"/>
              <a:t>.</a:t>
            </a:r>
            <a:endParaRPr lang="ru-RU" dirty="0" smtClean="0"/>
          </a:p>
          <a:p>
            <a:r>
              <a:rPr lang="en-US" dirty="0"/>
              <a:t>The channel was launched as part of </a:t>
            </a:r>
            <a:r>
              <a:rPr lang="en-US" dirty="0">
                <a:hlinkClick r:id="rId2" tooltip="Viacom International Media Networks (Europe)"/>
              </a:rPr>
              <a:t>MTV Networks Europe</a:t>
            </a:r>
            <a:r>
              <a:rPr lang="en-US" dirty="0"/>
              <a:t> localization strategy in 1997. MTV UK (previously MTV UK &amp; Ireland and MTV One) was launched on 1 July 1997. The channel was set up to provide audiences with local artists and more relevant music content. Prior to the localization of MTV in Europe, the region was served by </a:t>
            </a:r>
            <a:r>
              <a:rPr lang="en-US" dirty="0">
                <a:hlinkClick r:id="rId5" tooltip="MTV Europe"/>
              </a:rPr>
              <a:t>MTV Europe</a:t>
            </a:r>
            <a:r>
              <a:rPr lang="en-US" dirty="0"/>
              <a:t> which was launched on 1 August 1987. Since February 2011 MTV has been solely an entertainment channel and relocated to the entertainment section on Sky</a:t>
            </a:r>
            <a:r>
              <a:rPr lang="en-US" dirty="0" smtClean="0"/>
              <a:t>,</a:t>
            </a:r>
            <a:r>
              <a:rPr lang="en-US" dirty="0"/>
              <a:t> and later Virgin Media</a:t>
            </a:r>
            <a:r>
              <a:rPr lang="en-US" dirty="0" smtClean="0"/>
              <a:t>.</a:t>
            </a:r>
            <a:endParaRPr lang="ru-RU" dirty="0" smtClean="0"/>
          </a:p>
          <a:p>
            <a:r>
              <a:rPr lang="en-US" dirty="0"/>
              <a:t>The channel is in over 10 million homes in the UK and Ireland.</a:t>
            </a:r>
            <a:endParaRPr lang="ru-RU" dirty="0"/>
          </a:p>
          <a:p>
            <a:endParaRPr lang="ru-RU" dirty="0"/>
          </a:p>
        </p:txBody>
      </p:sp>
    </p:spTree>
    <p:extLst>
      <p:ext uri="{BB962C8B-B14F-4D97-AF65-F5344CB8AC3E}">
        <p14:creationId xmlns:p14="http://schemas.microsoft.com/office/powerpoint/2010/main" val="10240994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143000" y="731520"/>
            <a:ext cx="6400800" cy="5953096"/>
          </a:xfrm>
        </p:spPr>
        <p:txBody>
          <a:bodyPr>
            <a:normAutofit/>
          </a:bodyPr>
          <a:lstStyle/>
          <a:p>
            <a:r>
              <a:rPr lang="en-US" sz="5400" b="1" u="sng" dirty="0" smtClean="0"/>
              <a:t>History</a:t>
            </a:r>
            <a:endParaRPr lang="ru-RU" sz="5400" b="1" u="sng" dirty="0" smtClean="0"/>
          </a:p>
          <a:p>
            <a:pPr marL="45720" indent="0">
              <a:buNone/>
            </a:pPr>
            <a:r>
              <a:rPr lang="ru-RU" sz="2000" b="1" dirty="0" smtClean="0"/>
              <a:t>     1997–2001</a:t>
            </a:r>
          </a:p>
          <a:p>
            <a:r>
              <a:rPr lang="en-US" sz="2000" dirty="0"/>
              <a:t>MTV UK &amp; Ireland was launched on 1 July 1997 as part of MTV Networks Europe's regionalization strategy. MTV launched a UK specific channel to target existing competition within the market. MTV UK &amp; Ireland launched with specialized content of hit </a:t>
            </a:r>
            <a:r>
              <a:rPr lang="en-US" sz="2000" dirty="0">
                <a:hlinkClick r:id="rId2" tooltip="MTV Europe"/>
              </a:rPr>
              <a:t>MTV Europe</a:t>
            </a:r>
            <a:r>
              <a:rPr lang="en-US" sz="2000" dirty="0"/>
              <a:t> shows which included the </a:t>
            </a:r>
            <a:r>
              <a:rPr lang="en-US" sz="2000" dirty="0">
                <a:hlinkClick r:id="rId3" tooltip="Euro Top 20"/>
              </a:rPr>
              <a:t>Euro Top 20</a:t>
            </a:r>
            <a:r>
              <a:rPr lang="en-US" sz="2000" dirty="0"/>
              <a:t>, </a:t>
            </a:r>
            <a:r>
              <a:rPr lang="en-US" sz="2000" dirty="0">
                <a:hlinkClick r:id="rId4" tooltip="MTV Select"/>
              </a:rPr>
              <a:t>MTV Select</a:t>
            </a:r>
            <a:r>
              <a:rPr lang="en-US" sz="2000" dirty="0"/>
              <a:t>, </a:t>
            </a:r>
            <a:r>
              <a:rPr lang="en-US" sz="2000" dirty="0">
                <a:hlinkClick r:id="rId5" tooltip="MTV News"/>
              </a:rPr>
              <a:t>MTV News</a:t>
            </a:r>
            <a:r>
              <a:rPr lang="en-US" sz="2000" dirty="0"/>
              <a:t>, </a:t>
            </a:r>
            <a:r>
              <a:rPr lang="en-US" sz="2000" dirty="0">
                <a:hlinkClick r:id="rId5" tooltip="MTV News"/>
              </a:rPr>
              <a:t>MTV News Weekend Edition</a:t>
            </a:r>
            <a:r>
              <a:rPr lang="en-US" sz="2000" dirty="0"/>
              <a:t>, Non-Stop Hits, US Top 20 </a:t>
            </a:r>
            <a:r>
              <a:rPr lang="en-US" sz="2000" dirty="0" err="1">
                <a:hlinkClick r:id="rId6" tooltip="Hitlist UK"/>
              </a:rPr>
              <a:t>Hitlist</a:t>
            </a:r>
            <a:r>
              <a:rPr lang="en-US" sz="2000" dirty="0">
                <a:hlinkClick r:id="rId6" tooltip="Hitlist UK"/>
              </a:rPr>
              <a:t> UK</a:t>
            </a:r>
            <a:r>
              <a:rPr lang="en-US" sz="2000" dirty="0"/>
              <a:t>, </a:t>
            </a:r>
            <a:r>
              <a:rPr lang="en-US" sz="2000" dirty="0" err="1"/>
              <a:t>Stylissimo</a:t>
            </a:r>
            <a:r>
              <a:rPr lang="en-US" sz="2000" dirty="0"/>
              <a:t>, The Big Picture, Up 4 It and The Lick.</a:t>
            </a:r>
          </a:p>
          <a:p>
            <a:r>
              <a:rPr lang="en-US" sz="2000" dirty="0"/>
              <a:t>In 1999, MTV Networks Europe announced that it would expand its channel portfolio within the UK and Ireland. With the launch of Sky's new digital television platform MTV Networks Europe launched </a:t>
            </a:r>
            <a:r>
              <a:rPr lang="en-US" sz="2000" dirty="0">
                <a:hlinkClick r:id="rId7" tooltip="MTV Extra"/>
              </a:rPr>
              <a:t>MTV Extra</a:t>
            </a:r>
            <a:r>
              <a:rPr lang="en-US" sz="2000" dirty="0"/>
              <a:t> and </a:t>
            </a:r>
            <a:r>
              <a:rPr lang="en-US" sz="2000" dirty="0">
                <a:hlinkClick r:id="rId8" tooltip="MTV Base"/>
              </a:rPr>
              <a:t>MTV Base</a:t>
            </a:r>
            <a:r>
              <a:rPr lang="en-US" sz="2000" dirty="0"/>
              <a:t>.</a:t>
            </a:r>
          </a:p>
          <a:p>
            <a:pPr marL="45720" indent="0">
              <a:buNone/>
            </a:pPr>
            <a:endParaRPr lang="ru-RU" sz="2000" b="1" dirty="0"/>
          </a:p>
          <a:p>
            <a:pPr marL="45720" indent="0">
              <a:buNone/>
            </a:pPr>
            <a:endParaRPr lang="ru-RU" sz="2000" b="1" dirty="0"/>
          </a:p>
          <a:p>
            <a:endParaRPr lang="en-US" sz="5400" b="1" u="sng" dirty="0"/>
          </a:p>
          <a:p>
            <a:endParaRPr lang="ru-RU" dirty="0"/>
          </a:p>
        </p:txBody>
      </p:sp>
      <p:pic>
        <p:nvPicPr>
          <p:cNvPr id="2050" name="Picture 2" descr="http://upload.wikimedia.org/wikipedia/commons/thumb/7/76/MTV_Logo.svg/150px-MTV_Logo.svg.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683674" y="5589240"/>
            <a:ext cx="1428750" cy="10953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6357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 fill="hold"/>
                                        <p:tgtEl>
                                          <p:spTgt spid="2050"/>
                                        </p:tgtEl>
                                        <p:attrNameLst>
                                          <p:attrName>ppt_x</p:attrName>
                                        </p:attrNameLst>
                                      </p:cBhvr>
                                      <p:tavLst>
                                        <p:tav tm="0">
                                          <p:val>
                                            <p:strVal val="#ppt_x"/>
                                          </p:val>
                                        </p:tav>
                                        <p:tav tm="100000">
                                          <p:val>
                                            <p:strVal val="#ppt_x"/>
                                          </p:val>
                                        </p:tav>
                                      </p:tavLst>
                                    </p:anim>
                                    <p:anim calcmode="lin" valueType="num">
                                      <p:cBhvr additive="base">
                                        <p:cTn id="8"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043608" y="260648"/>
            <a:ext cx="6400800" cy="3474720"/>
          </a:xfrm>
        </p:spPr>
        <p:txBody>
          <a:bodyPr>
            <a:normAutofit fontScale="25000" lnSpcReduction="20000"/>
          </a:bodyPr>
          <a:lstStyle/>
          <a:p>
            <a:pPr marL="45720" indent="0">
              <a:buNone/>
            </a:pPr>
            <a:r>
              <a:rPr lang="ru-RU" sz="21600" b="1" dirty="0" smtClean="0"/>
              <a:t>2002–2010</a:t>
            </a:r>
          </a:p>
          <a:p>
            <a:r>
              <a:rPr lang="en-US" sz="6400" dirty="0"/>
              <a:t>In 2002, MTV began to air programming from MTV US, similar to other MTV channels in Europe. MTV began to drop some of its localized programming in </a:t>
            </a:r>
            <a:r>
              <a:rPr lang="en-US" sz="6400" dirty="0" err="1"/>
              <a:t>favour</a:t>
            </a:r>
            <a:r>
              <a:rPr lang="en-US" sz="6400" dirty="0"/>
              <a:t> of MTV US shows. These shows included </a:t>
            </a:r>
            <a:r>
              <a:rPr lang="en-US" sz="6400" dirty="0">
                <a:hlinkClick r:id="rId2" tooltip="Jackass (TV series)"/>
              </a:rPr>
              <a:t>Jackass</a:t>
            </a:r>
            <a:r>
              <a:rPr lang="en-US" sz="6400" dirty="0"/>
              <a:t>, </a:t>
            </a:r>
            <a:r>
              <a:rPr lang="en-US" sz="6400" dirty="0">
                <a:hlinkClick r:id="rId3" tooltip="Date My Mom"/>
              </a:rPr>
              <a:t>Date My Mom</a:t>
            </a:r>
            <a:r>
              <a:rPr lang="en-US" sz="6400" dirty="0"/>
              <a:t> and </a:t>
            </a:r>
            <a:r>
              <a:rPr lang="en-US" sz="6400" dirty="0">
                <a:hlinkClick r:id="rId4" tooltip="Dismissed (TV series)"/>
              </a:rPr>
              <a:t>Dismissed</a:t>
            </a:r>
            <a:r>
              <a:rPr lang="en-US" sz="6400" dirty="0"/>
              <a:t>. Despite targeted efforts to play certain types of music videos in limited rotation, MTV greatly reduced its overall rotation of music videos throughout the first decade of the 2000s. While music videos dominated the channel in early 2000-2002 the rate of music rotation declined rapidly. Similar trends are noted on other European MTV channels and other sister networks in the US. </a:t>
            </a:r>
            <a:r>
              <a:rPr lang="en-US" sz="6400" dirty="0">
                <a:hlinkClick r:id="rId5" tooltip="MTV Adria"/>
              </a:rPr>
              <a:t>MTV </a:t>
            </a:r>
            <a:r>
              <a:rPr lang="en-US" sz="6400" dirty="0" err="1">
                <a:hlinkClick r:id="rId5" tooltip="MTV Adria"/>
              </a:rPr>
              <a:t>Adria</a:t>
            </a:r>
            <a:r>
              <a:rPr lang="en-US" sz="6400" dirty="0"/>
              <a:t> currently plays the most music of all MTV channels in Europe.</a:t>
            </a:r>
          </a:p>
          <a:p>
            <a:r>
              <a:rPr lang="en-US" sz="6400" dirty="0"/>
              <a:t>In February 2004, MTV began to further regionalize its UK &amp; Ireland feed to include a separate version for Ireland under the branding </a:t>
            </a:r>
            <a:r>
              <a:rPr lang="en-US" sz="6400" dirty="0">
                <a:hlinkClick r:id="rId6" tooltip="MTV Ireland"/>
              </a:rPr>
              <a:t>MTV Ireland</a:t>
            </a:r>
            <a:r>
              <a:rPr lang="en-US" sz="6400" dirty="0"/>
              <a:t>.</a:t>
            </a:r>
          </a:p>
          <a:p>
            <a:r>
              <a:rPr lang="en-US" sz="6400" dirty="0"/>
              <a:t>On 1 July 2009 MTV available in the UK and Ireland adopted MTV's global identity as part of MTV International. 64 MTV channels now share similar music and entertainment content and similar on-air and online branding. Part the rebrand saw a 50/50 balance in the number of music based programming and reality based TV series that air on the channels.</a:t>
            </a:r>
            <a:r>
              <a:rPr lang="en-US" sz="6400" baseline="30000" dirty="0">
                <a:hlinkClick r:id="rId7"/>
              </a:rPr>
              <a:t>[7]</a:t>
            </a:r>
            <a:endParaRPr lang="en-US" sz="6400" dirty="0"/>
          </a:p>
          <a:p>
            <a:r>
              <a:rPr lang="en-US" sz="6400" dirty="0"/>
              <a:t>From 2010, MTV increased its music output which has since been diluted by reality based television </a:t>
            </a:r>
            <a:r>
              <a:rPr lang="en-US" sz="6400" dirty="0" err="1"/>
              <a:t>programmes</a:t>
            </a:r>
            <a:r>
              <a:rPr lang="en-US" sz="6400" dirty="0"/>
              <a:t>. As part of a global strategy MTV music content with the launch of </a:t>
            </a:r>
            <a:r>
              <a:rPr lang="en-US" sz="6400" dirty="0">
                <a:hlinkClick r:id="rId8" tooltip="MTV World Stage"/>
              </a:rPr>
              <a:t>MTV World Stage</a:t>
            </a:r>
            <a:r>
              <a:rPr lang="en-US" sz="6400" dirty="0"/>
              <a:t> and Friday Night Music, both shows helped to maintain MTV's audience figures.</a:t>
            </a:r>
          </a:p>
          <a:p>
            <a:pPr marL="45720" indent="0">
              <a:buNone/>
            </a:pPr>
            <a:endParaRPr lang="ru-RU" sz="6400" b="1" dirty="0" smtClean="0"/>
          </a:p>
          <a:p>
            <a:pPr marL="45720" indent="0">
              <a:buNone/>
            </a:pPr>
            <a:endParaRPr lang="ru-RU" sz="6400" b="1" dirty="0"/>
          </a:p>
          <a:p>
            <a:pPr marL="45720" indent="0">
              <a:buNone/>
            </a:pPr>
            <a:endParaRPr lang="ru-RU" sz="6400" b="1" dirty="0"/>
          </a:p>
        </p:txBody>
      </p:sp>
      <p:pic>
        <p:nvPicPr>
          <p:cNvPr id="3074" name="Picture 2" descr="http://upload.wikimedia.org/wikipedia/en/6/6f/MTV_One.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308304" y="6093296"/>
            <a:ext cx="1685925" cy="5905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9369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500" fill="hold"/>
                                        <p:tgtEl>
                                          <p:spTgt spid="3074"/>
                                        </p:tgtEl>
                                        <p:attrNameLst>
                                          <p:attrName>ppt_x</p:attrName>
                                        </p:attrNameLst>
                                      </p:cBhvr>
                                      <p:tavLst>
                                        <p:tav tm="0">
                                          <p:val>
                                            <p:strVal val="#ppt_x"/>
                                          </p:val>
                                        </p:tav>
                                        <p:tav tm="100000">
                                          <p:val>
                                            <p:strVal val="#ppt_x"/>
                                          </p:val>
                                        </p:tav>
                                      </p:tavLst>
                                    </p:anim>
                                    <p:anim calcmode="lin" valueType="num">
                                      <p:cBhvr additive="base">
                                        <p:cTn id="8"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143000" y="404664"/>
            <a:ext cx="6400800" cy="6336704"/>
          </a:xfrm>
        </p:spPr>
        <p:txBody>
          <a:bodyPr>
            <a:normAutofit fontScale="40000" lnSpcReduction="20000"/>
          </a:bodyPr>
          <a:lstStyle/>
          <a:p>
            <a:r>
              <a:rPr lang="en-US" sz="13500" b="1" dirty="0" smtClean="0"/>
              <a:t>2011–present</a:t>
            </a:r>
            <a:endParaRPr lang="ru-RU" sz="13500" b="1" dirty="0" smtClean="0"/>
          </a:p>
          <a:p>
            <a:r>
              <a:rPr lang="en-US" sz="4400" dirty="0"/>
              <a:t>On 1 February 2011, MTV removed all music from the channel and moved it to newly launched channel </a:t>
            </a:r>
            <a:r>
              <a:rPr lang="en-US" sz="4400" dirty="0">
                <a:hlinkClick r:id="rId2" tooltip="MTV Music (UK and Ireland)"/>
              </a:rPr>
              <a:t>MTV Music</a:t>
            </a:r>
            <a:r>
              <a:rPr lang="en-US" sz="4400" dirty="0"/>
              <a:t>; the only music that remains is the occasional </a:t>
            </a:r>
            <a:r>
              <a:rPr lang="en-US" sz="4400" i="1" dirty="0"/>
              <a:t>MTV Most Wanted</a:t>
            </a:r>
            <a:r>
              <a:rPr lang="en-US" sz="4400" dirty="0"/>
              <a:t> strand. The channel became a general entertainment channel and was moved to the entertainment section of Sky's EPG at channel 126, with MTV +1 moving to 160. The move resulted in an increase in the channel's audience share of nearly 150% in the 6 weeks after the change, while viewing was down nearly 20% on Virgin Media during the same period, where the channel had yet to move</a:t>
            </a:r>
            <a:r>
              <a:rPr lang="en-US" sz="4400" dirty="0" smtClean="0"/>
              <a:t>.</a:t>
            </a:r>
            <a:r>
              <a:rPr lang="en-US" sz="4400" dirty="0"/>
              <a:t> On 29 May 2013 MTV was moved to the entertainment section of Virgin Media's EPG on channel 134</a:t>
            </a:r>
            <a:r>
              <a:rPr lang="en-US" sz="4400" dirty="0" smtClean="0"/>
              <a:t>.</a:t>
            </a:r>
            <a:endParaRPr lang="en-US" sz="4400" dirty="0"/>
          </a:p>
          <a:p>
            <a:r>
              <a:rPr lang="en-US" sz="4400" dirty="0"/>
              <a:t>MTV was rebranded once again to the current logo on 1 July 2011, and began broadcasting in 16:9 widescreen at the same time. From 1 August 2011, MTV, MTV Rocks, MTV Dance, MTV Classic, MTV Music, MTV Base, MTV Hits, VH1 and Viva all close down between 3 am and 6 am (excluding Christmas Day and New Year's Day), ending the era of a 24-hour music channel, The unused hours are used for </a:t>
            </a:r>
            <a:r>
              <a:rPr lang="en-US" sz="4400" dirty="0">
                <a:hlinkClick r:id="rId3" tooltip="Infomercial"/>
              </a:rPr>
              <a:t>Teleshopping</a:t>
            </a:r>
            <a:r>
              <a:rPr lang="en-US" sz="4400" dirty="0"/>
              <a:t>. A high-definition simulcast of MTV launched on 13 February 2012 on Sky in the UK and Ireland</a:t>
            </a:r>
            <a:r>
              <a:rPr lang="en-US" sz="4400" dirty="0" smtClean="0"/>
              <a:t>.</a:t>
            </a:r>
            <a:endParaRPr lang="en-US" sz="4400" dirty="0"/>
          </a:p>
          <a:p>
            <a:endParaRPr lang="en-US" sz="4400" b="1" dirty="0"/>
          </a:p>
          <a:p>
            <a:endParaRPr lang="ru-RU" dirty="0"/>
          </a:p>
        </p:txBody>
      </p:sp>
      <p:pic>
        <p:nvPicPr>
          <p:cNvPr id="4098" name="Picture 2" descr="http://kabantv.tv/uploads/posts/2012-10/1351629377_mtv-onlin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1892"/>
            <a:ext cx="9144000" cy="68698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4993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randombar(horizontal)">
                                      <p:cBhvr>
                                        <p:cTn id="7"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http://t0.gstatic.com/images?q=tbn:ANd9GcS28_fi3HFIWQRBzONOnmEUwCzoAlajwKNlv5lJTj6K-qwVxEv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7064188"/>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1115616" y="764704"/>
            <a:ext cx="6512511" cy="1143000"/>
          </a:xfrm>
        </p:spPr>
        <p:txBody>
          <a:bodyPr/>
          <a:lstStyle/>
          <a:p>
            <a:pPr marL="0" indent="0">
              <a:buNone/>
            </a:pPr>
            <a:r>
              <a:rPr lang="en-US" dirty="0" smtClean="0"/>
              <a:t>Thanks for your attention </a:t>
            </a:r>
            <a:endParaRPr lang="ru-RU" dirty="0"/>
          </a:p>
        </p:txBody>
      </p:sp>
      <p:sp>
        <p:nvSpPr>
          <p:cNvPr id="3" name="Объект 2"/>
          <p:cNvSpPr>
            <a:spLocks noGrp="1"/>
          </p:cNvSpPr>
          <p:nvPr>
            <p:ph sz="quarter" idx="13"/>
          </p:nvPr>
        </p:nvSpPr>
        <p:spPr/>
        <p:txBody>
          <a:bodyPr/>
          <a:lstStyle/>
          <a:p>
            <a:endParaRPr lang="ru-RU" dirty="0"/>
          </a:p>
        </p:txBody>
      </p:sp>
      <p:sp>
        <p:nvSpPr>
          <p:cNvPr id="4" name="Прямоугольник 3"/>
          <p:cNvSpPr/>
          <p:nvPr/>
        </p:nvSpPr>
        <p:spPr>
          <a:xfrm>
            <a:off x="4823520" y="6150114"/>
            <a:ext cx="4320480" cy="646331"/>
          </a:xfrm>
          <a:prstGeom prst="rect">
            <a:avLst/>
          </a:prstGeom>
        </p:spPr>
        <p:txBody>
          <a:bodyPr wrap="square">
            <a:spAutoFit/>
          </a:bodyPr>
          <a:lstStyle/>
          <a:p>
            <a:r>
              <a:rPr lang="en-US" sz="3600" dirty="0" err="1">
                <a:solidFill>
                  <a:srgbClr val="FF0000"/>
                </a:solidFill>
                <a:latin typeface="Harrington" panose="04040505050A02020702" pitchFamily="82" charset="0"/>
              </a:rPr>
              <a:t>Choban</a:t>
            </a:r>
            <a:r>
              <a:rPr lang="en-US" sz="3600" dirty="0">
                <a:solidFill>
                  <a:srgbClr val="FF0000"/>
                </a:solidFill>
                <a:latin typeface="Harrington" panose="04040505050A02020702" pitchFamily="82" charset="0"/>
              </a:rPr>
              <a:t> </a:t>
            </a:r>
            <a:r>
              <a:rPr lang="en-US" sz="3600" dirty="0" err="1" smtClean="0">
                <a:solidFill>
                  <a:srgbClr val="FF0000"/>
                </a:solidFill>
                <a:latin typeface="Harrington" panose="04040505050A02020702" pitchFamily="82" charset="0"/>
              </a:rPr>
              <a:t>Dominika</a:t>
            </a:r>
            <a:endParaRPr lang="ru-RU" sz="3600" dirty="0">
              <a:solidFill>
                <a:srgbClr val="FF0000"/>
              </a:solidFill>
            </a:endParaRPr>
          </a:p>
        </p:txBody>
      </p:sp>
      <p:pic>
        <p:nvPicPr>
          <p:cNvPr id="5122" name="Picture 2" descr="http://1.bp.blogspot.com/_nDIaXzJuC_U/TIZCz9mpT8I/AAAAAAAAACk/gpqwDK6gWOc/s1600/Thanks_mcHT_Smiley-vi.gif"/>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1213545" y="1628799"/>
            <a:ext cx="3609975" cy="28765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8910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12</TotalTime>
  <Words>117</Words>
  <Application>Microsoft Office PowerPoint</Application>
  <PresentationFormat>Экран (4:3)</PresentationFormat>
  <Paragraphs>23</Paragraphs>
  <Slides>6</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Воздушный поток</vt:lpstr>
      <vt:lpstr>MTV  (UK and Ireland)  </vt:lpstr>
      <vt:lpstr>Презентация PowerPoint</vt:lpstr>
      <vt:lpstr>Презентация PowerPoint</vt:lpstr>
      <vt:lpstr>Презентация PowerPoint</vt:lpstr>
      <vt:lpstr>Презентация PowerPoint</vt:lpstr>
      <vt:lpstr>Thanks for your attention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MTV  (UK and Ireland)  </dc:title>
  <dc:creator>Маис</dc:creator>
  <cp:lastModifiedBy>Маис</cp:lastModifiedBy>
  <cp:revision>2</cp:revision>
  <dcterms:created xsi:type="dcterms:W3CDTF">2014-05-13T18:10:27Z</dcterms:created>
  <dcterms:modified xsi:type="dcterms:W3CDTF">2014-05-13T18:33:07Z</dcterms:modified>
</cp:coreProperties>
</file>