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28596" y="285728"/>
            <a:ext cx="807249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solidFill>
                  <a:srgbClr val="7030A0"/>
                </a:solidFill>
              </a:rPr>
              <a:t>Українське бароко або Козацьке бароко — назва архітектурного стилю, що був поширений в українських землях Війська Запорозького у </a:t>
            </a:r>
            <a:r>
              <a:rPr lang="en-US" sz="2800" dirty="0" smtClean="0">
                <a:solidFill>
                  <a:srgbClr val="7030A0"/>
                </a:solidFill>
              </a:rPr>
              <a:t>XVII—XVIII </a:t>
            </a:r>
            <a:r>
              <a:rPr lang="uk-UA" sz="2800" dirty="0" smtClean="0">
                <a:solidFill>
                  <a:srgbClr val="7030A0"/>
                </a:solidFill>
              </a:rPr>
              <a:t>ст. Виник унаслідок поєднання місцевих архітектурних традицій та європейського бароко.</a:t>
            </a:r>
          </a:p>
          <a:p>
            <a:endParaRPr lang="uk-UA" sz="1600" dirty="0"/>
          </a:p>
        </p:txBody>
      </p:sp>
      <p:pic>
        <p:nvPicPr>
          <p:cNvPr id="1026" name="Picture 2" descr="C:\Users\Sergey\Desktop\культура\Бароко\п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259590">
            <a:off x="4893968" y="3217331"/>
            <a:ext cx="3059426" cy="2329512"/>
          </a:xfrm>
          <a:prstGeom prst="rect">
            <a:avLst/>
          </a:prstGeom>
          <a:noFill/>
        </p:spPr>
      </p:pic>
      <p:pic>
        <p:nvPicPr>
          <p:cNvPr id="1027" name="Picture 3" descr="C:\Users\Sergey\Desktop\культура\Бароко\іф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57444">
            <a:off x="428596" y="3071810"/>
            <a:ext cx="3977650" cy="2286006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14290"/>
            <a:ext cx="828680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dirty="0" smtClean="0">
                <a:solidFill>
                  <a:srgbClr val="002060"/>
                </a:solidFill>
              </a:rPr>
              <a:t>Період  </a:t>
            </a:r>
            <a:r>
              <a:rPr lang="uk-UA" sz="2000" dirty="0" smtClean="0">
                <a:solidFill>
                  <a:srgbClr val="002060"/>
                </a:solidFill>
              </a:rPr>
              <a:t>другої половини 17 — 18 століття називають епохою староукраїнської культури, тобто тієї, що передувала новій, створеній за останні два століття. Мистецтво тієї доби розвивається в стилі бароко, котрий проникає в усі культурні сфери і набуває свого розквіту у 18 столітті як відоме всьому світові «українське бароко».</a:t>
            </a:r>
          </a:p>
          <a:p>
            <a:pPr algn="ctr"/>
            <a:r>
              <a:rPr lang="uk-UA" sz="2000" dirty="0" smtClean="0">
                <a:solidFill>
                  <a:srgbClr val="002060"/>
                </a:solidFill>
              </a:rPr>
              <a:t>Новий стиль виявляється у житловій, громадській, культовій забудовах, яким притаманне органічне поєднання рис професійної та народної архітектури. Споруди приваблюють своїми пишними формами, складними конструкціями, відзначаються багатством декору. Результатом розвитку власне української традиції стають хрещаті в плані храми, тобто такі будівлі, що в плані являли собою хрест, між кінцями якого вбудовувалися квадратні виступи. Такі хрещаті в плані церкви народилися з дерев'яної архітектури, принципи якої були стилістично близькими західному бароко.</a:t>
            </a:r>
            <a:endParaRPr lang="uk-UA" sz="2000" dirty="0">
              <a:solidFill>
                <a:srgbClr val="002060"/>
              </a:solidFill>
            </a:endParaRPr>
          </a:p>
        </p:txBody>
      </p:sp>
      <p:pic>
        <p:nvPicPr>
          <p:cNvPr id="14338" name="Picture 2" descr="C:\Users\Sergey\Desktop\культура\Бароко\ро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572008"/>
            <a:ext cx="3643338" cy="192543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82153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solidFill>
                  <a:schemeClr val="accent3">
                    <a:lumMod val="50000"/>
                  </a:schemeClr>
                </a:solidFill>
              </a:rPr>
              <a:t>Яскравим представником козацького бароко є Мгарський монастир</a:t>
            </a:r>
            <a:endParaRPr lang="uk-UA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7410" name="Picture 2" descr="C:\Users\Sergey\Desktop\культура\Бароко\пр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674093">
            <a:off x="4714876" y="2428868"/>
            <a:ext cx="3141740" cy="2571768"/>
          </a:xfrm>
          <a:prstGeom prst="rect">
            <a:avLst/>
          </a:prstGeom>
          <a:noFill/>
        </p:spPr>
      </p:pic>
      <p:pic>
        <p:nvPicPr>
          <p:cNvPr id="17411" name="Picture 3" descr="C:\Users\Sergey\Desktop\культура\Бароко\р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002515">
            <a:off x="820212" y="1812392"/>
            <a:ext cx="3058599" cy="3143272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642918"/>
            <a:ext cx="857256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Фундатори українського бароко</a:t>
            </a:r>
            <a:endParaRPr lang="ru-RU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5362" name="Picture 2" descr="C:\Users\Sergey\Desktop\культура\Бароко\петро могил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500306"/>
            <a:ext cx="2428892" cy="264320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42910" y="5357826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Петро Могила</a:t>
            </a:r>
            <a:endParaRPr lang="uk-UA" sz="2400" dirty="0">
              <a:solidFill>
                <a:srgbClr val="FF0000"/>
              </a:solidFill>
            </a:endParaRPr>
          </a:p>
        </p:txBody>
      </p:sp>
      <p:pic>
        <p:nvPicPr>
          <p:cNvPr id="15363" name="Picture 3" descr="C:\Users\Sergey\Desktop\культура\Бароко\мазеп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2500306"/>
            <a:ext cx="2143140" cy="267019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214678" y="5357826"/>
            <a:ext cx="3071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Іван Мазепа</a:t>
            </a:r>
            <a:endParaRPr lang="uk-UA" sz="2400" dirty="0">
              <a:solidFill>
                <a:srgbClr val="FF0000"/>
              </a:solidFill>
            </a:endParaRPr>
          </a:p>
        </p:txBody>
      </p:sp>
      <p:pic>
        <p:nvPicPr>
          <p:cNvPr id="15364" name="Picture 4" descr="C:\Users\Sergey\Desktop\культура\Бароко\хмельницький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43636" y="2500306"/>
            <a:ext cx="2643206" cy="264320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857884" y="5357826"/>
            <a:ext cx="3071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Богдан Хмельницький</a:t>
            </a:r>
            <a:endParaRPr lang="uk-UA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85728"/>
            <a:ext cx="821537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solidFill>
                  <a:schemeClr val="accent6">
                    <a:lumMod val="75000"/>
                  </a:schemeClr>
                </a:solidFill>
              </a:rPr>
              <a:t>Висновок:</a:t>
            </a:r>
          </a:p>
          <a:p>
            <a:r>
              <a:rPr lang="uk-UA" sz="2400" dirty="0" smtClean="0">
                <a:solidFill>
                  <a:srgbClr val="002060"/>
                </a:solidFill>
              </a:rPr>
              <a:t>Період, що був після ренесансу, названий бароко, довго сприймався як відхилення від канонізованих норм естетики попередньої епохи, мав на собі тавро чогось химерного, негармонійного. Дух епохи бароко в Україні стверджували великі національні зрушення, козацькі звитяги, повстання проти поневолювачів, боротьба проти національного та релігійного утиску</a:t>
            </a:r>
            <a:r>
              <a:rPr lang="uk-UA" sz="2400" dirty="0" smtClean="0">
                <a:solidFill>
                  <a:srgbClr val="002060"/>
                </a:solidFill>
              </a:rPr>
              <a:t>.</a:t>
            </a:r>
            <a:endParaRPr lang="ru-RU" sz="2400" dirty="0" smtClean="0">
              <a:solidFill>
                <a:srgbClr val="002060"/>
              </a:solidFill>
            </a:endParaRPr>
          </a:p>
        </p:txBody>
      </p:sp>
      <p:pic>
        <p:nvPicPr>
          <p:cNvPr id="16386" name="Picture 2" descr="C:\Users\Sergey\Desktop\культура\Бароко\index.ph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372216">
            <a:off x="357158" y="3571876"/>
            <a:ext cx="2484888" cy="3143272"/>
          </a:xfrm>
          <a:prstGeom prst="rect">
            <a:avLst/>
          </a:prstGeom>
          <a:noFill/>
        </p:spPr>
      </p:pic>
      <p:pic>
        <p:nvPicPr>
          <p:cNvPr id="16387" name="Picture 3" descr="C:\Users\Sergey\Desktop\культура\Бароко\а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907109">
            <a:off x="3571868" y="4071942"/>
            <a:ext cx="2763725" cy="2062164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C:\Users\Sergey\Desktop\культура\Бароко\п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645" y="3000419"/>
            <a:ext cx="2928926" cy="2230147"/>
          </a:xfrm>
          <a:prstGeom prst="rect">
            <a:avLst/>
          </a:prstGeom>
          <a:noFill/>
        </p:spPr>
      </p:pic>
      <p:pic>
        <p:nvPicPr>
          <p:cNvPr id="18437" name="Picture 5" descr="C:\Users\Sergey\Desktop\культура\Бароко\іф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706120">
            <a:off x="3179518" y="4232872"/>
            <a:ext cx="2486025" cy="2012973"/>
          </a:xfrm>
          <a:prstGeom prst="rect">
            <a:avLst/>
          </a:prstGeom>
          <a:noFill/>
        </p:spPr>
      </p:pic>
      <p:pic>
        <p:nvPicPr>
          <p:cNvPr id="18435" name="Picture 3" descr="C:\Users\Sergey\Desktop\культура\Бароко\а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59392" y="1930385"/>
            <a:ext cx="3342435" cy="2493971"/>
          </a:xfrm>
          <a:prstGeom prst="rect">
            <a:avLst/>
          </a:prstGeom>
          <a:noFill/>
        </p:spPr>
      </p:pic>
      <p:pic>
        <p:nvPicPr>
          <p:cNvPr id="18434" name="Picture 2" descr="C:\Users\Sergey\Desktop\культура\Бароко\i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14546" y="574508"/>
            <a:ext cx="3117867" cy="2270292"/>
          </a:xfrm>
          <a:prstGeom prst="rect">
            <a:avLst/>
          </a:prstGeom>
          <a:noFill/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81</Words>
  <PresentationFormat>Экран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Sergey</dc:creator>
  <cp:lastModifiedBy>Sergey</cp:lastModifiedBy>
  <cp:revision>3</cp:revision>
  <dcterms:created xsi:type="dcterms:W3CDTF">2013-03-11T16:38:18Z</dcterms:created>
  <dcterms:modified xsi:type="dcterms:W3CDTF">2013-03-11T17:18:59Z</dcterms:modified>
</cp:coreProperties>
</file>