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3F8BC5-27BB-47AF-A61F-09C5A9FA26C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5FA369-E2C5-4FA0-9481-25D10B9905C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5782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Розвиток науки в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XIX </a:t>
            </a:r>
          </a:p>
          <a:p>
            <a:pPr algn="ctr"/>
            <a:r>
              <a:rPr lang="uk-UA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uk-UA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толіттті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теренах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39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20688"/>
            <a:ext cx="3888432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Підводячи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підсумки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сказати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сторіччя</a:t>
            </a:r>
            <a:r>
              <a:rPr lang="ru-RU" sz="2400" dirty="0" smtClean="0"/>
              <a:t> </a:t>
            </a:r>
            <a:r>
              <a:rPr lang="ru-RU" sz="2400" dirty="0" err="1" smtClean="0"/>
              <a:t>вітчизняна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історична</a:t>
            </a:r>
            <a:r>
              <a:rPr lang="ru-RU" sz="2400" dirty="0" smtClean="0"/>
              <a:t> наука </a:t>
            </a:r>
            <a:r>
              <a:rPr lang="ru-RU" sz="2400" dirty="0" err="1" smtClean="0"/>
              <a:t>пройшла</a:t>
            </a:r>
            <a:r>
              <a:rPr lang="ru-RU" sz="2400" dirty="0" smtClean="0"/>
              <a:t> шлях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поодиноких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у рамках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самостійної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повнокровної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дисципліни</a:t>
            </a:r>
            <a:r>
              <a:rPr lang="ru-RU" sz="2400" dirty="0" smtClean="0"/>
              <a:t>. </a:t>
            </a:r>
            <a:r>
              <a:rPr lang="ru-RU" sz="2400" dirty="0" err="1" smtClean="0"/>
              <a:t>Осмислення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минулого</a:t>
            </a:r>
            <a:r>
              <a:rPr lang="ru-RU" sz="2400" dirty="0" smtClean="0"/>
              <a:t> — </a:t>
            </a:r>
            <a:r>
              <a:rPr lang="ru-RU" sz="2400" dirty="0" err="1" smtClean="0"/>
              <a:t>обов'язкова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</a:t>
            </a:r>
            <a:r>
              <a:rPr lang="ru-RU" sz="2400" dirty="0" smtClean="0"/>
              <a:t> і </a:t>
            </a:r>
            <a:r>
              <a:rPr lang="ru-RU" sz="2400" dirty="0" err="1" smtClean="0"/>
              <a:t>складова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самосвідомості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904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95725"/>
            <a:ext cx="4267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648995" cy="179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0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018" y="332656"/>
            <a:ext cx="6566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Природничі науки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47922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Ілля</a:t>
            </a:r>
            <a:r>
              <a:rPr lang="ru-RU" sz="2400" dirty="0" smtClean="0"/>
              <a:t> Мечников — </a:t>
            </a:r>
            <a:r>
              <a:rPr lang="ru-RU" sz="2400" dirty="0" err="1" smtClean="0"/>
              <a:t>викладач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Новоросійського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Одесі</a:t>
            </a:r>
            <a:r>
              <a:rPr lang="ru-RU" sz="2400" dirty="0" smtClean="0"/>
              <a:t>. </a:t>
            </a:r>
            <a:r>
              <a:rPr lang="ru-RU" sz="2400" dirty="0" err="1" smtClean="0"/>
              <a:t>Заснував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мікробіологом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Миколою</a:t>
            </a:r>
            <a:r>
              <a:rPr lang="ru-RU" sz="2400" dirty="0" smtClean="0"/>
              <a:t> </a:t>
            </a:r>
            <a:r>
              <a:rPr lang="ru-RU" sz="2400" dirty="0" err="1" smtClean="0"/>
              <a:t>Гамалією</a:t>
            </a:r>
            <a:r>
              <a:rPr lang="ru-RU" sz="2400" dirty="0" smtClean="0"/>
              <a:t> першу в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 й другу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бактеріологічну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станцію</a:t>
            </a:r>
            <a:r>
              <a:rPr lang="ru-RU" sz="2400" dirty="0" smtClean="0"/>
              <a:t>. </a:t>
            </a:r>
            <a:r>
              <a:rPr lang="ru-RU" sz="2400" dirty="0" err="1" smtClean="0"/>
              <a:t>Творець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імунітет</a:t>
            </a:r>
            <a:r>
              <a:rPr lang="ru-RU" sz="2400" dirty="0" smtClean="0"/>
              <a:t>. </a:t>
            </a:r>
            <a:r>
              <a:rPr lang="ru-RU" sz="2400" dirty="0" err="1" smtClean="0"/>
              <a:t>Микола</a:t>
            </a:r>
            <a:r>
              <a:rPr lang="ru-RU" sz="2400" dirty="0" smtClean="0"/>
              <a:t> Бекетов — </a:t>
            </a:r>
            <a:r>
              <a:rPr lang="ru-RU" sz="2400" dirty="0" err="1" smtClean="0"/>
              <a:t>професор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створив при </a:t>
            </a:r>
            <a:r>
              <a:rPr lang="ru-RU" sz="2400" dirty="0" err="1" smtClean="0"/>
              <a:t>фізико-математичному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факультеті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фізико-хімічне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лабораторію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. Один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науки — 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47922"/>
            <a:ext cx="3333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XVIII — </a:t>
            </a:r>
            <a:r>
              <a:rPr lang="ru-RU" dirty="0"/>
              <a:t>на початку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зростати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в уже </a:t>
            </a:r>
            <a:r>
              <a:rPr lang="ru-RU" dirty="0" err="1"/>
              <a:t>сформованому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різночинської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широкий </a:t>
            </a:r>
            <a:r>
              <a:rPr lang="ru-RU" dirty="0" err="1"/>
              <a:t>відгук</a:t>
            </a:r>
            <a:r>
              <a:rPr lang="ru-RU" dirty="0"/>
              <a:t>. Першу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видав</a:t>
            </a:r>
            <a:r>
              <a:rPr lang="ru-RU" dirty="0"/>
              <a:t> князь М. </a:t>
            </a:r>
            <a:r>
              <a:rPr lang="ru-RU" dirty="0" err="1"/>
              <a:t>Церетелі</a:t>
            </a:r>
            <a:r>
              <a:rPr lang="ru-RU" dirty="0"/>
              <a:t> у 1819 р. — «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старовинних</a:t>
            </a:r>
            <a:r>
              <a:rPr lang="ru-RU" dirty="0"/>
              <a:t> </a:t>
            </a:r>
            <a:r>
              <a:rPr lang="ru-RU" dirty="0" err="1"/>
              <a:t>малоросійських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». Три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підготував</a:t>
            </a:r>
            <a:r>
              <a:rPr lang="ru-RU" dirty="0"/>
              <a:t> і </a:t>
            </a:r>
            <a:r>
              <a:rPr lang="ru-RU" dirty="0" err="1"/>
              <a:t>видав</a:t>
            </a:r>
            <a:r>
              <a:rPr lang="ru-RU" dirty="0"/>
              <a:t> ректор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М. Максимович. І. </a:t>
            </a:r>
            <a:r>
              <a:rPr lang="ru-RU" dirty="0" err="1"/>
              <a:t>Срезневський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фольклору, почав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 з </a:t>
            </a:r>
            <a:r>
              <a:rPr lang="ru-RU" dirty="0" err="1"/>
              <a:t>обґрунтуванням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повноправності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писав,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не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чеській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багатством</a:t>
            </a:r>
            <a:r>
              <a:rPr lang="ru-RU" dirty="0"/>
              <a:t>, </a:t>
            </a:r>
            <a:r>
              <a:rPr lang="ru-RU" dirty="0" err="1"/>
              <a:t>польській</a:t>
            </a:r>
            <a:r>
              <a:rPr lang="ru-RU" dirty="0"/>
              <a:t> — </a:t>
            </a:r>
            <a:r>
              <a:rPr lang="ru-RU" dirty="0" err="1"/>
              <a:t>мальовничістю</a:t>
            </a:r>
            <a:r>
              <a:rPr lang="ru-RU" dirty="0"/>
              <a:t>, </a:t>
            </a:r>
            <a:r>
              <a:rPr lang="ru-RU" dirty="0" err="1"/>
              <a:t>сербській</a:t>
            </a:r>
            <a:r>
              <a:rPr lang="ru-RU" dirty="0"/>
              <a:t> — </a:t>
            </a:r>
            <a:r>
              <a:rPr lang="ru-RU" dirty="0" err="1"/>
              <a:t>милозвучністю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76672"/>
            <a:ext cx="6402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Гуманітарні науки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89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же час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з'являтися</a:t>
            </a:r>
            <a:r>
              <a:rPr lang="ru-RU" dirty="0"/>
              <a:t> й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узагальнюючі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історіографією</a:t>
            </a:r>
            <a:r>
              <a:rPr lang="ru-RU" dirty="0"/>
              <a:t>. Так,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Миколайович</a:t>
            </a:r>
            <a:r>
              <a:rPr lang="ru-RU" dirty="0"/>
              <a:t> </a:t>
            </a:r>
            <a:r>
              <a:rPr lang="ru-RU" dirty="0" err="1"/>
              <a:t>Бантиш-Каменський</a:t>
            </a:r>
            <a:r>
              <a:rPr lang="ru-RU" dirty="0"/>
              <a:t> — автор «Истории Малой России от водворения славян в сей стране до уничтожения гетманства» — походив з </a:t>
            </a:r>
            <a:r>
              <a:rPr lang="ru-RU" dirty="0" err="1"/>
              <a:t>сім'ї</a:t>
            </a:r>
            <a:r>
              <a:rPr lang="ru-RU" dirty="0"/>
              <a:t>, яка належала до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чиновництва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науки і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українознавства</a:t>
            </a:r>
            <a:r>
              <a:rPr lang="ru-RU" dirty="0"/>
              <a:t> на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ім'ям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В. Б. Антоновича.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розгорнув</a:t>
            </a:r>
            <a:r>
              <a:rPr lang="ru-RU" dirty="0"/>
              <a:t> </a:t>
            </a:r>
            <a:r>
              <a:rPr lang="ru-RU" dirty="0" err="1"/>
              <a:t>небувалу</a:t>
            </a:r>
            <a:r>
              <a:rPr lang="ru-RU" dirty="0"/>
              <a:t> </a:t>
            </a:r>
            <a:r>
              <a:rPr lang="ru-RU" dirty="0" err="1"/>
              <a:t>джерелознавчу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: </a:t>
            </a:r>
            <a:r>
              <a:rPr lang="ru-RU" dirty="0" err="1"/>
              <a:t>проводилися</a:t>
            </a:r>
            <a:r>
              <a:rPr lang="ru-RU" dirty="0"/>
              <a:t> </a:t>
            </a:r>
            <a:r>
              <a:rPr lang="ru-RU" dirty="0" err="1"/>
              <a:t>етнографічні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, </a:t>
            </a:r>
            <a:r>
              <a:rPr lang="ru-RU" dirty="0" err="1"/>
              <a:t>публікувалися</a:t>
            </a:r>
            <a:r>
              <a:rPr lang="ru-RU" dirty="0"/>
              <a:t> </a:t>
            </a:r>
            <a:r>
              <a:rPr lang="ru-RU" dirty="0" err="1"/>
              <a:t>фольклорні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, </a:t>
            </a:r>
            <a:r>
              <a:rPr lang="ru-RU" dirty="0" err="1"/>
              <a:t>організовувалися</a:t>
            </a:r>
            <a:r>
              <a:rPr lang="ru-RU" dirty="0"/>
              <a:t> </a:t>
            </a:r>
            <a:r>
              <a:rPr lang="ru-RU" dirty="0" err="1"/>
              <a:t>археологічні</a:t>
            </a:r>
            <a:r>
              <a:rPr lang="ru-RU" dirty="0"/>
              <a:t> </a:t>
            </a:r>
            <a:r>
              <a:rPr lang="ru-RU" dirty="0" err="1"/>
              <a:t>розкопки</a:t>
            </a:r>
            <a:r>
              <a:rPr lang="ru-RU" dirty="0"/>
              <a:t>, </a:t>
            </a:r>
            <a:r>
              <a:rPr lang="ru-RU" dirty="0" err="1"/>
              <a:t>збиралися</a:t>
            </a:r>
            <a:r>
              <a:rPr lang="ru-RU" dirty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 Центром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стало </a:t>
            </a:r>
            <a:r>
              <a:rPr lang="ru-RU" dirty="0" err="1"/>
              <a:t>створене</a:t>
            </a:r>
            <a:r>
              <a:rPr lang="ru-RU" dirty="0"/>
              <a:t> у 1872 р. </a:t>
            </a:r>
            <a:r>
              <a:rPr lang="ru-RU" dirty="0" err="1"/>
              <a:t>Південно-Західне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географічного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. У 1874 р. у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великий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Археологічний</a:t>
            </a:r>
            <a:r>
              <a:rPr lang="ru-RU" dirty="0"/>
              <a:t> </a:t>
            </a:r>
            <a:r>
              <a:rPr lang="ru-RU" dirty="0" err="1"/>
              <a:t>з'їзд</a:t>
            </a:r>
            <a:r>
              <a:rPr lang="ru-RU" dirty="0"/>
              <a:t>. </a:t>
            </a:r>
            <a:r>
              <a:rPr lang="ru-RU" dirty="0" err="1"/>
              <a:t>По-друге</a:t>
            </a:r>
            <a:r>
              <a:rPr lang="ru-RU" dirty="0"/>
              <a:t>, В. Антонович 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роботах </a:t>
            </a:r>
            <a:r>
              <a:rPr lang="ru-RU" dirty="0" err="1"/>
              <a:t>поглиблює</a:t>
            </a:r>
            <a:r>
              <a:rPr lang="ru-RU" dirty="0"/>
              <a:t> й </a:t>
            </a:r>
            <a:r>
              <a:rPr lang="ru-RU" dirty="0" err="1"/>
              <a:t>ускладнює</a:t>
            </a:r>
            <a:r>
              <a:rPr lang="ru-RU" dirty="0"/>
              <a:t> проблематику </a:t>
            </a:r>
            <a:r>
              <a:rPr lang="ru-RU" dirty="0" err="1"/>
              <a:t>досліджень</a:t>
            </a:r>
            <a:r>
              <a:rPr lang="ru-RU" dirty="0"/>
              <a:t>. Роль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(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присвячене</a:t>
            </a:r>
            <a:r>
              <a:rPr lang="ru-RU" dirty="0"/>
              <a:t> гайдамакам), </a:t>
            </a:r>
            <a:r>
              <a:rPr lang="ru-RU" dirty="0" err="1"/>
              <a:t>проблеми</a:t>
            </a:r>
            <a:r>
              <a:rPr lang="ru-RU" dirty="0"/>
              <a:t> церкви,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— спектр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широким. І, </a:t>
            </a:r>
            <a:r>
              <a:rPr lang="ru-RU" dirty="0" err="1"/>
              <a:t>по-третє</a:t>
            </a:r>
            <a:r>
              <a:rPr lang="ru-RU" dirty="0"/>
              <a:t>, Антонович </a:t>
            </a:r>
            <a:r>
              <a:rPr lang="ru-RU" dirty="0" err="1"/>
              <a:t>виховав</a:t>
            </a:r>
            <a:r>
              <a:rPr lang="ru-RU" dirty="0"/>
              <a:t> плеяду </a:t>
            </a:r>
            <a:r>
              <a:rPr lang="ru-RU" dirty="0" err="1"/>
              <a:t>україно-знавців</a:t>
            </a:r>
            <a:r>
              <a:rPr lang="ru-RU" dirty="0"/>
              <a:t>, створив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школу. Так, </a:t>
            </a:r>
            <a:r>
              <a:rPr lang="ru-RU" dirty="0" err="1"/>
              <a:t>учнем</a:t>
            </a:r>
            <a:r>
              <a:rPr lang="ru-RU" dirty="0"/>
              <a:t> Антоновича </a:t>
            </a:r>
            <a:r>
              <a:rPr lang="ru-RU" dirty="0" err="1"/>
              <a:t>був</a:t>
            </a:r>
            <a:r>
              <a:rPr lang="ru-RU" dirty="0"/>
              <a:t> М. С. </a:t>
            </a:r>
            <a:r>
              <a:rPr lang="ru-RU" dirty="0" err="1"/>
              <a:t>Грушевський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75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973711" cy="580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329804"/>
            <a:ext cx="40371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Грушевський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Михайло </a:t>
            </a:r>
          </a:p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Сергійович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1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r>
              <a:rPr lang="ru-RU" sz="1800" dirty="0"/>
              <a:t>Михайло </a:t>
            </a:r>
            <a:r>
              <a:rPr lang="ru-RU" sz="1800" dirty="0" err="1"/>
              <a:t>Сергійович</a:t>
            </a:r>
            <a:r>
              <a:rPr lang="ru-RU" sz="1800" dirty="0"/>
              <a:t> </a:t>
            </a:r>
            <a:r>
              <a:rPr lang="ru-RU" sz="1800" dirty="0" err="1"/>
              <a:t>Грушевський</a:t>
            </a:r>
            <a:r>
              <a:rPr lang="ru-RU" sz="1800" dirty="0"/>
              <a:t> до </a:t>
            </a:r>
            <a:r>
              <a:rPr lang="ru-RU" sz="1800" dirty="0" err="1"/>
              <a:t>сьогодні</a:t>
            </a:r>
            <a:r>
              <a:rPr lang="ru-RU" sz="1800" dirty="0"/>
              <a:t> є </a:t>
            </a:r>
            <a:r>
              <a:rPr lang="ru-RU" sz="1800" dirty="0" err="1"/>
              <a:t>найвизначнішою</a:t>
            </a:r>
            <a:r>
              <a:rPr lang="ru-RU" sz="1800" dirty="0"/>
              <a:t> </a:t>
            </a:r>
            <a:r>
              <a:rPr lang="ru-RU" sz="1800" dirty="0" err="1"/>
              <a:t>фігурою</a:t>
            </a:r>
            <a:r>
              <a:rPr lang="ru-RU" sz="1800" dirty="0"/>
              <a:t> 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історіографії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народився</a:t>
            </a:r>
            <a:r>
              <a:rPr lang="ru-RU" sz="1800" dirty="0"/>
              <a:t> у </a:t>
            </a:r>
            <a:r>
              <a:rPr lang="ru-RU" sz="1800" dirty="0" err="1"/>
              <a:t>місті</a:t>
            </a:r>
            <a:r>
              <a:rPr lang="ru-RU" sz="1800" dirty="0"/>
              <a:t> Холм у </a:t>
            </a:r>
            <a:r>
              <a:rPr lang="ru-RU" sz="1800" dirty="0" err="1"/>
              <a:t>Західній</a:t>
            </a:r>
            <a:r>
              <a:rPr lang="ru-RU" sz="1800" dirty="0"/>
              <a:t> </a:t>
            </a:r>
            <a:r>
              <a:rPr lang="ru-RU" sz="1800" dirty="0" err="1"/>
              <a:t>Україні</a:t>
            </a:r>
            <a:r>
              <a:rPr lang="ru-RU" sz="1800" dirty="0"/>
              <a:t>, </a:t>
            </a:r>
            <a:r>
              <a:rPr lang="ru-RU" sz="1800" dirty="0" err="1"/>
              <a:t>гімназію</a:t>
            </a:r>
            <a:r>
              <a:rPr lang="ru-RU" sz="1800" dirty="0"/>
              <a:t> </a:t>
            </a:r>
            <a:r>
              <a:rPr lang="ru-RU" sz="1800" dirty="0" err="1"/>
              <a:t>закінчував</a:t>
            </a:r>
            <a:r>
              <a:rPr lang="ru-RU" sz="1800" dirty="0"/>
              <a:t> у </a:t>
            </a:r>
            <a:r>
              <a:rPr lang="ru-RU" sz="1800" dirty="0" err="1"/>
              <a:t>Тифлісі</a:t>
            </a:r>
            <a:r>
              <a:rPr lang="ru-RU" sz="1800" dirty="0"/>
              <a:t>, </a:t>
            </a:r>
            <a:r>
              <a:rPr lang="ru-RU" sz="1800" dirty="0" err="1"/>
              <a:t>навчатися</a:t>
            </a:r>
            <a:r>
              <a:rPr lang="ru-RU" sz="1800" dirty="0"/>
              <a:t> в </a:t>
            </a:r>
            <a:r>
              <a:rPr lang="ru-RU" sz="1800" dirty="0" err="1"/>
              <a:t>університеті</a:t>
            </a:r>
            <a:r>
              <a:rPr lang="ru-RU" sz="1800" dirty="0"/>
              <a:t> </a:t>
            </a:r>
            <a:r>
              <a:rPr lang="ru-RU" sz="1800" dirty="0" err="1"/>
              <a:t>приїхав</a:t>
            </a:r>
            <a:r>
              <a:rPr lang="ru-RU" sz="1800" dirty="0"/>
              <a:t> до </a:t>
            </a:r>
            <a:r>
              <a:rPr lang="ru-RU" sz="1800" dirty="0" err="1"/>
              <a:t>Києва</a:t>
            </a:r>
            <a:r>
              <a:rPr lang="ru-RU" sz="1800" dirty="0"/>
              <a:t>. У 1894 р. за </a:t>
            </a:r>
            <a:r>
              <a:rPr lang="ru-RU" sz="1800" dirty="0" err="1"/>
              <a:t>рекомендацією</a:t>
            </a:r>
            <a:r>
              <a:rPr lang="ru-RU" sz="1800" dirty="0"/>
              <a:t> В. Антоновича </a:t>
            </a:r>
            <a:r>
              <a:rPr lang="ru-RU" sz="1800" dirty="0" err="1"/>
              <a:t>Грушевський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кафедру </a:t>
            </a:r>
            <a:r>
              <a:rPr lang="ru-RU" sz="1800" dirty="0" err="1"/>
              <a:t>всесвітньої</a:t>
            </a:r>
            <a:r>
              <a:rPr lang="ru-RU" sz="1800" dirty="0"/>
              <a:t> </a:t>
            </a:r>
            <a:r>
              <a:rPr lang="ru-RU" sz="1800" dirty="0" err="1"/>
              <a:t>історії</a:t>
            </a:r>
            <a:r>
              <a:rPr lang="ru-RU" sz="1800" dirty="0"/>
              <a:t> у </a:t>
            </a:r>
            <a:r>
              <a:rPr lang="ru-RU" sz="1800" dirty="0" err="1"/>
              <a:t>Львівському</a:t>
            </a:r>
            <a:r>
              <a:rPr lang="ru-RU" sz="1800" dirty="0"/>
              <a:t> </a:t>
            </a:r>
            <a:r>
              <a:rPr lang="ru-RU" sz="1800" dirty="0" err="1"/>
              <a:t>університеті</a:t>
            </a:r>
            <a:r>
              <a:rPr lang="ru-RU" sz="1800" dirty="0"/>
              <a:t>. Тут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бере</a:t>
            </a:r>
            <a:r>
              <a:rPr lang="ru-RU" sz="1800" dirty="0"/>
              <a:t> </a:t>
            </a:r>
            <a:r>
              <a:rPr lang="ru-RU" sz="1800" dirty="0" err="1"/>
              <a:t>активну</a:t>
            </a:r>
            <a:r>
              <a:rPr lang="ru-RU" sz="1800" dirty="0"/>
              <a:t> участь не </a:t>
            </a:r>
            <a:r>
              <a:rPr lang="ru-RU" sz="1800" dirty="0" err="1"/>
              <a:t>тільки</a:t>
            </a:r>
            <a:r>
              <a:rPr lang="ru-RU" sz="1800" dirty="0"/>
              <a:t> в </a:t>
            </a:r>
            <a:r>
              <a:rPr lang="ru-RU" sz="1800" dirty="0" err="1"/>
              <a:t>педагогічній</a:t>
            </a:r>
            <a:r>
              <a:rPr lang="ru-RU" sz="1800" dirty="0"/>
              <a:t>, </a:t>
            </a:r>
            <a:r>
              <a:rPr lang="ru-RU" sz="1800" dirty="0" err="1"/>
              <a:t>науковій</a:t>
            </a:r>
            <a:r>
              <a:rPr lang="ru-RU" sz="1800" dirty="0"/>
              <a:t> (в 1897 р.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очолив</a:t>
            </a:r>
            <a:r>
              <a:rPr lang="ru-RU" sz="1800" dirty="0"/>
              <a:t> </a:t>
            </a:r>
            <a:r>
              <a:rPr lang="ru-RU" sz="1800" dirty="0" err="1"/>
              <a:t>Наукове</a:t>
            </a:r>
            <a:r>
              <a:rPr lang="ru-RU" sz="1800" dirty="0"/>
              <a:t> </a:t>
            </a:r>
            <a:r>
              <a:rPr lang="ru-RU" sz="1800" dirty="0" err="1"/>
              <a:t>товариство</a:t>
            </a:r>
            <a:r>
              <a:rPr lang="ru-RU" sz="1800" dirty="0"/>
              <a:t> </a:t>
            </a:r>
            <a:r>
              <a:rPr lang="ru-RU" sz="1800" dirty="0" err="1"/>
              <a:t>імені</a:t>
            </a:r>
            <a:r>
              <a:rPr lang="ru-RU" sz="1800" dirty="0"/>
              <a:t> </a:t>
            </a:r>
            <a:r>
              <a:rPr lang="ru-RU" sz="1800" dirty="0" err="1"/>
              <a:t>Шевченка</a:t>
            </a:r>
            <a:r>
              <a:rPr lang="ru-RU" sz="1800" dirty="0"/>
              <a:t> — першу </a:t>
            </a:r>
            <a:r>
              <a:rPr lang="ru-RU" sz="1800" dirty="0" err="1"/>
              <a:t>наукову</a:t>
            </a:r>
            <a:r>
              <a:rPr lang="ru-RU" sz="1800" dirty="0"/>
              <a:t> </a:t>
            </a:r>
            <a:r>
              <a:rPr lang="ru-RU" sz="1800" dirty="0" err="1"/>
              <a:t>українську</a:t>
            </a:r>
            <a:r>
              <a:rPr lang="ru-RU" sz="1800" dirty="0"/>
              <a:t> </a:t>
            </a:r>
            <a:r>
              <a:rPr lang="ru-RU" sz="1800" dirty="0" err="1"/>
              <a:t>організацію</a:t>
            </a:r>
            <a:r>
              <a:rPr lang="ru-RU" sz="1800" dirty="0"/>
              <a:t> </a:t>
            </a:r>
            <a:r>
              <a:rPr lang="ru-RU" sz="1800" dirty="0" err="1"/>
              <a:t>академічного</a:t>
            </a:r>
            <a:r>
              <a:rPr lang="ru-RU" sz="1800" dirty="0"/>
              <a:t> типу), але і в </a:t>
            </a:r>
            <a:r>
              <a:rPr lang="ru-RU" sz="1800" dirty="0" err="1"/>
              <a:t>суспільному</a:t>
            </a:r>
            <a:r>
              <a:rPr lang="ru-RU" sz="1800" dirty="0"/>
              <a:t> </a:t>
            </a:r>
            <a:r>
              <a:rPr lang="ru-RU" sz="1800" dirty="0" err="1"/>
              <a:t>житті</a:t>
            </a:r>
            <a:r>
              <a:rPr lang="ru-RU" sz="1800" dirty="0"/>
              <a:t>. </a:t>
            </a:r>
            <a:r>
              <a:rPr lang="ru-RU" sz="1800" dirty="0" err="1"/>
              <a:t>Грушевський</a:t>
            </a:r>
            <a:r>
              <a:rPr lang="ru-RU" sz="1800" dirty="0"/>
              <a:t> — один з </a:t>
            </a:r>
            <a:r>
              <a:rPr lang="ru-RU" sz="1800" dirty="0" err="1"/>
              <a:t>організаторів</a:t>
            </a:r>
            <a:r>
              <a:rPr lang="ru-RU" sz="1800" dirty="0"/>
              <a:t> </a:t>
            </a:r>
            <a:r>
              <a:rPr lang="ru-RU" sz="1800" dirty="0" err="1"/>
              <a:t>Національно-демократичної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 </a:t>
            </a:r>
            <a:r>
              <a:rPr lang="ru-RU" sz="1800" dirty="0" err="1"/>
              <a:t>Галичини</a:t>
            </a:r>
            <a:r>
              <a:rPr lang="ru-RU" sz="1800" dirty="0"/>
              <a:t>, </a:t>
            </a:r>
            <a:r>
              <a:rPr lang="ru-RU" sz="1800" dirty="0" err="1"/>
              <a:t>пізніше</a:t>
            </a:r>
            <a:r>
              <a:rPr lang="ru-RU" sz="1800" dirty="0"/>
              <a:t> — «</a:t>
            </a:r>
            <a:r>
              <a:rPr lang="ru-RU" sz="1800" dirty="0" err="1"/>
              <a:t>Товариства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поступовців</a:t>
            </a:r>
            <a:r>
              <a:rPr lang="ru-RU" sz="1800" dirty="0"/>
              <a:t>». </a:t>
            </a:r>
            <a:r>
              <a:rPr lang="ru-RU" sz="1800" dirty="0" err="1"/>
              <a:t>Головні</a:t>
            </a:r>
            <a:r>
              <a:rPr lang="ru-RU" sz="1800" dirty="0"/>
              <a:t> </a:t>
            </a:r>
            <a:r>
              <a:rPr lang="ru-RU" sz="1800" dirty="0" err="1"/>
              <a:t>події</a:t>
            </a:r>
            <a:r>
              <a:rPr lang="ru-RU" sz="1800" dirty="0"/>
              <a:t> </a:t>
            </a:r>
            <a:r>
              <a:rPr lang="ru-RU" sz="1800" dirty="0" err="1"/>
              <a:t>політичної</a:t>
            </a:r>
            <a:r>
              <a:rPr lang="ru-RU" sz="1800" dirty="0"/>
              <a:t> </a:t>
            </a:r>
            <a:r>
              <a:rPr lang="ru-RU" sz="1800" dirty="0" err="1"/>
              <a:t>долі</a:t>
            </a:r>
            <a:r>
              <a:rPr lang="ru-RU" sz="1800" dirty="0"/>
              <a:t> </a:t>
            </a:r>
            <a:r>
              <a:rPr lang="ru-RU" sz="1800" dirty="0" err="1"/>
              <a:t>Грушевського</a:t>
            </a:r>
            <a:r>
              <a:rPr lang="ru-RU" sz="1800" dirty="0"/>
              <a:t> </a:t>
            </a:r>
            <a:r>
              <a:rPr lang="ru-RU" sz="1800" dirty="0" err="1"/>
              <a:t>розгорнуться</a:t>
            </a:r>
            <a:r>
              <a:rPr lang="ru-RU" sz="1800" dirty="0"/>
              <a:t> у ХХ </a:t>
            </a:r>
            <a:r>
              <a:rPr lang="ru-RU" sz="1800" dirty="0" err="1"/>
              <a:t>столітті</a:t>
            </a:r>
            <a:r>
              <a:rPr lang="ru-RU" sz="1800" dirty="0"/>
              <a:t>: </a:t>
            </a:r>
            <a:r>
              <a:rPr lang="ru-RU" sz="1800" dirty="0" err="1"/>
              <a:t>арешт</a:t>
            </a:r>
            <a:r>
              <a:rPr lang="ru-RU" sz="1800" dirty="0"/>
              <a:t> і </a:t>
            </a:r>
            <a:r>
              <a:rPr lang="ru-RU" sz="1800" dirty="0" err="1"/>
              <a:t>заслання</a:t>
            </a:r>
            <a:r>
              <a:rPr lang="ru-RU" sz="1800" dirty="0"/>
              <a:t> у 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, </a:t>
            </a:r>
            <a:r>
              <a:rPr lang="ru-RU" sz="1800" dirty="0" err="1"/>
              <a:t>обрання</a:t>
            </a:r>
            <a:r>
              <a:rPr lang="ru-RU" sz="1800" dirty="0"/>
              <a:t> головою </a:t>
            </a:r>
            <a:r>
              <a:rPr lang="ru-RU" sz="1800" dirty="0" err="1"/>
              <a:t>Центральної</a:t>
            </a:r>
            <a:r>
              <a:rPr lang="ru-RU" sz="1800" dirty="0"/>
              <a:t> Ради у 1917 </a:t>
            </a:r>
            <a:r>
              <a:rPr lang="ru-RU" sz="1800" dirty="0" err="1"/>
              <a:t>році</a:t>
            </a:r>
            <a:r>
              <a:rPr lang="ru-RU" sz="1800" dirty="0"/>
              <a:t>, </a:t>
            </a:r>
            <a:r>
              <a:rPr lang="ru-RU" sz="1800" dirty="0" err="1"/>
              <a:t>еміграція</a:t>
            </a:r>
            <a:r>
              <a:rPr lang="ru-RU" sz="1800" dirty="0"/>
              <a:t>, </a:t>
            </a:r>
            <a:r>
              <a:rPr lang="ru-RU" sz="1800" dirty="0" err="1"/>
              <a:t>повернення</a:t>
            </a:r>
            <a:r>
              <a:rPr lang="ru-RU" sz="1800" dirty="0"/>
              <a:t> до СРСР, робота в </a:t>
            </a:r>
            <a:r>
              <a:rPr lang="ru-RU" sz="1800" dirty="0" err="1"/>
              <a:t>академічних</a:t>
            </a:r>
            <a:r>
              <a:rPr lang="ru-RU" sz="1800" dirty="0"/>
              <a:t> </a:t>
            </a:r>
            <a:r>
              <a:rPr lang="ru-RU" sz="1800" dirty="0" err="1"/>
              <a:t>дослідницьких</a:t>
            </a:r>
            <a:r>
              <a:rPr lang="ru-RU" sz="1800" dirty="0"/>
              <a:t> </a:t>
            </a:r>
            <a:r>
              <a:rPr lang="ru-RU" sz="1800" dirty="0" err="1"/>
              <a:t>інститутах</a:t>
            </a:r>
            <a:r>
              <a:rPr lang="ru-RU" sz="1800" dirty="0"/>
              <a:t>. </a:t>
            </a:r>
            <a:r>
              <a:rPr lang="ru-RU" sz="1800" dirty="0" err="1"/>
              <a:t>Величезна</a:t>
            </a:r>
            <a:r>
              <a:rPr lang="ru-RU" sz="1800" dirty="0"/>
              <a:t> </a:t>
            </a:r>
            <a:r>
              <a:rPr lang="ru-RU" sz="1800" dirty="0" err="1"/>
              <a:t>наукова</a:t>
            </a:r>
            <a:r>
              <a:rPr lang="ru-RU" sz="1800" dirty="0"/>
              <a:t> </a:t>
            </a:r>
            <a:r>
              <a:rPr lang="ru-RU" sz="1800" dirty="0" err="1"/>
              <a:t>спадщина</a:t>
            </a:r>
            <a:r>
              <a:rPr lang="ru-RU" sz="1800" dirty="0"/>
              <a:t> М. С. </a:t>
            </a:r>
            <a:r>
              <a:rPr lang="ru-RU" sz="1800" dirty="0" err="1"/>
              <a:t>Грушевського</a:t>
            </a:r>
            <a:r>
              <a:rPr lang="ru-RU" sz="1800" dirty="0"/>
              <a:t>, яка з </a:t>
            </a:r>
            <a:r>
              <a:rPr lang="ru-RU" sz="1800" dirty="0" err="1"/>
              <a:t>кінця</a:t>
            </a:r>
            <a:r>
              <a:rPr lang="ru-RU" sz="1800" dirty="0"/>
              <a:t> 30-х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зазнала</a:t>
            </a:r>
            <a:r>
              <a:rPr lang="ru-RU" sz="1800" dirty="0"/>
              <a:t> </a:t>
            </a:r>
            <a:r>
              <a:rPr lang="ru-RU" sz="1800" dirty="0" err="1"/>
              <a:t>гоніння</a:t>
            </a:r>
            <a:r>
              <a:rPr lang="ru-RU" sz="1800" dirty="0"/>
              <a:t> і стала практично недоступною, </a:t>
            </a:r>
            <a:r>
              <a:rPr lang="ru-RU" sz="1800" dirty="0" err="1"/>
              <a:t>повернулася</a:t>
            </a:r>
            <a:r>
              <a:rPr lang="ru-RU" sz="1800" dirty="0"/>
              <a:t> до </a:t>
            </a:r>
            <a:r>
              <a:rPr lang="ru-RU" sz="1800" dirty="0" err="1"/>
              <a:t>читачів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за наших </a:t>
            </a:r>
            <a:r>
              <a:rPr lang="ru-RU" sz="1800" dirty="0" err="1"/>
              <a:t>днів</a:t>
            </a:r>
            <a:r>
              <a:rPr lang="ru-RU" sz="1800" dirty="0"/>
              <a:t> і з </a:t>
            </a:r>
            <a:r>
              <a:rPr lang="ru-RU" sz="1800" dirty="0" err="1"/>
              <a:t>кінця</a:t>
            </a:r>
            <a:r>
              <a:rPr lang="ru-RU" sz="1800" dirty="0"/>
              <a:t> 80-х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суттєвим</a:t>
            </a:r>
            <a:r>
              <a:rPr lang="ru-RU" sz="1800" dirty="0"/>
              <a:t> чином </a:t>
            </a:r>
            <a:r>
              <a:rPr lang="ru-RU" sz="1800" dirty="0" err="1"/>
              <a:t>вплинула</a:t>
            </a:r>
            <a:r>
              <a:rPr lang="ru-RU" sz="1800" dirty="0"/>
              <a:t> на </a:t>
            </a:r>
            <a:r>
              <a:rPr lang="ru-RU" sz="1800" dirty="0" err="1"/>
              <a:t>сучасну</a:t>
            </a:r>
            <a:r>
              <a:rPr lang="ru-RU" sz="1800" dirty="0"/>
              <a:t> </a:t>
            </a:r>
            <a:r>
              <a:rPr lang="ru-RU" sz="1800" dirty="0" err="1"/>
              <a:t>українську</a:t>
            </a:r>
            <a:r>
              <a:rPr lang="ru-RU" sz="1800" dirty="0"/>
              <a:t> </a:t>
            </a:r>
            <a:r>
              <a:rPr lang="ru-RU" sz="1800" dirty="0" err="1"/>
              <a:t>історичну</a:t>
            </a:r>
            <a:r>
              <a:rPr lang="ru-RU" sz="1800" dirty="0"/>
              <a:t> науку.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багатотомна</a:t>
            </a:r>
            <a:r>
              <a:rPr lang="ru-RU" sz="1800" dirty="0"/>
              <a:t> «</a:t>
            </a:r>
            <a:r>
              <a:rPr lang="ru-RU" sz="1800" dirty="0" err="1"/>
              <a:t>Історія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-Руси» — </a:t>
            </a:r>
            <a:r>
              <a:rPr lang="ru-RU" sz="1800" dirty="0" err="1"/>
              <a:t>фундаментальний</a:t>
            </a:r>
            <a:r>
              <a:rPr lang="ru-RU" sz="1800" dirty="0"/>
              <a:t> </a:t>
            </a:r>
            <a:r>
              <a:rPr lang="ru-RU" sz="1800" dirty="0" err="1"/>
              <a:t>узагальнюючий</a:t>
            </a:r>
            <a:r>
              <a:rPr lang="ru-RU" sz="1800" dirty="0"/>
              <a:t> </a:t>
            </a:r>
            <a:r>
              <a:rPr lang="ru-RU" sz="1800" dirty="0" err="1"/>
              <a:t>систематичний</a:t>
            </a:r>
            <a:r>
              <a:rPr lang="ru-RU" sz="1800" dirty="0"/>
              <a:t> курс </a:t>
            </a:r>
            <a:r>
              <a:rPr lang="ru-RU" sz="1800" dirty="0" err="1"/>
              <a:t>історії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базується</a:t>
            </a:r>
            <a:r>
              <a:rPr lang="ru-RU" sz="1800" dirty="0"/>
              <a:t> на </a:t>
            </a:r>
            <a:r>
              <a:rPr lang="ru-RU" sz="1800" dirty="0" err="1"/>
              <a:t>власній</a:t>
            </a:r>
            <a:r>
              <a:rPr lang="ru-RU" sz="1800" dirty="0"/>
              <a:t> </a:t>
            </a:r>
            <a:r>
              <a:rPr lang="ru-RU" sz="1800" dirty="0" err="1"/>
              <a:t>періодизації</a:t>
            </a:r>
            <a:r>
              <a:rPr lang="ru-RU" sz="1800" dirty="0"/>
              <a:t> і </a:t>
            </a:r>
            <a:r>
              <a:rPr lang="ru-RU" sz="1800" dirty="0" err="1"/>
              <a:t>концепції</a:t>
            </a:r>
            <a:r>
              <a:rPr lang="ru-RU" sz="1800" dirty="0"/>
              <a:t>.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рубежі</a:t>
            </a:r>
            <a:r>
              <a:rPr lang="ru-RU" sz="1800" dirty="0"/>
              <a:t> </a:t>
            </a:r>
            <a:r>
              <a:rPr lang="en-US" sz="1800" dirty="0"/>
              <a:t>XIX—XX </a:t>
            </a:r>
            <a:r>
              <a:rPr lang="ru-RU" sz="1800" dirty="0" err="1"/>
              <a:t>століть</a:t>
            </a:r>
            <a:r>
              <a:rPr lang="ru-RU" sz="1800" dirty="0"/>
              <a:t> 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історіографії</a:t>
            </a:r>
            <a:r>
              <a:rPr lang="ru-RU" sz="1800" dirty="0"/>
              <a:t> </a:t>
            </a:r>
            <a:r>
              <a:rPr lang="ru-RU" sz="1800" dirty="0" err="1"/>
              <a:t>працюють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не одиночки, </a:t>
            </a:r>
            <a:r>
              <a:rPr lang="ru-RU" sz="1800" dirty="0" err="1"/>
              <a:t>висувається</a:t>
            </a:r>
            <a:r>
              <a:rPr lang="ru-RU" sz="1800" dirty="0"/>
              <a:t> </a:t>
            </a:r>
            <a:r>
              <a:rPr lang="ru-RU" sz="1800" dirty="0" err="1"/>
              <a:t>ціла</a:t>
            </a:r>
            <a:r>
              <a:rPr lang="ru-RU" sz="1800" dirty="0"/>
              <a:t> плеяда </a:t>
            </a:r>
            <a:r>
              <a:rPr lang="ru-RU" sz="1800" dirty="0" err="1"/>
              <a:t>талановитих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93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Визначною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XIX ст.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заснування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спільним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</a:t>
            </a:r>
            <a:r>
              <a:rPr lang="ru-RU" dirty="0" err="1"/>
              <a:t>Наддніпрянщини</a:t>
            </a:r>
            <a:r>
              <a:rPr lang="ru-RU" dirty="0"/>
              <a:t> та </a:t>
            </a:r>
            <a:r>
              <a:rPr lang="ru-RU" dirty="0" err="1"/>
              <a:t>Галичини</a:t>
            </a:r>
            <a:r>
              <a:rPr lang="ru-RU" dirty="0"/>
              <a:t> у 1873 </a:t>
            </a:r>
            <a:r>
              <a:rPr lang="ru-RU" dirty="0" err="1"/>
              <a:t>році</a:t>
            </a:r>
            <a:r>
              <a:rPr lang="ru-RU" dirty="0"/>
              <a:t> «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», яке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» по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перетворилося</a:t>
            </a:r>
            <a:r>
              <a:rPr lang="ru-RU" dirty="0"/>
              <a:t> у першу </a:t>
            </a:r>
            <a:r>
              <a:rPr lang="ru-RU" dirty="0" err="1"/>
              <a:t>вітчизняну</a:t>
            </a:r>
            <a:r>
              <a:rPr lang="ru-RU" dirty="0"/>
              <a:t> </a:t>
            </a:r>
            <a:r>
              <a:rPr lang="ru-RU" dirty="0" err="1"/>
              <a:t>академічну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. З 1892 р. почав </a:t>
            </a:r>
            <a:r>
              <a:rPr lang="ru-RU" dirty="0" err="1"/>
              <a:t>виходити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друкований</a:t>
            </a:r>
            <a:r>
              <a:rPr lang="ru-RU" dirty="0"/>
              <a:t> орган </a:t>
            </a:r>
            <a:r>
              <a:rPr lang="ru-RU" dirty="0" err="1"/>
              <a:t>Товариства</a:t>
            </a:r>
            <a:r>
              <a:rPr lang="ru-RU" dirty="0"/>
              <a:t> — «Записки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». З 1895 року Михайло </a:t>
            </a:r>
            <a:r>
              <a:rPr lang="ru-RU" dirty="0" err="1"/>
              <a:t>Грушевський</a:t>
            </a:r>
            <a:r>
              <a:rPr lang="ru-RU" dirty="0"/>
              <a:t> став редактором «Записок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Шевченка</a:t>
            </a:r>
            <a:r>
              <a:rPr lang="ru-RU" dirty="0"/>
              <a:t>», а з 1897 р. — головою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. За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головування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видано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томів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112 </a:t>
            </a:r>
            <a:r>
              <a:rPr lang="ru-RU" dirty="0" err="1"/>
              <a:t>томів</a:t>
            </a:r>
            <a:r>
              <a:rPr lang="ru-RU" dirty="0"/>
              <a:t> «Записок». Про </a:t>
            </a:r>
            <a:r>
              <a:rPr lang="ru-RU" dirty="0" err="1"/>
              <a:t>масштабність</a:t>
            </a:r>
            <a:r>
              <a:rPr lang="ru-RU" dirty="0"/>
              <a:t> та </a:t>
            </a:r>
            <a:r>
              <a:rPr lang="ru-RU" dirty="0" err="1"/>
              <a:t>авторитетність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говорить плеяда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рамках, </a:t>
            </a:r>
            <a:r>
              <a:rPr lang="ru-RU" dirty="0" err="1"/>
              <a:t>мали</a:t>
            </a:r>
            <a:r>
              <a:rPr lang="ru-RU" dirty="0"/>
              <a:t> за честь бути </a:t>
            </a:r>
            <a:r>
              <a:rPr lang="ru-RU" dirty="0" err="1"/>
              <a:t>його</a:t>
            </a:r>
            <a:r>
              <a:rPr lang="ru-RU" dirty="0"/>
              <a:t> членами: Михайло </a:t>
            </a:r>
            <a:r>
              <a:rPr lang="ru-RU" dirty="0" err="1"/>
              <a:t>Грушевський</a:t>
            </a:r>
            <a:r>
              <a:rPr lang="ru-RU" dirty="0"/>
              <a:t>, </a:t>
            </a:r>
            <a:r>
              <a:rPr lang="ru-RU" dirty="0" err="1"/>
              <a:t>Іван</a:t>
            </a:r>
            <a:r>
              <a:rPr lang="ru-RU" dirty="0"/>
              <a:t> Франко,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Крип'якевич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постаті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науки — Альберт </a:t>
            </a:r>
            <a:r>
              <a:rPr lang="ru-RU" dirty="0" err="1"/>
              <a:t>Ейнштейн</a:t>
            </a:r>
            <a:r>
              <a:rPr lang="ru-RU" dirty="0"/>
              <a:t>, Макс Планк, А. </a:t>
            </a:r>
            <a:r>
              <a:rPr lang="ru-RU" dirty="0" err="1"/>
              <a:t>Мазон</a:t>
            </a:r>
            <a:r>
              <a:rPr lang="ru-RU" dirty="0"/>
              <a:t>, Давид </a:t>
            </a:r>
            <a:r>
              <a:rPr lang="ru-RU" dirty="0" err="1"/>
              <a:t>Гільберт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98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і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і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історіографії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Михайлу</a:t>
            </a:r>
            <a:r>
              <a:rPr lang="ru-RU" dirty="0"/>
              <a:t> Петровичу </a:t>
            </a:r>
            <a:r>
              <a:rPr lang="ru-RU" dirty="0" err="1"/>
              <a:t>Драгоманову</a:t>
            </a:r>
            <a:r>
              <a:rPr lang="ru-RU" dirty="0"/>
              <a:t>. Великий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</a:t>
            </a:r>
            <a:r>
              <a:rPr lang="ru-RU" dirty="0" err="1"/>
              <a:t>просвітник</a:t>
            </a:r>
            <a:r>
              <a:rPr lang="ru-RU" dirty="0"/>
              <a:t>, </a:t>
            </a:r>
            <a:r>
              <a:rPr lang="ru-RU" dirty="0" err="1"/>
              <a:t>філософ</a:t>
            </a:r>
            <a:r>
              <a:rPr lang="ru-RU" dirty="0"/>
              <a:t>, Драгоманов як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приділяв</a:t>
            </a:r>
            <a:r>
              <a:rPr lang="ru-RU" dirty="0"/>
              <a:t> </a:t>
            </a:r>
            <a:r>
              <a:rPr lang="ru-RU" dirty="0" err="1"/>
              <a:t>питанням</a:t>
            </a:r>
            <a:r>
              <a:rPr lang="ru-RU" dirty="0"/>
              <a:t> </a:t>
            </a:r>
            <a:r>
              <a:rPr lang="ru-RU" dirty="0" err="1"/>
              <a:t>новітньої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. З 1877 року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друкарня</a:t>
            </a:r>
            <a:r>
              <a:rPr lang="ru-RU" dirty="0"/>
              <a:t> «Громада» у </a:t>
            </a:r>
            <a:r>
              <a:rPr lang="ru-RU" dirty="0" err="1"/>
              <a:t>Женеві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центром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Драгоманов приходить до </a:t>
            </a:r>
            <a:r>
              <a:rPr lang="ru-RU" dirty="0" err="1"/>
              <a:t>найважливішого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 —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разом з </a:t>
            </a:r>
            <a:r>
              <a:rPr lang="ru-RU" dirty="0" err="1"/>
              <a:t>соціальними</a:t>
            </a:r>
            <a:r>
              <a:rPr lang="ru-RU" dirty="0"/>
              <a:t>. Драгоманов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західноєвропейських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членом </a:t>
            </a:r>
            <a:r>
              <a:rPr lang="ru-RU" dirty="0" err="1"/>
              <a:t>Паризького</a:t>
            </a:r>
            <a:r>
              <a:rPr lang="ru-RU" dirty="0"/>
              <a:t> </a:t>
            </a:r>
            <a:r>
              <a:rPr lang="ru-RU" dirty="0" err="1"/>
              <a:t>етнографічного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почесним</a:t>
            </a:r>
            <a:r>
              <a:rPr lang="ru-RU" dirty="0"/>
              <a:t> членом </a:t>
            </a:r>
            <a:r>
              <a:rPr lang="ru-RU" dirty="0" err="1"/>
              <a:t>Британського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Болгарії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3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3331" cy="68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2365327"/>
            <a:ext cx="35614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Драгоманов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Михайло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Петрович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9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924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Korvin</dc:creator>
  <cp:lastModifiedBy>Korvin</cp:lastModifiedBy>
  <cp:revision>2</cp:revision>
  <dcterms:created xsi:type="dcterms:W3CDTF">2013-12-08T15:45:35Z</dcterms:created>
  <dcterms:modified xsi:type="dcterms:W3CDTF">2013-12-08T16:02:12Z</dcterms:modified>
</cp:coreProperties>
</file>