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9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7" r:id="rId7"/>
    <p:sldId id="260" r:id="rId8"/>
    <p:sldId id="261" r:id="rId9"/>
    <p:sldId id="263" r:id="rId10"/>
    <p:sldId id="268" r:id="rId11"/>
    <p:sldId id="269" r:id="rId12"/>
    <p:sldId id="270" r:id="rId13"/>
    <p:sldId id="264" r:id="rId14"/>
    <p:sldId id="265" r:id="rId15"/>
    <p:sldId id="266" r:id="rId16"/>
    <p:sldId id="271" r:id="rId17"/>
    <p:sldId id="272" r:id="rId18"/>
    <p:sldId id="276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4" autoAdjust="0"/>
  </p:normalViewPr>
  <p:slideViewPr>
    <p:cSldViewPr>
      <p:cViewPr>
        <p:scale>
          <a:sx n="100" d="100"/>
          <a:sy n="100" d="100"/>
        </p:scale>
        <p:origin x="-946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картинку, относящуюся к одному из пунктов описания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карту своей страны.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картинку, на которой отображается одна из географических особенностей вашей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картинку, иллюстрирующую время года в вашей стране.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картинку животного или растения, характерного для вашей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Добавьте на временную шкалу ключевые даты из истории своей страны.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картинку, иллюстрирующую обычай или традицию.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портрет руководителя своей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Вставьте рисунок, иллюстрирующий какую-нибудь отрасль экономики вашей страны.</a:t>
            </a:r>
            <a:endParaRPr lang="ru-RU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DFB6-9DD4-46FB-A623-4F7699184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816A-D19F-463C-8489-647C82002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E129-CE3A-4884-A7A6-A56652B2D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414A-E7F8-455B-B98A-B733947DED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1104-BE24-4D54-957E-FB5E84DC78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84C3-3310-4F54-B9BC-97B9E987CB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2D51-DAEB-453D-B4B1-54DAD5313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0492A4-FD1F-4E4B-BFE3-0BCF9E100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useum.dp.ua/dneprforc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-152400"/>
            <a:ext cx="7924800" cy="2162175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Битва за Дніпро</a:t>
            </a:r>
            <a:br>
              <a:rPr lang="uk-UA" sz="6600" dirty="0" smtClean="0"/>
            </a:br>
            <a:r>
              <a:rPr lang="uk-UA" sz="6600" dirty="0" err="1" smtClean="0"/>
              <a:t>“Східний</a:t>
            </a:r>
            <a:r>
              <a:rPr lang="uk-UA" sz="6600" dirty="0" smtClean="0"/>
              <a:t> </a:t>
            </a:r>
            <a:r>
              <a:rPr lang="uk-UA" sz="6600" dirty="0" err="1" smtClean="0"/>
              <a:t>вал”</a:t>
            </a:r>
            <a:endParaRPr lang="en-US" sz="660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419600" y="4419600"/>
            <a:ext cx="4572000" cy="2286000"/>
          </a:xfrm>
        </p:spPr>
        <p:txBody>
          <a:bodyPr>
            <a:noAutofit/>
          </a:bodyPr>
          <a:lstStyle/>
          <a:p>
            <a:pPr algn="r"/>
            <a:r>
              <a:rPr lang="uk-UA" sz="3200" dirty="0" smtClean="0"/>
              <a:t>Виконала</a:t>
            </a:r>
          </a:p>
          <a:p>
            <a:pPr algn="r"/>
            <a:r>
              <a:rPr lang="uk-UA" sz="3200" dirty="0" smtClean="0"/>
              <a:t>Учениця 11-А класу</a:t>
            </a:r>
          </a:p>
          <a:p>
            <a:pPr algn="r"/>
            <a:r>
              <a:rPr lang="uk-UA" sz="3200" dirty="0" smtClean="0"/>
              <a:t>СЗШ №2 </a:t>
            </a:r>
          </a:p>
          <a:p>
            <a:pPr algn="r"/>
            <a:r>
              <a:rPr lang="uk-UA" sz="3200" dirty="0" smtClean="0"/>
              <a:t>Очеретяна </a:t>
            </a:r>
            <a:r>
              <a:rPr lang="uk-UA" sz="3200" dirty="0" err="1" smtClean="0"/>
              <a:t>Каріна</a:t>
            </a:r>
            <a:endParaRPr lang="en-US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81000" y="381000"/>
            <a:ext cx="4648200" cy="1295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І.С. Конєв                                    2-й Український фронт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381000"/>
            <a:ext cx="49530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Р.Я. Малиновський                3-й Український фронт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4818" name="Picture 2" descr="http://www.warheroes.ru/content/images/photodocs/698/preview/11c1efc9e353802dcc96f23ec42796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581400" cy="4954098"/>
          </a:xfrm>
          <a:prstGeom prst="rect">
            <a:avLst/>
          </a:prstGeom>
          <a:noFill/>
        </p:spPr>
      </p:pic>
      <p:pic>
        <p:nvPicPr>
          <p:cNvPr id="34820" name="Picture 4" descr="http://img11.nnm.me/1/7/7/4/8/e4b567e3023988aaf54e5443a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590925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33600" y="304800"/>
            <a:ext cx="4876800" cy="99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Ф.І. Толбухін</a:t>
            </a:r>
          </a:p>
          <a:p>
            <a:pPr algn="ctr"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4-й Український фронт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uk-UA"/>
          </a:p>
        </p:txBody>
      </p:sp>
      <p:pic>
        <p:nvPicPr>
          <p:cNvPr id="35844" name="Picture 4" descr="http://lemur59.ru/sites/default/files/images/1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799"/>
            <a:ext cx="3733800" cy="49600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-228600" y="1447800"/>
            <a:ext cx="9372600" cy="563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 в операціях було задіяне 36 загальновійськових, 4 танкових і 5 повітряних армій.</a:t>
            </a:r>
            <a:b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Радянським військам протистояли два найбільших німецьких угрупування: групи армій «Центр» (командувач — генерал-фельдмаршал Г.</a:t>
            </a:r>
            <a:r>
              <a:rPr lang="uk-UA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Клюге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і групи армій «Південь» (командувач — генерал-фельдмаршал Е.</a:t>
            </a:r>
            <a:r>
              <a:rPr lang="uk-UA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Манштейн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 складі 62 дивізій, зокрема 14 танкових і моторизованих. Наземні війська підтримувалися силами 4-го і 6-го повітряних флотів. У кількісному складі: 1 240 000 чоловік, 12 600 гармат, 2 100 танків, 2 100 літаків.</a:t>
            </a:r>
            <a:b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три тижні після початку наступу, не дивлячись на величезні втрати радянської армії, стало ясно — вермахт не може стримувати радянські атаки на рівному, відкритому просторі степів, де чисельна перевага Червоної Армії легко </a:t>
            </a:r>
            <a:r>
              <a:rPr lang="uk-UA" sz="1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забезпечувала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їй перемогу. </a:t>
            </a:r>
            <a:r>
              <a:rPr lang="uk-UA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Манштейн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запросив в допомогу 12 нових дивізій в останній надії зупинити наступ, але резерви німців і так були небезпечно виснажені. Багато років потому, </a:t>
            </a:r>
            <a:r>
              <a:rPr lang="uk-UA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Манштейн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написав в своїх мемуарах:</a:t>
            </a:r>
            <a:b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цієї обстановки я зробив висновок про те, що ми не можемо утримати Донбас силами, що маємо, і що ще більша небезпека для всього південного флангу Східного фронту створилася на північному фланзі групи. 8 і 4 танкові армії не в змозі довго стримувати натиск противника у напрямі до Дніпра.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 </a:t>
            </a:r>
            <a:r>
              <a:rPr lang="uk-UA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Манштейн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 «Загублені перемоги».</a:t>
            </a:r>
            <a:b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наслідок, </a:t>
            </a:r>
            <a:r>
              <a:rPr lang="uk-UA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вересня 1943 року </a:t>
            </a: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Гітлер наказав Групі Армії «Південь» відступати до оборонних укріплень на Дніпрі. Битва за Полтаву була особливо кровопролитна. Місто було добре укріплене, а гарнізон, що обороняє його, чудово підготовлений. Після цілого ряду невдалих штурмів, які серйозно уповільнили радянський наступ, генерал Конєв вирішив обійти місто і вийти прямо до Дніпра. Після ще двох днів лютих вуличних боїв Полтавський гарнізон був знищений.</a:t>
            </a:r>
            <a:b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Ближче до кінця вересня 1943 року радянські війська нарешті досягли низу Дніпра. Втім, найважчі бої були ще попереду.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" y="227013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Дніпровська </a:t>
            </a:r>
            <a:r>
              <a:rPr lang="uk-UA" b="1" dirty="0" err="1" smtClean="0"/>
              <a:t>повітряно-десантна</a:t>
            </a:r>
            <a:r>
              <a:rPr lang="uk-UA" b="1" dirty="0" smtClean="0"/>
              <a:t> операція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429000" y="1524000"/>
            <a:ext cx="5715000" cy="54864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метою ослаблення опору на правому березі Дніпра, радянське командування зважилося висадити на правий берег парашутний десант. Так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24 вересня 1943 року була почата Дніпровська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повітряно-десантна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операція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Метою радянських десантників було захоплення плацдармів до підходу підкріплення.</a:t>
            </a:r>
          </a:p>
          <a:p>
            <a:pPr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Операція завершилася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повним провалом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Через погане знання пілотами місцевості перша хвиля десанту була скинута на радянські ж позиції і, частково, до Дніпра. Другу ж хвилю з 5 000 десантників розкидало на площі в декілька десятків квадратних кілометрів.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 того, через погано проведену розвідку місцевості, що не дозволила знайти механізовані частини німців, велика частина десанту, за відсутністю протитанкової зброї, була знищена незабаром після висадки.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Окремі групи, втративши радіозв’язок з центром, намагалися атакувати німецькі частини постачання або приєднувалися до партизанського руху.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дивлячись на великі втрати, Дніпровська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повітряно-десантна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операція відвернула увагу значної кількості німецьких механізованих з’єднань, що дозволило здійснювати переправу військ з меншими втратами. Проте, після невдачі В’яземської і Дніпровської десантних операцій, Ставка ВГК відмовилася від подальшого масового використання десанту.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upload.wikimedia.org/wikipedia/commons/thumb/2/2b/Dnieper_airborne_operation_001_uk.svg/300px-Dnieper_airborne_operation_001_uk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3695700" cy="51763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4587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Форсування Дніпра</a:t>
            </a:r>
            <a:endParaRPr lang="en-US" sz="4800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-381000" y="1295400"/>
            <a:ext cx="9525000" cy="5486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вересня 1943 року </a:t>
            </a: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Ставка Верховного Головнокомандуючого видала директиву «Про швидке і рішуче форсування річок і нагородження особового складу військ за успішне форсування водних перешкод».</a:t>
            </a:r>
            <a:b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плацдарм на правому березі Дніпра був завойований </a:t>
            </a:r>
            <a:r>
              <a:rPr lang="uk-UA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вересня 1943 </a:t>
            </a: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районі злиття </a:t>
            </a:r>
            <a:r>
              <a:rPr lang="uk-UA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Дніпра і річки Прип’яті</a:t>
            </a: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північній частині фронту</a:t>
            </a:r>
            <a:r>
              <a:rPr lang="uk-UA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24 вересня </a:t>
            </a: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інша позиція була відвойована недалеко від </a:t>
            </a:r>
            <a:r>
              <a:rPr lang="uk-UA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Дніпродзержинська</a:t>
            </a: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наступного дня в тому ж районі — третя, і четверта 28 вересня поряд з Кременчуко</a:t>
            </a: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До кінця місяця було створено </a:t>
            </a:r>
            <a:r>
              <a:rPr lang="uk-UA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плацдарми </a:t>
            </a: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протилежному березі Дніпра, деякі з них — 10 кілометрів завширшки і 1-2 кілометри вглибину.</a:t>
            </a:r>
            <a:b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Форсування Дніпра є яскравим прикладом героїзму радянських військ. Солдати, використовуючи щонайменшу можливість до переправи, перетинали річку на будь-якому плавзасобі, що тримається на воді, під жорстоким вогнем фашистських військ терплячи важкі втрати. Після цього радянські війська практично створили новий </a:t>
            </a:r>
            <a:r>
              <a:rPr lang="uk-UA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укріпрайон</a:t>
            </a: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завойованих плацдармах, фактично закопавшись в землю від вогню супротивника, і прикриваючи своїм вогнем підхід нових сил.</a:t>
            </a:r>
            <a:b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Незабаром німецькі війська почали потужні контратаки практично на кожній переправі, сподіваючись знищити радянські війська до того, як важка техніка дістанеться іншого берега річки і вступить в бій. Так, переправа у </a:t>
            </a:r>
            <a:r>
              <a:rPr lang="uk-UA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Бородаєвська</a:t>
            </a: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згадувана маршалом Конєвим в його мемуарах, піддалася могутньому артилерійському вогню противника.</a:t>
            </a:r>
            <a:b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Бомбардувальники знаходилися практично скрізь, піддаючи бомбардуванню переправу і військові частини, що знаходяться біля річки.</a:t>
            </a:r>
            <a:b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 радянська авіація стала більш організованою і поліпшила синхронізацію своїх дій з наземними військами фронту, при підтримці вогню сотень гармат і </a:t>
            </a:r>
            <a:r>
              <a:rPr lang="uk-UA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артформувань</a:t>
            </a: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гвардійського міномета «Катюша», ситуація з обороною переправ стала налагоджуватися. Форсування Дніпра стало відносно більш безпечним для радянських солдатів.</a:t>
            </a:r>
            <a:b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Незважаючи на утримання всіх місць переправи в руках радянської армії, втрати з її боку були справді колосальні — на початок жовтня місяця більшість дивізій зберегли лише 25-30 % кількості особового складу і озброєння.</a:t>
            </a:r>
            <a:b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середини жовтня сили, зібрані командуванням в районі нижніх переправ через Дніпро, були вже здатні почати першу масовану атаку на німецькі укріплення на протилежному березі в південній частині фронту. Так, на лінії фронту Кременчук-Дніпропетровськ була спланована потужна атака. Разом з цим, по всьому фронту були початі великомасштабні військові дії і переміщення частин військ з метою відвернення німецьких сил (і уваги його командування) від південних переправ і від району Києва.</a:t>
            </a:r>
            <a:b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кінці процесу форсування радянські озброєні сили контролювали район переправи довжиною більш ніж в 300 кілометрів і в деяких місцях глибиною плацдарму до 80 кілометрів. На південь від даного регіону, в Криму, радянським командуванням була проведена операція, яка завершилася відсіканням кримського угрупування військ німців від їх основних сил. Всі надії фашистів зупинити наступ радянських військ були втрачені</a:t>
            </a:r>
            <a:r>
              <a:rPr lang="uk-UA" sz="1200" dirty="0" smtClean="0"/>
              <a:t>.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6866" name="Picture 2" descr="http://uanews.dp.ua/img/20130907/12aa048c6388555abb99eb3d997a0d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3562661" cy="23622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6868" name="Picture 4" descr="http://world-war.ru/foto/albums/userpics/10003/Barbaros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"/>
            <a:ext cx="4433019" cy="28194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6870" name="Picture 6" descr="http://wartime.org.ua/uploads/posts/2012-05/1337671612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6600"/>
            <a:ext cx="4114800" cy="30861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6872" name="Picture 8" descr="http://www.autoexpert.in.ua/files/trevel/cherkasy/cherkasy_den_pobe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352800"/>
            <a:ext cx="3124200" cy="298534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Наслідки битви</a:t>
            </a:r>
            <a:endParaRPr lang="uk-UA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2400" y="1514476"/>
            <a:ext cx="8534400" cy="46116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 за Дніпро стала рідкісним в історії воєн прикладом такого масштабного і швидкого форсування широкої водної перешкоди при запеклому опорі потужних сил противника.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думку німецького генерала фон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Бутлара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ході цього наступу «російська армія продемонструвала свої високі бойові якості і показала, що має в своєму розпорядженні не тільки значні людські ресурси, але і прекрасну військову техніку».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значення, яке надавало радянське керівництво прориву «Східного валу», свідчить той факт, що 2438 воїнів отримали за форсування Дніпра звання Героя Радянського Союзу (20% від загального числа нагороджених цим званням за всю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війну. С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них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Боєнко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Петрович,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Самбуров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Михайлович, Шелест Денис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Андрійович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десятки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нагороджені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орденами та медалями СРСР.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Військові втрати: з боку Німеччини — 1 250 000 (загальні); СРСР — 1 500 000 (з них 373 000 вбитими), близько 5 тис. танків і САУ (без Київської оборонної операції), близько 1,2 тис. літаків (без Київської оборонної операції)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2667000" cy="1066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Боєнко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Петрович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http://geroykursk.narod.ru/olderfiles/6/aleksandryuk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2787876" cy="3962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81400" y="457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Самбуров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Іван Михайлович</a:t>
            </a:r>
            <a:endParaRPr lang="uk-UA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http://www.warheroes.ru/content/images/heroes/GSS11941-45%20part2/SamburovIvanMihaylov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828800"/>
            <a:ext cx="2667000" cy="39738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29400" y="533400"/>
            <a:ext cx="2286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Шелест Денис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Андрійович</a:t>
            </a:r>
            <a:endParaRPr lang="uk-UA" sz="2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32" name="Picture 8" descr="http://upload.wikimedia.org/wikipedia/uk/8/86/ShelestDenisAn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828800"/>
            <a:ext cx="2778065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uk-UA" sz="4800" dirty="0" smtClean="0"/>
              <a:t>Питання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Пояснити, що являє собою битва за Дніпро, дата та основні битви.</a:t>
            </a:r>
          </a:p>
          <a:p>
            <a:r>
              <a:rPr lang="uk-UA" dirty="0" smtClean="0"/>
              <a:t>Що таке </a:t>
            </a:r>
            <a:r>
              <a:rPr lang="uk-UA" dirty="0" err="1" smtClean="0"/>
              <a:t>“східний</a:t>
            </a:r>
            <a:r>
              <a:rPr lang="uk-UA" dirty="0" smtClean="0"/>
              <a:t> </a:t>
            </a:r>
            <a:r>
              <a:rPr lang="uk-UA" dirty="0" err="1" smtClean="0"/>
              <a:t>вал”</a:t>
            </a:r>
            <a:r>
              <a:rPr lang="uk-UA" dirty="0" smtClean="0"/>
              <a:t>? </a:t>
            </a:r>
          </a:p>
          <a:p>
            <a:r>
              <a:rPr lang="uk-UA" dirty="0" smtClean="0"/>
              <a:t>Чому німцям так потрібен був східний вал?</a:t>
            </a:r>
          </a:p>
          <a:p>
            <a:r>
              <a:rPr lang="uk-UA" dirty="0" smtClean="0"/>
              <a:t>Назвати всі 5 фронтів, та генералів, що ними керували.</a:t>
            </a:r>
          </a:p>
          <a:p>
            <a:r>
              <a:rPr lang="uk-UA" dirty="0" smtClean="0"/>
              <a:t>Якими є наслідки битви за Дніпро?</a:t>
            </a:r>
          </a:p>
          <a:p>
            <a:endParaRPr lang="uk-UA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Джерело: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http://museum.dp.ua/dneprforce.html</a:t>
            </a:r>
            <a:endParaRPr lang="uk-UA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3820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7300" dirty="0" smtClean="0"/>
              <a:t>План</a:t>
            </a: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848600" cy="4191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Битва за Дніпро.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/>
              <a:t>“Східний</a:t>
            </a:r>
            <a:r>
              <a:rPr lang="uk-UA" dirty="0" smtClean="0"/>
              <a:t> </a:t>
            </a:r>
            <a:r>
              <a:rPr lang="uk-UA" dirty="0" err="1" smtClean="0"/>
              <a:t>вал”</a:t>
            </a:r>
            <a:r>
              <a:rPr lang="uk-UA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Хід битви.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Дніпровська </a:t>
            </a:r>
            <a:r>
              <a:rPr lang="uk-UA" dirty="0" err="1" smtClean="0"/>
              <a:t>повітряно-десантна</a:t>
            </a:r>
            <a:r>
              <a:rPr lang="uk-UA" dirty="0" smtClean="0"/>
              <a:t> операція.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Форсування Дніпра.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Наслідки.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000" b="1" dirty="0" smtClean="0"/>
              <a:t>Кінець</a:t>
            </a:r>
            <a:endParaRPr lang="uk-UA" sz="8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599"/>
          </a:xfrm>
        </p:spPr>
        <p:txBody>
          <a:bodyPr>
            <a:no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битва за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Дніпро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/>
              <a:t>— низка </a:t>
            </a:r>
            <a:r>
              <a:rPr lang="ru-RU" sz="2000" dirty="0" err="1" smtClean="0"/>
              <a:t>взаємопов’язаних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стратегічних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операцій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Вітчизняної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проведених</a:t>
            </a:r>
            <a:r>
              <a:rPr lang="ru-RU" sz="2000" dirty="0" smtClean="0"/>
              <a:t> в </a:t>
            </a:r>
            <a:r>
              <a:rPr lang="ru-RU" sz="2000" dirty="0" err="1" smtClean="0"/>
              <a:t>другій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половині</a:t>
            </a:r>
            <a:r>
              <a:rPr lang="ru-RU" sz="2000" dirty="0" smtClean="0"/>
              <a:t> 1943 року на берегах </a:t>
            </a:r>
            <a:r>
              <a:rPr lang="ru-RU" sz="2000" dirty="0" err="1" smtClean="0"/>
              <a:t>Дніпра</a:t>
            </a:r>
            <a:r>
              <a:rPr lang="ru-RU" sz="2000" dirty="0" smtClean="0"/>
              <a:t>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sz="half" idx="2"/>
          </p:nvPr>
        </p:nvSpPr>
        <p:spPr>
          <a:xfrm>
            <a:off x="4038600" y="1371600"/>
            <a:ext cx="5105400" cy="5181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обох боків в битві взяли участь до 4 мільйонів чоловік, а її фронт розтягнувся на 1 400 кілометрів. В результаті чотиримісячної операції лівий берег Дніпра був звільнений Червоною Армією від німецько-фашистських загарбників. В ході операції значні сили Червоної Армії форсували річку, створили декілька плацдармів на правом березі Дніпра, а також звільнили місто Київ. Битва за Дніпро стала однією з найбільших битв у світовій історії.</a:t>
            </a:r>
          </a:p>
          <a:p>
            <a:pPr algn="ctr">
              <a:buNone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Основними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битвами,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сукупність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Битвою за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Дніпро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стали:</a:t>
            </a:r>
          </a:p>
          <a:p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Чернігово-Прип’ятьськая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(26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серпня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30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1943)</a:t>
            </a:r>
          </a:p>
          <a:p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Дніпровська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повітряно-десантна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вересень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1943)</a:t>
            </a:r>
          </a:p>
          <a:p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Мелітопольська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(26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5 листопада 1943)</a:t>
            </a:r>
          </a:p>
          <a:p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Запорізька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(10—14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1943)</a:t>
            </a:r>
          </a:p>
          <a:p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наступальна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(3—13 листопада 1943)</a:t>
            </a:r>
          </a:p>
          <a:p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Київська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оборонна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(13 листопада — 23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грудня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1943)</a:t>
            </a:r>
          </a:p>
          <a:p>
            <a:endParaRPr lang="en-US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Карина\Desktop\Сни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038600" cy="502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915987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Коротко…</a:t>
            </a:r>
            <a:endParaRPr lang="en-US" sz="5400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581400" y="1447800"/>
            <a:ext cx="5562600" cy="53340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uk-UA" sz="2900" dirty="0" smtClean="0"/>
              <a:t>          </a:t>
            </a: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 завершення Курської Битви вермахт втратив всяку надію на рішучу перемогу над СРСР. Втрати були значними, і, що гірше, армія в цілому була набагато менш досвідченою, ніж раніше, оскільки безліч її кращих бійців загинула в попередніх битвах.</a:t>
            </a:r>
            <a:b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середини серпня Гітлер зрозумів, що радянський наступ зупинити не вдасться — принаймні до тих пір, поки в рядах союзників не буде досягнуто згоди. Тому його рішенням було виграти час за рахунок будівництва численних оборонних споруд для </a:t>
            </a:r>
            <a:r>
              <a:rPr lang="uk-UA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стримання</a:t>
            </a: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Червоної Армії. Він вимагав, щоб солдати вермахту захищали позиції на Дніпрі за будь-яку ціну.</a:t>
            </a:r>
            <a:b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іншого боку, Сталін був повний рішучості форсувати Дніпро і повернути захоплені території. Найбільшу важливість в цьому відношенні представляли промислові регіони України, і внаслідок украй високої щільності населення, і внаслідок концентрації там вугільних і інших родовищ, які забезпечили б радянській державі </a:t>
            </a:r>
            <a:r>
              <a:rPr lang="uk-UA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бракуючі</a:t>
            </a: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їй ресурси. Таким чином, </a:t>
            </a: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південний напрям ставав основним напрямом атаки радянських військ, навіть за рахунок північних фронтів</a:t>
            </a: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9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 за Дніпро стала і однією найкровопролитніших </a:t>
            </a: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за різними оцінками, кількість втрат з обох боків (з урахуванням убитих і поранених) становила від 1,7 млн. до 2,7 млн. Враховуючи значний простір, на якому відбувалася битва, </a:t>
            </a:r>
            <a:r>
              <a:rPr lang="uk-UA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 історики відмовляються рахувати битву за Дніпро однією єдиною битвою. </a:t>
            </a: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їх думку, самою кровопролитною битвою в історії людства стала Сталінградська битва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AutoShape 2" descr="data:image/jpeg;base64,/9j/4AAQSkZJRgABAQAAAQABAAD/2wCEAAkGBhQSERUUExQVFRQVGBoYFhcXGBUVGBgcFxcXGBcXFxYYHCYeGBojGhQVHy8gIycpLCwsFx4xNTAqNSYrLCkBCQoKBQUFDQUFDSkYEhgpKSkpKSkpKSkpKSkpKSkpKSkpKSkpKSkpKSkpKSkpKSkpKSkpKSkpKSkpKSkpKSkpKf/AABEIAKoBKQMBIgACEQEDEQH/xAAcAAABBQEBAQAAAAAAAAAAAAAEAQIDBQYHAAj/xAA+EAABAwIEAwYEBAUDBAMBAAABAAIRAyEEBRIxBkFREyJhcYGRMqGx8BRCwdEHFSNS8XKS4TNTYoJjstIW/8QAFAEBAAAAAAAAAAAAAAAAAAAAAP/EABQRAQAAAAAAAAAAAAAAAAAAAAD/2gAMAwEAAhEDEQA/ANA4JgaUUW2Sdkgjp1UQKqjFNPDboJqdYwpmV/BQsYndmZ5QgIL0w1EhTXBAvaJuq6XSkhAspJTgF7SgjJKVrilIuvNCBU9MqVABJso6dcb8kBDU6ExjgbhPLkCJwKTWllAspWlNCcEDg9KHL0LyBzFIomqQFBK1ecJi5sZtafPwTWlOQKSmymleBQKoipE1zboEKZCmTYQNATXBKU0oIXFJoSpYPRBRvzdjQNUT4J+DzBlWQ03G4WSpPPS3UhMpY40axIsfkg3NNilZSusrl2cudVEC7jtdbJgQMbTUoalClDUEIYvFiJiybpQQaV7s1PpXgxBDoTVO5qhqIInlCVsaBz2TsVidPrZc34yzZzazmAkAchbdBquIeJG06bhLS6LD6KiyfOqld4aSdO5AWJdiC43M/NaXhbNmUGvcRcD7CDX5pxHQZTfTbUAqADkd52nqq3h3PqtaqAXHTy9FzvE4rU9zjzJPuZWq4VzinSae81r4sXTHy8UHUHYpoIBcAeikbUB5riuKzCtSqlznd47d7Vaeq0nDnFD3A3708/FB0YPUzXLBZxxQabtKKyzi4OAEySg2wKdCp6WPkSTb75K0oVZCCRKEiVAs2UBx7QQCVW8T5i2nQeDqu3cWi45+aznClZzoc687A8gg6A0yEkKOi+QFMECQvJxTQgaUhKcSmwgaUhCfCY5BGQvLxEcksoMFl7NVt07H5NrdMQfqrHBYMN8SiqDZMC5QLkWXtpDYG2/NT5nntOmIuXch1JVXmvatd3XaQbCJleyzJ9dQOMu0wZdt5wgtsjfVf3n2B5H9FednZJh6EBFBqCHs0wNQeI4koNqdmXjVta499k/C5zTqTBsOtp8QDeEBele0quxmbkEBgG/5rWG8eKqqXHLHVQxrQQRvPPpHJBo3BQVGoLLuImVnlmkscLQfDdHY6roY5x2AlBn84pAEOc8NAI3MT0XOuM8wa+oWgNMHcb+pRHE+fPxDoiwWUqzzQJTqdVYue00SQb827Hz8QqkpocUDXPul7Ypxw5IlIKBImLTEoDXY/UzvQbab7+B9FDhcSWuBaecpmFwTqjgxu5V3l2WCm1/aCXbNi8Hr8kDOIMeHOYQZcGAO87/ogsBjS1wIOyXH4SD4m90ABFkGrwnEri+7jpGwXQ+Hc/7RnUj5rj2BpO1CASugcJ5PU1AmzeaDf0MSHbKeVBSw7W3FkBjc4aGzMN+aDMfxArl720g4DVe/QG23j9ELkJNMhpv4rN55mmuq52ok7Nd4BLl2YVG3knzug63ljpEyVaNKzeQZkHUQ6bDdTUOItbi0A2MXQaFMKhbWJATe3vG5QTJA5QVcTpuU/tLIHkryZrS60DajgPBB/wAzpf3t9wqjjDOAynobJc69toG8rn/46p/YPYoOyUcjaN7qRuUtBkAAhWEJHIBKmXsd8TQfNS0qICyvE/GLqFU02flAkxzInnyhWPCWdvxNJznhstdpkWmwNxyN0F4KSGzWmTSeAdJixCyOfcd9k9zIIIMabtd5m1gj+EuJO3pkVnNDy8hoLmgkQCAGkz635oMpVyJweJErU0cGBTAaWhxgSVoH0GcwPkhDSpgzLfcIKTPMmqlgDXTMyekCRHiudMy+q14gEGV2c42nHxN/3N/dAYinh5lzmzvuEA3DGR6AKlTvVHCZO48FeYvCCo0tcJB3ChpZrRi1RlvEJTnFL/uN9wgp6/ClJpltNs+SwWdcFuBcWNi/w+fQ811A59QmO0bO0SmVcdSNy4fNBwjEZO9ky0hRYbK3uIABldpxT8NUsRqm1muP6L1KjhmCdOmLS4aPm6JQZLB8EBtEEtDnEX/ZWGB4aZp0OYLElttiRBWrbjKZbLT3evL3QtbM6bdiJ8wgymWcMClUnTz38Oijx+WXNhpmy0DseHc/mEx7mgXDjeLQUGYq5UHd9wEAc/2We/kTqlSQLHpst5mNVoGlrHxzgD90Hg8cxkltKq8yIgCJPIczzKC14d4dFOnDmtk+vzVnh8fTpkgw0Dnb2AQbeJRBApVZFj3RI8YnxVPj2uqkO7GoIO5j90Gtr1i5stNt/MLD8Q5iHNDBbT9wrnC499NoHZ1CPIx5bWVDi8MXOJFJ580GYzClMQIgX8fFaDh2mwt0uF9xPNFNZqIBw7vH9AjKOHJOpmHqWPMQgsclojQ5gaA0/XwQ+Gomm4gmDPyT/wAZiWkBmFeOsgnyghCNy7GueHOpvj/1+fig1uFfIUuiDM3CpsJQqidUttEFFtc4C5KBatYuN9hy/VSVsxDG39EOXarhC4qgXthAVhs11Otf6J+YZiGiTseSraOCLRZVGMfULtjHRA7G4sOMQD0nxQ/Zjp8yh3OJnu7FM1u6H2KDssJrmpGugKo4kzgUKRMw4gx1sLke490GJ4r7OtXNQamiIMQZLZE22my0PA2E04QOe3TqcXDVbuwADfkYn1WaxWb0y5xLQQyRAsXHmSReB0/dCDionDVKcxpqWY4lxDHNIEOO4D4sdpF0D+MAyti3dk24AaSDIeW7kelvRR4JoDCSS3E0X6hYy+kGDUGTu4Q53lPVVh4idEj5ge3yQ9LiWoHgl+kNM/CXDnsB5oOrZPiKOJpiaYdA3c0d7qQPNWAyiiNqVP8A2tXIBxJTAaaYcx7DYix33EHu9NJkQAuoYHiinVa3SRqLQSCYiRceiCy/l7JnS0Rt3W/so62TUnbsafRv7Jn81bPj0Ub85aPiMDxQPdkWH/7NP/a1J/JqH/apwP8AxCgq8QUxzQOY8QANJmB8z5fugOfhKTSNFKmD1DWiErXNmCB5LIN4ya2QZJ+Xuq2jn7nViZIF4H/B8x7oOhEN6D2QWNxtBg7zWSdpAWTq8SmTB9B1VeKhrEF1zexIm28Dwn0QWGb585xhrYAMQAFHgsveSHPFjyO6No1KTREaiPElH4drIL3WAE7kn2FygZhsG0AuIHj4KaljqUwAPYILEZoztXUpDWinTqNMG+vVPyLLRzVDjcxpNce9PlP7W8kG7HZkbAnyCeKFMflbflpCwbM6MgM1wLkwT7gX8lJieJ3Ht2d4diGkOh0mWky6dhMCICDYYvMqFI95zGmL7AmTa25uUoeZ3XGMfmnbudVeXayWhrRcRF5Pha3O6vcJxu9jacgO0sgiYBNwDA56dPldB1Cmzr9AiRhBGw9h+ypstzPUAWtcQQCJgWN+aq8sznEfzKtScT2Ya52kwABFPSR6QPU9UGubSjkPYKTQfD2Vbi8VU7N+gDWWHRJAuR3VmcPmWIFTBlzod2Dy8OteH6dU8yAz2ug3YZ4BR13RMASsths0e7ACnUqAV3MLY/NJJDWu6EtgSeso3BVnjD0w898NAdzMgxBPpugKq4h3QFRHEGYITDX8QLc4UdR1pkffRAUx4/wnTeVTU8x0m9wi6WNkwgsu1Q9QDcheZXb1UOKxcg+KCqx1Bol0x6Kq7Xz+auq+AL2gbD5qP+Rt/ud7IH4z+IbyXwNN+7DwBtB3YdV78tyszmXEdSsS6oSd2tFyA1zRMk/6WnxKDZmDabnOc1xJEABwbFrm7TN1T18S54vvO+02i8eiCxoZhLnTPen6koN1UmoY3dIt47fOExzC2HkQJ2/48j80yo+HSNwZB8rgoHVWuYS1wIm8fT0UZrTuYVzxVjRXfSqadOqkDGoPHxRYD4bzZU4bocZjoP8ABQXGS8O1qmh7GtIdsZ6G9t7LYZdwvWY8OcWAzNyYHpzKy/DWahjXsOlw3h5cG2I1fCbmNJHkU/Mc8pFrmOpM+Iw+mKciCYcO7JF4ieSDXZg2owF3a0JAJEPBJ/0gwJ8ysacVVqUzUe86ptTcHjVtDgQIi/hsVDhcvqVGl9Ki+pTALZc0xvJIh3dIk3CdgcklobUYQHuNwHGpsC2+kjTY7XMGyD1OvVL6bXPDWy0lwc2Gz/cCRN9x06qXibEOaWFmIZWAku0kN0kCAJmbgu2QOLyWs4kjDVCAYDg1wkCwsAPP1QdZ7qTHsewy5zZBOkQ2SQWjcyW35QgibXLWNc1wJlxLXRYNLYsfiknbnBTi4dk1wqgVBJLIcIBkmDEHlYIulllR1A1GsYGC0ajJve37qankdd2HFQPphp5RJETz25IHZThW1MM5zXk1Q1xLG/FJdDTG8EubJ2EqHCYVx7Bz2uOhztbQTLhriQZiZJnazJS5HwxUr0y7VpF7x05creAVrlfBzqjWdpUeDqLYDjYeEz42QEPp0AdPZ1Q7/VTcPdtQ33soMZiab8PUayq5jiIDXPDTIIMFryIHirWr/DWiLh9T3B/RG0+EqehxqA1XX7zpcSOVzsR4IMZlmJcys59R7agczRJqhsRABtq5NHvujjm9NryDSA/1m2/UQevLkrvD8K0hU+BpEcxDh4hw2+vij6XDFMVRUa2HQZvMz1mSUGKpZwG4t1ZhawFmlwBFXVYGQ12noBuLjxQ2NzJr8RUdrdoqsioAzvHnBadu8ABcwIuuh0chb+MFXSLNjw2jb3UlbhmmcQaukTpgRb5beqDlOIq0NIYNZaHE/Cxrrjna+w5wim46k7EUX/1CGFshzaZkNP8A4xO3OT5q9zLh0McB2TvmRbyA6dVocJwwwaXaYIAMG4n6TdBn8K/FPnXhaj9oMubAvtNpum5bhsTUc5jWQ7S2z3FvwyR8IA3J36810+hh+6AloYRoeTFzvugxtfh/HEue11JocSQ20gHlOnkIG6CqcOY550ucwcgQG2A8Q2QOXjPNdKLLIcwD5IMYzhWsSXvqlpJBhuwiLAeinqgs0tkuI3JvfxhX+IMnwVW6gDtb6oBXYcOgyfSybicE2IG28Tz6hWtLCBrf3QgwReSgqn0oFkGyq7XaVd4nBaLdfl9hCUMO0ugwIuescoQFYVpc0Hmp8JTOq48l5mOaBDdugElPbiQRMEIJ31eQF+Xiovw1To33CEOKgyT3RJPL2VZ/Oh1+qAc4J74c18kgSD2drTEnl4QspnmCNOqQfzd4f+xNthzlaWvWqGz+3c3oXhreloO1iq/MMtOIc0U2hjmAjS8sBcLEaCAA472mUFRmWMlxZyZb2Efoq7tbQU+s6XnxN1BVhBO+uCxsCHNBB8e8XAn0MeifmAJdJ3hCU3b+IKKB1NaecW9LIHZdUv5wPLkn1y0Pa0tLNI/qXmSCSSATzGkQh6MjwWgZwm+s1tSkx1TtA4mBDWOBcC2R8R+E/wDCC4yHPOzwz2NY9zaoq6AJcdZdSps1GRpadceZCjq4wEtDKRDgSwvh7y89uaZ0t1jXDC0b3M9FWcLV6tSr2A0hpa4kaWzAAJAJBiXMafSVf5hk1R1elSdPZGziQyoNTquota4sECTMdRuggw2Oq4arFNp2ptdrp1BJqBx7xNQ6D3GwDM8oVPmGC/EVntmmHGr3TMOdqJkGehiB4oCpmLqdQ2p90kNOhkjS4i3kdUSoKdB1esxrXf1KrhBMAS6IM/l87oOgZXk76WArNcJe0OIBts2wn0U/CFTtsG0lrQdbgWjlG0g3G/0QfFuPqnBsYKbw+znFr+0IFNp1OeWgWm+rYwVg8LmldrgaLn6wdQLTJ+HvW523CDr+RYdtOk6QGtBcTO0bmfRTZdUpVGl1JzXtDiJG0iJ2HiFn884sbRwbA7s61WswteGEaQSwaiQLj4trc1k+EeN/wjRTc1rqZeS4gQ8agASLwYgWPug646kCFF2KwOb/AMSalLGBrAx+HaR8JnW17WkO1ciJ5DqDK6ECBeQAOZ290Axwt+dvNP8Aw6JpwbtIIPMGQUrwggp0rqU07qWnCcUFdUo35FEU8OI2Cm0hPDQg8xqUNXmsTtKDz9kDVoo0qCoEAhZA6of8Kj7KCoboFbStdQyA49FI+psq7MKsjdAmPGowOqiFMC0A9eaHpy4DeJSuzSlTF3Na/wAQX6ZHmgMpVrdxrfHYSkxeHtPdLuYuhsLnjdi5jgdoAb+q9js10kPAaWbB17Hp4T1QNdhe6dUtBtYX8d1S/wApb1d/t/4VtVz0uaYaPqg/5q/+0f7Sg31bKm/2gk84H+VUYjhilUB7gGkEWOxHIAi15WLpca4jtWudULi2YaWggzYyGxy+iPyv+IkPLa+vQTZ2mbQBGkeIJmSg5nW+L1UVXZSVZkm+kGJ5SZI+QPsnYbAvrSKTHvI30tLonaYHgghoNufJPwtW0dD9f8K2zThbEYWmH1mhrXENEOa4zBMQ0+BQOX4APo1agJLqbmAsj8rg+XE8oLAPVBDq7y6F/D/MJpVKZMFrg4eToB+YHusFhcG+tUbTptLnuMNaNzafoCulcAcG4vDYgVarWsZpc1w1hzjItAbPMDcoBcownY42tUZTc1jxDCW3MlpeACe7z6WV9xE89kHz8D2uHmJI1AW3AWzNK0RbxVFxu1rcG8m0uYJi93D35oMQ7h5pwpcaTnluILmgCS9hrxHiILlFiclGHzKgwgMpkudSeRp7+kw2bgw6CP8AUOsLoWQ4MfhmRIkHwPxu5ckHmHCPbPY975dSdqZMgDmG72BIBPO3JADm+Bq1KVRru83Q8jUL/ARAIAIv06XtZcu4OrhmLpOMSHWmYlzSAfGCQV25mHIBBg2vBO53HX7CwlHhWnhsxoOa1rqT2ugPMw5oMkaxc/C4eZQA/wARcne4DEOLWhoDNIuS8k3mBbTzP9oCw2XYBr6kVHFrAHFzgJ0wJBiRzgeZXXv4k4YvwLtMktfTda5Pe02/3hcsOCJqNoUwXVS4B7hLgCSAGgDk1zrnr6IJy6i0aO+6LyXabmL6W7WjmSrjE8V/icOcKe58PZOJIuwDuFxPO4EqjzDh59OrUYxzajKZID27OIiQBcyJg+RuqN7iCD0M9UG94V4zGDpik7vDtgXHc6XNgxMQQWtN53IsunDGMfOlwMR87g+oIXz7inavhH/UcXADltYepcPRbj+Hj3YgPaHhr6bGiDPebMBwjmNvUIOnMdClFVV/b6TpJAPITE+RKk7RwNxA+aAl9ZOFQIN1ayXtQgN7VeFdBCsoauK033QWZxSCrYoztb7+SBdmFpNlE/HA80B/4hQ18UAJ5qmr5oG7H0Q9TH6tkB9fGzYeqRtFxu2CYkTtKCoO3Ow9vqm0M2pufoY8udzj4R1Jd0QV3/8AW1GuIf0u3bmRA8FUZviXPOoAtaN2zIkf8HZC5xiT2pl2qDZw6X6oA1zNpP30QXWWPaRq7oeLt1A9719CtBhMz7YBji0DmNIufTZZeh2tUghpkCNo25Kzw+W1WND3NgHmCD/hBaUjodps4SdNzHj5ojQf7me6raeJ5RYb7fVTdoOjfZBdZxwY0aqtEMYdMta4FwnoCSYnyWOxeTvaCaurVuNENaPYQPkuq0s3BmRBvE3JtJA5fNVWbUxVaWS4NdEOBgHpMHlc36IOQZ9RphrNElxnUTfYgCeXXbwWl/hXmVLD9u6s9rA/QGyd9JdNvDU33T+IOCzUcOxLGhrbBzrunyEzaYjn6IV3CLmgNfWYGwAezZd2kOLZmC5wJA63G5QavjnMsNUwddjalMkaXAhw+OWkBsbktLvJZz+EuMbOJovLYqNaYMEuHea4Ac7OFlmszy3QQAKgt3tfduJmAqxtIBwh0eO3NBd5ORg8yYSWuFGtpLge7pksJnyJPou90Ko6eouOcCfvdfObiAQdQJvJiLiYkneVoW8UVw0NbUADdMWIIJh0DVeZ038AdkHdQ4FVXFNPVQA/+WlE9dY/Rcwy/jyvRbq1Ne1zi5whwu6w72/5TAAiPFaJ3ExxdMUjUp0qoIqNdqhjtNxcn4eR5zy3gNtlF6TTMnvA+Ye4H5yjA1Y/g3N31qDiKlMBlRwAaCQJcXd4ugmS6xG4ItMrS/i6lu4HTuZgC3qUEwa0mLSELWyei6o2oabDUbs8gFw8j5SpqeMDgA5rmk9bj0I/W6mMftdBleOsLiKmHFDC0tRqWe6WtDWtgxJNpP0VFwPwkcJjajHOlzaLC4iNJNRwMCbwCwxsuiOp26eqBDWMLyPiJ7x3JgWB8hyQca/Gtw9SoHiajXOa2BtBh/OOZVLiMO17S4TufqSPkujcTZQx2IdUgS7STtvG/wAgs9iMjAmB8QEcrxePvkgzdHLppkfmE29v3Wy/hvkT2Yt9eNNPs7CZ/wCrBaB1AAPsFX4LLSLczI9YC6Lk5DaFMgAHS0H/ANZH1n3QW76lvBRloUIrrxq+KCGqAh3nxU+KqiIVViMR4oCzUvug8ViDNlU180IvyCDOcTJlBZ42tH37qofjiTGybXzCR92Q+Hl3eO3JAQ8OkT6ERfb90SO6J5xsvabjwsvVqkCRBJ9EEdfFHs3HaGuj25rNYTGFtJ5AguMTaY5jyVtVxBEg3JttO9rdVn6mX1A4gbC5HQdSOWyCO7iYk80tN2lw8Lo91NrKYIdLjEi/z90LintN2iOVp97oLPBZk4SQbHcne3Trur1uaweXZgC37rIZfT1O0kw3cnorjLRT1d5xceQ+VygtatIPIdSve4B+g5JPw7/7XKUNbBLLdW803tXf+XzQOwHEvZwHgABxkNcIdDQwDnBAE2MGUbl+aMqhvfcHgQTFNrWxZpM7xO8zfdYp1eHEaJgbkCPi/MOY5X8lcO4wqlrZpsJZYu0zDbgQHS0G5gwg2GUimYD3AVKYmANLTczv0ncxy5InNKBOk6ACTpaRcum2l1oAiXdYaFlMNx2AHE4ewjRc3PjpgGRH02SYXi6s+qHPaGU2nSWAEiSDAMmW8/CxuEF7V4aw5cXdn3m2OoN0kRNxtzN/eSsrW4Ra6oOyHd2k6YJ1OtAMgQ0d42W6w2buc0vA1BxjS0s1EN7pO4AFuV7gQpqNKnOhjNAcDUOjuOE83OLgRvsRz6IOVYnKiJDGaSBNRs6gLxd4aANx3b3CeeH2MZqdUadQLgAWPJmIPKNjaZ36LV8R5LiHP/oCoWaQDJBOqCDqJImQ5vPl4LLVsv1FzS6HAAvNQm55E6TybJgdfQgNRfRNMzSf3TFSpqLd9m6QIklpMEzI3QOgB3cMtHJ1yBN9TQfD5KTFUXHUbumSGmb3IJkmbTK9l+GLHBwdBLZBDtpsbi49UB2D4qqUnBzXE90NsbENjSDFzEATvAiV03hjioYsNaRMAFzvh7+8NA6fuuWYiTSaIaXG8wA7YASYuIgjzR/CebPwz9IEtfy5ki4/+xv4oOyOqsAF5jofr12Q9TMRNvPbZZkcSh4aDOogah/yk/mYMwf1/RBpX5oIkuiduR8lWVsxHI+ioMXmFhEj0UTa4O5P39EFjiqwc697BC1MI0mTcH3BHMIapixKUVu7+iCduXj+42Hd8/H0V1TxQDALCBELPfiSvOzE9UGgbmAv4KJuaA2lZDG55GxugsPm1ySd/qg2dfHb3VNjsw+/v0Vb/NtXmn/h9Vyd/VALiMxQD53COxNJoNt9lAyncGSBeRdAVlmGJgn1H35I+rWDBaELQfob9VWYzMBdBY1cy+XJAVs2PVUlbGqEYibIL4Y/SWQRqd+YmdAmCY5k/QKOrimaSGP0gGZMlzj4j7CGqZu5mlrWgaRALgCb3nayramJLjJAnmQI+iAvEYwhxIfq8Yg/VXVHJWdnqdVuOWk8xIErNU3NDgSJAO3+FbuztztQteOUbbIJKmGOowdt+Qtv9EwNiSDPTqoG4s8+aVruY5ILnA5ltvKP/FLM03kbG45qb8c/r9EEwpBhsZLgNMX3uQT1BO3zTQ49pr/NOoE3G4uCdoMiUfhTFZsWuf1UOAYDNh9wgYMxLQSIawjSQDO8xynkJhT4WrVqOc5ssadIcWNg2PcvPeIsYnkEXw1h2urgOa0jvWIBHsVPmA/oVvCqQPAQBA6CEFnhcQw0w0VA59rBtMNAEkBoaXBrrOOr7Fxhc1a8BhY/UDBDCQYIBaCTE7RGxg3CxmUUwKTnQNUt73O7TN91e12w6tFow4Ii0GGNkdDFp6INXUc4b1ACQIa78sSHbm5uBebg+ajxPDdJzRqY4kXLgGAu6CC2CB49FdZc0Oo05v3G735BV1WofxLmydOltptu3kgyOfcJaBqNeGF1xpaNyYHcEmwPoqMZCxrnNdU7wYTsHST8Uht49ZtsunUR3j4H/wDKzfFdIdkakDX3xrjvQGEgat7IMw38OwQ4xAF9TrEgQBb/AMh5KbC6KoDmnvDbnG9o3Igj3WdzFx7t/wArfm0E/NaLh4/0R4Bx9QQQfMEn3QD4nCvaZe8ggHSRJPPu9Pog6OIfqsSDzBi/p97rQN71Jhd3iWG5ud28yqZzf6h9f0QSPxMQCb8uXyUbKjiYH34qPE7Hz/RGZePqgfhsOefqj6eGjf8AwnsG/wB8lHWNh98igHxZ0qkrYs3F/BWuYfD99Ss/WQBYt10NSqmYvCKrDZNoi6Czwlhb79US/FGLWhRUB3Qoqu/ugKcQZP5t42BH9w+/+Imd2SSpMp+J/p83AH5IbFc/vmgbiMw3sqnEPnZS10K5BE+mCn4XCS7mYE28OvglcEXgjExbb6oAqzXOfMW6fso30HDxV2f0/Up7hdBQgHopKbCrgsGkWH2UOWhAMyOiOwzmhrgWS5wGkye7cSY5nlfaVCRuiGbhAOWcwl0u+4VxllMGnXkAw1kSNv6tMW6WJCg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04" name="AutoShape 4" descr="data:image/jpeg;base64,/9j/4AAQSkZJRgABAQAAAQABAAD/2wCEAAkGBhQSERUUExQVFRQVGBoYFhcXGBUVGBgcFxcXGBcXFxYYHCYeGBojGhQVHy8gIycpLCwsFx4xNTAqNSYrLCkBCQoKBQUFDQUFDSkYEhgpKSkpKSkpKSkpKSkpKSkpKSkpKSkpKSkpKSkpKSkpKSkpKSkpKSkpKSkpKSkpKSkpKf/AABEIAKoBKQMBIgACEQEDEQH/xAAcAAABBQEBAQAAAAAAAAAAAAAEAQIDBQYHAAj/xAA+EAABAwIEAwYEBAUDBAMBAAABAAIRAyEEBRIxBkFREyJhcYGRMqGx8BRCwdEHFSNS8XKS4TNTYoJjstIW/8QAFAEBAAAAAAAAAAAAAAAAAAAAAP/EABQRAQAAAAAAAAAAAAAAAAAAAAD/2gAMAwEAAhEDEQA/ANA4JgaUUW2Sdkgjp1UQKqjFNPDboJqdYwpmV/BQsYndmZ5QgIL0w1EhTXBAvaJuq6XSkhAspJTgF7SgjJKVrilIuvNCBU9MqVABJso6dcb8kBDU6ExjgbhPLkCJwKTWllAspWlNCcEDg9KHL0LyBzFIomqQFBK1ecJi5sZtafPwTWlOQKSmymleBQKoipE1zboEKZCmTYQNATXBKU0oIXFJoSpYPRBRvzdjQNUT4J+DzBlWQ03G4WSpPPS3UhMpY40axIsfkg3NNilZSusrl2cudVEC7jtdbJgQMbTUoalClDUEIYvFiJiybpQQaV7s1PpXgxBDoTVO5qhqIInlCVsaBz2TsVidPrZc34yzZzazmAkAchbdBquIeJG06bhLS6LD6KiyfOqld4aSdO5AWJdiC43M/NaXhbNmUGvcRcD7CDX5pxHQZTfTbUAqADkd52nqq3h3PqtaqAXHTy9FzvE4rU9zjzJPuZWq4VzinSae81r4sXTHy8UHUHYpoIBcAeikbUB5riuKzCtSqlznd47d7Vaeq0nDnFD3A3708/FB0YPUzXLBZxxQabtKKyzi4OAEySg2wKdCp6WPkSTb75K0oVZCCRKEiVAs2UBx7QQCVW8T5i2nQeDqu3cWi45+aznClZzoc687A8gg6A0yEkKOi+QFMECQvJxTQgaUhKcSmwgaUhCfCY5BGQvLxEcksoMFl7NVt07H5NrdMQfqrHBYMN8SiqDZMC5QLkWXtpDYG2/NT5nntOmIuXch1JVXmvatd3XaQbCJleyzJ9dQOMu0wZdt5wgtsjfVf3n2B5H9FednZJh6EBFBqCHs0wNQeI4koNqdmXjVta499k/C5zTqTBsOtp8QDeEBele0quxmbkEBgG/5rWG8eKqqXHLHVQxrQQRvPPpHJBo3BQVGoLLuImVnlmkscLQfDdHY6roY5x2AlBn84pAEOc8NAI3MT0XOuM8wa+oWgNMHcb+pRHE+fPxDoiwWUqzzQJTqdVYue00SQb827Hz8QqkpocUDXPul7Ypxw5IlIKBImLTEoDXY/UzvQbab7+B9FDhcSWuBaecpmFwTqjgxu5V3l2WCm1/aCXbNi8Hr8kDOIMeHOYQZcGAO87/ogsBjS1wIOyXH4SD4m90ABFkGrwnEri+7jpGwXQ+Hc/7RnUj5rj2BpO1CASugcJ5PU1AmzeaDf0MSHbKeVBSw7W3FkBjc4aGzMN+aDMfxArl720g4DVe/QG23j9ELkJNMhpv4rN55mmuq52ok7Nd4BLl2YVG3knzug63ljpEyVaNKzeQZkHUQ6bDdTUOItbi0A2MXQaFMKhbWJATe3vG5QTJA5QVcTpuU/tLIHkryZrS60DajgPBB/wAzpf3t9wqjjDOAynobJc69toG8rn/46p/YPYoOyUcjaN7qRuUtBkAAhWEJHIBKmXsd8TQfNS0qICyvE/GLqFU02flAkxzInnyhWPCWdvxNJznhstdpkWmwNxyN0F4KSGzWmTSeAdJixCyOfcd9k9zIIIMabtd5m1gj+EuJO3pkVnNDy8hoLmgkQCAGkz635oMpVyJweJErU0cGBTAaWhxgSVoH0GcwPkhDSpgzLfcIKTPMmqlgDXTMyekCRHiudMy+q14gEGV2c42nHxN/3N/dAYinh5lzmzvuEA3DGR6AKlTvVHCZO48FeYvCCo0tcJB3ChpZrRi1RlvEJTnFL/uN9wgp6/ClJpltNs+SwWdcFuBcWNi/w+fQ811A59QmO0bO0SmVcdSNy4fNBwjEZO9ky0hRYbK3uIABldpxT8NUsRqm1muP6L1KjhmCdOmLS4aPm6JQZLB8EBtEEtDnEX/ZWGB4aZp0OYLElttiRBWrbjKZbLT3evL3QtbM6bdiJ8wgymWcMClUnTz38Oijx+WXNhpmy0DseHc/mEx7mgXDjeLQUGYq5UHd9wEAc/2We/kTqlSQLHpst5mNVoGlrHxzgD90Hg8cxkltKq8yIgCJPIczzKC14d4dFOnDmtk+vzVnh8fTpkgw0Dnb2AQbeJRBApVZFj3RI8YnxVPj2uqkO7GoIO5j90Gtr1i5stNt/MLD8Q5iHNDBbT9wrnC499NoHZ1CPIx5bWVDi8MXOJFJ580GYzClMQIgX8fFaDh2mwt0uF9xPNFNZqIBw7vH9AjKOHJOpmHqWPMQgsclojQ5gaA0/XwQ+Gomm4gmDPyT/wAZiWkBmFeOsgnyghCNy7GueHOpvj/1+fig1uFfIUuiDM3CpsJQqidUttEFFtc4C5KBatYuN9hy/VSVsxDG39EOXarhC4qgXthAVhs11Otf6J+YZiGiTseSraOCLRZVGMfULtjHRA7G4sOMQD0nxQ/Zjp8yh3OJnu7FM1u6H2KDssJrmpGugKo4kzgUKRMw4gx1sLke490GJ4r7OtXNQamiIMQZLZE22my0PA2E04QOe3TqcXDVbuwADfkYn1WaxWb0y5xLQQyRAsXHmSReB0/dCDionDVKcxpqWY4lxDHNIEOO4D4sdpF0D+MAyti3dk24AaSDIeW7kelvRR4JoDCSS3E0X6hYy+kGDUGTu4Q53lPVVh4idEj5ge3yQ9LiWoHgl+kNM/CXDnsB5oOrZPiKOJpiaYdA3c0d7qQPNWAyiiNqVP8A2tXIBxJTAaaYcx7DYix33EHu9NJkQAuoYHiinVa3SRqLQSCYiRceiCy/l7JnS0Rt3W/so62TUnbsafRv7Jn81bPj0Ub85aPiMDxQPdkWH/7NP/a1J/JqH/apwP8AxCgq8QUxzQOY8QANJmB8z5fugOfhKTSNFKmD1DWiErXNmCB5LIN4ya2QZJ+Xuq2jn7nViZIF4H/B8x7oOhEN6D2QWNxtBg7zWSdpAWTq8SmTB9B1VeKhrEF1zexIm28Dwn0QWGb585xhrYAMQAFHgsveSHPFjyO6No1KTREaiPElH4drIL3WAE7kn2FygZhsG0AuIHj4KaljqUwAPYILEZoztXUpDWinTqNMG+vVPyLLRzVDjcxpNce9PlP7W8kG7HZkbAnyCeKFMflbflpCwbM6MgM1wLkwT7gX8lJieJ3Ht2d4diGkOh0mWky6dhMCICDYYvMqFI95zGmL7AmTa25uUoeZ3XGMfmnbudVeXayWhrRcRF5Pha3O6vcJxu9jacgO0sgiYBNwDA56dPldB1Cmzr9AiRhBGw9h+ypstzPUAWtcQQCJgWN+aq8sznEfzKtScT2Ya52kwABFPSR6QPU9UGubSjkPYKTQfD2Vbi8VU7N+gDWWHRJAuR3VmcPmWIFTBlzod2Dy8OteH6dU8yAz2ug3YZ4BR13RMASsths0e7ACnUqAV3MLY/NJJDWu6EtgSeso3BVnjD0w898NAdzMgxBPpugKq4h3QFRHEGYITDX8QLc4UdR1pkffRAUx4/wnTeVTU8x0m9wi6WNkwgsu1Q9QDcheZXb1UOKxcg+KCqx1Bol0x6Kq7Xz+auq+AL2gbD5qP+Rt/ud7IH4z+IbyXwNN+7DwBtB3YdV78tyszmXEdSsS6oSd2tFyA1zRMk/6WnxKDZmDabnOc1xJEABwbFrm7TN1T18S54vvO+02i8eiCxoZhLnTPen6koN1UmoY3dIt47fOExzC2HkQJ2/48j80yo+HSNwZB8rgoHVWuYS1wIm8fT0UZrTuYVzxVjRXfSqadOqkDGoPHxRYD4bzZU4bocZjoP8ABQXGS8O1qmh7GtIdsZ6G9t7LYZdwvWY8OcWAzNyYHpzKy/DWahjXsOlw3h5cG2I1fCbmNJHkU/Mc8pFrmOpM+Iw+mKciCYcO7JF4ieSDXZg2owF3a0JAJEPBJ/0gwJ8ysacVVqUzUe86ptTcHjVtDgQIi/hsVDhcvqVGl9Ki+pTALZc0xvJIh3dIk3CdgcklobUYQHuNwHGpsC2+kjTY7XMGyD1OvVL6bXPDWy0lwc2Gz/cCRN9x06qXibEOaWFmIZWAku0kN0kCAJmbgu2QOLyWs4kjDVCAYDg1wkCwsAPP1QdZ7qTHsewy5zZBOkQ2SQWjcyW35QgibXLWNc1wJlxLXRYNLYsfiknbnBTi4dk1wqgVBJLIcIBkmDEHlYIulllR1A1GsYGC0ajJve37qankdd2HFQPphp5RJETz25IHZThW1MM5zXk1Q1xLG/FJdDTG8EubJ2EqHCYVx7Bz2uOhztbQTLhriQZiZJnazJS5HwxUr0y7VpF7x05creAVrlfBzqjWdpUeDqLYDjYeEz42QEPp0AdPZ1Q7/VTcPdtQ33soMZiab8PUayq5jiIDXPDTIIMFryIHirWr/DWiLh9T3B/RG0+EqehxqA1XX7zpcSOVzsR4IMZlmJcys59R7agczRJqhsRABtq5NHvujjm9NryDSA/1m2/UQevLkrvD8K0hU+BpEcxDh4hw2+vij6XDFMVRUa2HQZvMz1mSUGKpZwG4t1ZhawFmlwBFXVYGQ12noBuLjxQ2NzJr8RUdrdoqsioAzvHnBadu8ABcwIuuh0chb+MFXSLNjw2jb3UlbhmmcQaukTpgRb5beqDlOIq0NIYNZaHE/Cxrrjna+w5wim46k7EUX/1CGFshzaZkNP8A4xO3OT5q9zLh0McB2TvmRbyA6dVocJwwwaXaYIAMG4n6TdBn8K/FPnXhaj9oMubAvtNpum5bhsTUc5jWQ7S2z3FvwyR8IA3J36810+hh+6AloYRoeTFzvugxtfh/HEue11JocSQ20gHlOnkIG6CqcOY550ucwcgQG2A8Q2QOXjPNdKLLIcwD5IMYzhWsSXvqlpJBhuwiLAeinqgs0tkuI3JvfxhX+IMnwVW6gDtb6oBXYcOgyfSybicE2IG28Tz6hWtLCBrf3QgwReSgqn0oFkGyq7XaVd4nBaLdfl9hCUMO0ugwIuescoQFYVpc0Hmp8JTOq48l5mOaBDdugElPbiQRMEIJ31eQF+Xiovw1To33CEOKgyT3RJPL2VZ/Oh1+qAc4J74c18kgSD2drTEnl4QspnmCNOqQfzd4f+xNthzlaWvWqGz+3c3oXhreloO1iq/MMtOIc0U2hjmAjS8sBcLEaCAA472mUFRmWMlxZyZb2Efoq7tbQU+s6XnxN1BVhBO+uCxsCHNBB8e8XAn0MeifmAJdJ3hCU3b+IKKB1NaecW9LIHZdUv5wPLkn1y0Pa0tLNI/qXmSCSSATzGkQh6MjwWgZwm+s1tSkx1TtA4mBDWOBcC2R8R+E/wDCC4yHPOzwz2NY9zaoq6AJcdZdSps1GRpadceZCjq4wEtDKRDgSwvh7y89uaZ0t1jXDC0b3M9FWcLV6tSr2A0hpa4kaWzAAJAJBiXMafSVf5hk1R1elSdPZGziQyoNTquota4sECTMdRuggw2Oq4arFNp2ptdrp1BJqBx7xNQ6D3GwDM8oVPmGC/EVntmmHGr3TMOdqJkGehiB4oCpmLqdQ2p90kNOhkjS4i3kdUSoKdB1esxrXf1KrhBMAS6IM/l87oOgZXk76WArNcJe0OIBts2wn0U/CFTtsG0lrQdbgWjlG0g3G/0QfFuPqnBsYKbw+znFr+0IFNp1OeWgWm+rYwVg8LmldrgaLn6wdQLTJ+HvW523CDr+RYdtOk6QGtBcTO0bmfRTZdUpVGl1JzXtDiJG0iJ2HiFn884sbRwbA7s61WswteGEaQSwaiQLj4trc1k+EeN/wjRTc1rqZeS4gQ8agASLwYgWPug646kCFF2KwOb/AMSalLGBrAx+HaR8JnW17WkO1ciJ5DqDK6ECBeQAOZ290Axwt+dvNP8Aw6JpwbtIIPMGQUrwggp0rqU07qWnCcUFdUo35FEU8OI2Cm0hPDQg8xqUNXmsTtKDz9kDVoo0qCoEAhZA6of8Kj7KCoboFbStdQyA49FI+psq7MKsjdAmPGowOqiFMC0A9eaHpy4DeJSuzSlTF3Na/wAQX6ZHmgMpVrdxrfHYSkxeHtPdLuYuhsLnjdi5jgdoAb+q9js10kPAaWbB17Hp4T1QNdhe6dUtBtYX8d1S/wApb1d/t/4VtVz0uaYaPqg/5q/+0f7Sg31bKm/2gk84H+VUYjhilUB7gGkEWOxHIAi15WLpca4jtWudULi2YaWggzYyGxy+iPyv+IkPLa+vQTZ2mbQBGkeIJmSg5nW+L1UVXZSVZkm+kGJ5SZI+QPsnYbAvrSKTHvI30tLonaYHgghoNufJPwtW0dD9f8K2zThbEYWmH1mhrXENEOa4zBMQ0+BQOX4APo1agJLqbmAsj8rg+XE8oLAPVBDq7y6F/D/MJpVKZMFrg4eToB+YHusFhcG+tUbTptLnuMNaNzafoCulcAcG4vDYgVarWsZpc1w1hzjItAbPMDcoBcownY42tUZTc1jxDCW3MlpeACe7z6WV9xE89kHz8D2uHmJI1AW3AWzNK0RbxVFxu1rcG8m0uYJi93D35oMQ7h5pwpcaTnluILmgCS9hrxHiILlFiclGHzKgwgMpkudSeRp7+kw2bgw6CP8AUOsLoWQ4MfhmRIkHwPxu5ckHmHCPbPY975dSdqZMgDmG72BIBPO3JADm+Bq1KVRru83Q8jUL/ARAIAIv06XtZcu4OrhmLpOMSHWmYlzSAfGCQV25mHIBBg2vBO53HX7CwlHhWnhsxoOa1rqT2ugPMw5oMkaxc/C4eZQA/wARcne4DEOLWhoDNIuS8k3mBbTzP9oCw2XYBr6kVHFrAHFzgJ0wJBiRzgeZXXv4k4YvwLtMktfTda5Pe02/3hcsOCJqNoUwXVS4B7hLgCSAGgDk1zrnr6IJy6i0aO+6LyXabmL6W7WjmSrjE8V/icOcKe58PZOJIuwDuFxPO4EqjzDh59OrUYxzajKZID27OIiQBcyJg+RuqN7iCD0M9UG94V4zGDpik7vDtgXHc6XNgxMQQWtN53IsunDGMfOlwMR87g+oIXz7inavhH/UcXADltYepcPRbj+Hj3YgPaHhr6bGiDPebMBwjmNvUIOnMdClFVV/b6TpJAPITE+RKk7RwNxA+aAl9ZOFQIN1ayXtQgN7VeFdBCsoauK033QWZxSCrYoztb7+SBdmFpNlE/HA80B/4hQ18UAJ5qmr5oG7H0Q9TH6tkB9fGzYeqRtFxu2CYkTtKCoO3Ow9vqm0M2pufoY8udzj4R1Jd0QV3/8AW1GuIf0u3bmRA8FUZviXPOoAtaN2zIkf8HZC5xiT2pl2qDZw6X6oA1zNpP30QXWWPaRq7oeLt1A9719CtBhMz7YBji0DmNIufTZZeh2tUghpkCNo25Kzw+W1WND3NgHmCD/hBaUjodps4SdNzHj5ojQf7me6raeJ5RYb7fVTdoOjfZBdZxwY0aqtEMYdMta4FwnoCSYnyWOxeTvaCaurVuNENaPYQPkuq0s3BmRBvE3JtJA5fNVWbUxVaWS4NdEOBgHpMHlc36IOQZ9RphrNElxnUTfYgCeXXbwWl/hXmVLD9u6s9rA/QGyd9JdNvDU33T+IOCzUcOxLGhrbBzrunyEzaYjn6IV3CLmgNfWYGwAezZd2kOLZmC5wJA63G5QavjnMsNUwddjalMkaXAhw+OWkBsbktLvJZz+EuMbOJovLYqNaYMEuHea4Ac7OFlmszy3QQAKgt3tfduJmAqxtIBwh0eO3NBd5ORg8yYSWuFGtpLge7pksJnyJPou90Ko6eouOcCfvdfObiAQdQJvJiLiYkneVoW8UVw0NbUADdMWIIJh0DVeZ038AdkHdQ4FVXFNPVQA/+WlE9dY/Rcwy/jyvRbq1Ne1zi5whwu6w72/5TAAiPFaJ3ExxdMUjUp0qoIqNdqhjtNxcn4eR5zy3gNtlF6TTMnvA+Ye4H5yjA1Y/g3N31qDiKlMBlRwAaCQJcXd4ugmS6xG4ItMrS/i6lu4HTuZgC3qUEwa0mLSELWyei6o2oabDUbs8gFw8j5SpqeMDgA5rmk9bj0I/W6mMftdBleOsLiKmHFDC0tRqWe6WtDWtgxJNpP0VFwPwkcJjajHOlzaLC4iNJNRwMCbwCwxsuiOp26eqBDWMLyPiJ7x3JgWB8hyQca/Gtw9SoHiajXOa2BtBh/OOZVLiMO17S4TufqSPkujcTZQx2IdUgS7STtvG/wAgs9iMjAmB8QEcrxePvkgzdHLppkfmE29v3Wy/hvkT2Yt9eNNPs7CZ/wCrBaB1AAPsFX4LLSLczI9YC6Lk5DaFMgAHS0H/ANZH1n3QW76lvBRloUIrrxq+KCGqAh3nxU+KqiIVViMR4oCzUvug8ViDNlU180IvyCDOcTJlBZ42tH37qofjiTGybXzCR92Q+Hl3eO3JAQ8OkT6ERfb90SO6J5xsvabjwsvVqkCRBJ9EEdfFHs3HaGuj25rNYTGFtJ5AguMTaY5jyVtVxBEg3JttO9rdVn6mX1A4gbC5HQdSOWyCO7iYk80tN2lw8Lo91NrKYIdLjEi/z90LintN2iOVp97oLPBZk4SQbHcne3Trur1uaweXZgC37rIZfT1O0kw3cnorjLRT1d5xceQ+VygtatIPIdSve4B+g5JPw7/7XKUNbBLLdW803tXf+XzQOwHEvZwHgABxkNcIdDQwDnBAE2MGUbl+aMqhvfcHgQTFNrWxZpM7xO8zfdYp1eHEaJgbkCPi/MOY5X8lcO4wqlrZpsJZYu0zDbgQHS0G5gwg2GUimYD3AVKYmANLTczv0ncxy5InNKBOk6ACTpaRcum2l1oAiXdYaFlMNx2AHE4ewjRc3PjpgGRH02SYXi6s+qHPaGU2nSWAEiSDAMmW8/CxuEF7V4aw5cXdn3m2OoN0kRNxtzN/eSsrW4Ra6oOyHd2k6YJ1OtAMgQ0d42W6w2buc0vA1BxjS0s1EN7pO4AFuV7gQpqNKnOhjNAcDUOjuOE83OLgRvsRz6IOVYnKiJDGaSBNRs6gLxd4aANx3b3CeeH2MZqdUadQLgAWPJmIPKNjaZ36LV8R5LiHP/oCoWaQDJBOqCDqJImQ5vPl4LLVsv1FzS6HAAvNQm55E6TybJgdfQgNRfRNMzSf3TFSpqLd9m6QIklpMEzI3QOgB3cMtHJ1yBN9TQfD5KTFUXHUbumSGmb3IJkmbTK9l+GLHBwdBLZBDtpsbi49UB2D4qqUnBzXE90NsbENjSDFzEATvAiV03hjioYsNaRMAFzvh7+8NA6fuuWYiTSaIaXG8wA7YASYuIgjzR/CebPwz9IEtfy5ki4/+xv4oOyOqsAF5jofr12Q9TMRNvPbZZkcSh4aDOogah/yk/mYMwf1/RBpX5oIkuiduR8lWVsxHI+ioMXmFhEj0UTa4O5P39EFjiqwc697BC1MI0mTcH3BHMIapixKUVu7+iCduXj+42Hd8/H0V1TxQDALCBELPfiSvOzE9UGgbmAv4KJuaA2lZDG55GxugsPm1ySd/qg2dfHb3VNjsw+/v0Vb/NtXmn/h9Vyd/VALiMxQD53COxNJoNt9lAyncGSBeRdAVlmGJgn1H35I+rWDBaELQfob9VWYzMBdBY1cy+XJAVs2PVUlbGqEYibIL4Y/SWQRqd+YmdAmCY5k/QKOrimaSGP0gGZMlzj4j7CGqZu5mlrWgaRALgCb3nayramJLjJAnmQI+iAvEYwhxIfq8Yg/VXVHJWdnqdVuOWk8xIErNU3NDgSJAO3+FbuztztQteOUbbIJKmGOowdt+Qtv9EwNiSDPTqoG4s8+aVruY5ILnA5ltvKP/FLM03kbG45qb8c/r9EEwpBhsZLgNMX3uQT1BO3zTQ49pr/NOoE3G4uCdoMiUfhTFZsWuf1UOAYDNh9wgYMxLQSIawjSQDO8xynkJhT4WrVqOc5ssadIcWNg2PcvPeIsYnkEXw1h2urgOa0jvWIBHsVPmA/oVvCqQPAQBA6CEFnhcQw0w0VA59rBtMNAEkBoaXBrrOOr7Fxhc1a8BhY/UDBDCQYIBaCTE7RGxg3CxmUUwKTnQNUt73O7TN91e12w6tFow4Ii0GGNkdDFp6INXUc4b1ACQIa78sSHbm5uBebg+ajxPDdJzRqY4kXLgGAu6CC2CB49FdZc0Oo05v3G735BV1WofxLmydOltptu3kgyOfcJaBqNeGF1xpaNyYHcEmwPoqMZCxrnNdU7wYTsHST8Uht49ZtsunUR3j4H/wDKzfFdIdkakDX3xrjvQGEgat7IMw38OwQ4xAF9TrEgQBb/AMh5KbC6KoDmnvDbnG9o3Igj3WdzFx7t/wArfm0E/NaLh4/0R4Bx9QQQfMEn3QD4nCvaZe8ggHSRJPPu9Pog6OIfqsSDzBi/p97rQN71Jhd3iWG5ud28yqZzf6h9f0QSPxMQCb8uXyUbKjiYH34qPE7Hz/RGZePqgfhsOefqj6eGjf8AwnsG/wB8lHWNh98igHxZ0qkrYs3F/BWuYfD99Ss/WQBYt10NSqmYvCKrDZNoi6Czwlhb79US/FGLWhRUB3Qoqu/ugKcQZP5t42BH9w+/+Imd2SSpMp+J/p83AH5IbFc/vmgbiMw3sqnEPnZS10K5BE+mCn4XCS7mYE28OvglcEXgjExbb6oAqzXOfMW6fso30HDxV2f0/Up7hdBQgHopKbCrgsGkWH2UOWhAMyOiOwzmhrgWS5wGkye7cSY5nlfaVCRuiGbhAOWcwl0u+4VxllMGnXkAw1kSNv6tMW6WJCg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5606" name="Picture 6" descr="http://lib.omsk.ru/iloveomsk/9may/html/img/bitvy1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3749040" cy="2743200"/>
          </a:xfrm>
          <a:prstGeom prst="rect">
            <a:avLst/>
          </a:prstGeom>
          <a:noFill/>
        </p:spPr>
      </p:pic>
      <p:pic>
        <p:nvPicPr>
          <p:cNvPr id="25608" name="Picture 8" descr="http://www.rulife.ru/old/UserFiles/image/39/Voinstvo39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267200"/>
            <a:ext cx="3810000" cy="2152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Users\Карина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3999" cy="502453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Битва за </a:t>
            </a:r>
            <a:r>
              <a:rPr lang="uk-UA" sz="4800" dirty="0" err="1" smtClean="0"/>
              <a:t>дніпро</a:t>
            </a:r>
            <a:endParaRPr lang="uk-UA" sz="4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err="1" smtClean="0"/>
              <a:t>“Східний</a:t>
            </a:r>
            <a:r>
              <a:rPr lang="uk-UA" sz="5400" b="1" dirty="0" smtClean="0"/>
              <a:t> </a:t>
            </a:r>
            <a:r>
              <a:rPr lang="uk-UA" sz="5400" b="1" dirty="0" err="1" smtClean="0"/>
              <a:t>вал”</a:t>
            </a:r>
            <a:endParaRPr lang="en-US" sz="5400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9144000" cy="32004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 поразки під Курськом німецьке командування розробило план оборони «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Вотан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який передбачав створення так званого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«Східного валу» від Балтійського до Чорного моря по лінії Нарва — Псков — Гомель і далі по Дніпру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Цей добре укріплений рубіж повинен був, за задумом німецького керівництва, зупинити просування радянських військ на захід.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«Східний вал» почав зводитися ще взимку 1941—1942 рр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коли у зв’язку з провалом операції «Тайфун» і переходом Червоної Армії в наступ німецькі війська були відкинуті від Москви в середньому на 250 км. Над групою армій «Центр» нависла загроза повного знищення. У ставці ОХВ Гітлер і його фельдмаршали розглядали заходи, які повинні були зупинити просування радянських військ. І рішення було знайдене. 8 грудня 1941 року Гітлер підписав директиву № 39 про повсюдний перехід німецьких військ до оборони і вимагав від солдатів «з фанатичною завзятістю обороняти займані позиції». Саме з цієї миті і почав зводитися «Східний вал».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Укріплення зводилися уздовж всього берега Дніпра, але надії на забезпечення надійної і масованої оборони за такий короткий термін невеликі. Як наслідок, «східна стіна» не була однаково міцною по всій довжині фронту.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Найсерйозніші укріплення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 сконцентровані в місцях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найвірогіднішої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переправи радянських військ: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Кременчука і Нікополя, а також в Запоріжжі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962400" y="4343400"/>
            <a:ext cx="4953000" cy="22860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додаток до оборонних заходів, 7 вересня 1943 року сили СС і вермахту отримали наказ повністю спустошувати території, з яких доводилося відступати, з тим, щоб уповільнити просування Червоної Армії і спробувати ускладнити постачання її з’єднань.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23554" name="Picture 2" descr="http://www.softhawkway.com/image/wa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4191000"/>
            <a:ext cx="3000185" cy="218594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70013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«СХІДНИЙ ВАЛ» (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OSTWALL) </a:t>
            </a:r>
            <a:r>
              <a:rPr lang="en-US" sz="2000" dirty="0" smtClean="0"/>
              <a:t>— </a:t>
            </a:r>
            <a:r>
              <a:rPr lang="uk-UA" sz="2000" dirty="0" smtClean="0"/>
              <a:t>стратегічний оборонний рубіж німецьких військ на радянсько-німецькому фронті, створений до осені 1943 р. на лінії р. Нарва, Псков, Вітебськ, </a:t>
            </a:r>
            <a:r>
              <a:rPr lang="uk-UA" sz="2000" dirty="0" err="1" smtClean="0"/>
              <a:t>Орша</a:t>
            </a:r>
            <a:r>
              <a:rPr lang="uk-UA" sz="2000" dirty="0" smtClean="0"/>
              <a:t>, р. Сож, середній перебіг Дніпра, р. Молочна.</a:t>
            </a:r>
            <a:endParaRPr lang="en-US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76600" y="1371600"/>
            <a:ext cx="5867400" cy="5257800"/>
          </a:xfrm>
        </p:spPr>
        <p:txBody>
          <a:bodyPr>
            <a:normAutofit fontScale="55000" lnSpcReduction="20000"/>
          </a:bodyPr>
          <a:lstStyle/>
          <a:p>
            <a:pPr algn="ctr" fontAlgn="base">
              <a:buNone/>
            </a:pPr>
            <a:r>
              <a:rPr lang="uk-UA" dirty="0" smtClean="0"/>
              <a:t>«</a:t>
            </a: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Східний вал» по берегу Дніпра для гітлерівців грав величезну роль. Гітлерівський </a:t>
            </a:r>
            <a:r>
              <a:rPr lang="uk-UA" sz="2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 Отто </a:t>
            </a:r>
            <a:r>
              <a:rPr lang="uk-UA" sz="29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Кнобельсдорф</a:t>
            </a:r>
            <a:r>
              <a:rPr lang="uk-UA" sz="29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відзначає:</a:t>
            </a:r>
          </a:p>
          <a:p>
            <a:pPr algn="ctr" fontAlgn="base">
              <a:buNone/>
            </a:pPr>
            <a:r>
              <a:rPr lang="uk-UA" sz="29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«Дніпро планувався як лінія опору ще після падіння Сталінграду… навесні 1943 р.; його велика ширина, низький східний берег і високий крутий західний, здавалося, повинні були стати нездоланним бар’єром для росіян».</a:t>
            </a:r>
            <a:r>
              <a:rPr lang="uk-UA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Фашистів цікавив Дніпро не тільки як зручний рубіж оборони. Західнонімецький історик К. </a:t>
            </a:r>
            <a:r>
              <a:rPr lang="uk-UA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Рікер</a:t>
            </a: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дуже прямолінійно заявляє з цього приводу:</a:t>
            </a:r>
            <a:r>
              <a:rPr lang="uk-UA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9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«Володіючи родючими районами Західної України, залізняком Кривого Рогу, марганцем і кольоровими металами Запоріжжя і Нікополя, румунською… угорською і австрійською нафтою, Німеччина могла б продовжувати війну тривалий час».</a:t>
            </a:r>
            <a:r>
              <a:rPr lang="uk-UA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чому фашистське командування робило відчайдушні спроби для утримання в своїх руках «Східного валу», над створенням якого фашисти трудилися з весни 1943 року.</a:t>
            </a:r>
            <a:b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Оборонна лінія складалася з: протитанкових ровів, колючого дроту в 4 — 6 рядів, глибоких траншей і ходів сполучення, бліндажів, мінних смуг, дотів і дзотів, залізобетонних притулків і командних пунктів. На кожний кілометр оборони доводилося в середньому 8 </a:t>
            </a:r>
            <a:r>
              <a:rPr lang="uk-UA" sz="2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бронековпаків</a:t>
            </a:r>
            <a:r>
              <a:rPr lang="uk-U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12 дзотів.</a:t>
            </a:r>
          </a:p>
          <a:p>
            <a:pPr>
              <a:buNone/>
            </a:pPr>
            <a:endParaRPr lang="uk-UA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6" name="AutoShape 2" descr="data:image/jpeg;base64,/9j/4AAQSkZJRgABAQAAAQABAAD/2wCEAAkGBxQTEhQUExMWFhQXFxcaGRgXFxgaHBgaHRcWFxcXHB0cHyggHB0lHBgYITEhJSkrLi4uFx8zODMsNygtLiwBCgoKDg0OGhAQGywmHyQsLCwsLCwsLCwsLCwsLCwsLCwsLCwtLCwsLCwsNCwsLCwsLCwsLCwsLCwsLCwsLCwsLP/AABEIARMAtwMBIgACEQEDEQH/xAAcAAAABwEBAAAAAAAAAAAAAAAAAQIDBAUGBwj/xABEEAABAwIEBAMEBwYEBQUBAAABAgMRACEEBRIxBkFRYRMicQeBkbEjMkKhwdHwFDNSYnLhkqKy8RYkQ0TCF4KDk9IV/8QAGQEAAwEBAQAAAAAAAAAAAAAAAAECAwQF/8QALhEAAgIBAwQABAUFAQAAAAAAAAECEQMSITEEE0FRImGh8BQygZHBM1Kx4fEj/9oADAMBAAIRAxEAPwDjeI+uv+pXzNJmncSPOvf6yv8AUaaismaAmkxSlUNNAhCtvfQ00ukhNMBEUAKcAqTgcAt1UITJG/RI6npTsOCIE1NwGVPPfu21KHWLfE2rc8P8GpT53YPMah/pT+JrTh1puyUyf5rx7th8Kaj7Mnk9HNWeDXzGpbSOkrJ/0g047wY4BZ1r4kfMVv3M5IMARUc56qbmqpEdxnPcTwtiUX0ax1QoK/vVKtJmCLjcGutjOG1fXSJ6ix+IvTGZZSziBeFHrYOD3/aHY/Gk4+i1k9nLJmkEVeZ1kC2DI87c2V07KHI1TlNRwarcbVPWhNqWqiSKLAKgDSoogKQB6vX3miCj13peikketAC0K7miogYoUmhjr5lSu6lH7zTUU459dXqfmaSBQAmOtA0o70mgAqMUAJq3yLJFPrgDyg3P3x8KpKyW6Gcnydb6hFkyBMc+grpGWZc1hkDYkctwD1PU9/hUUvt4ZPhtXIsSNvQVXu4xav11rRKjCUmzQNvOPqPhpJ6wkmOlErI8Rchpyf6T+VQ8l4gewitbI1DZaCqNY9eRrRf+qCQuP2Z8DmQpPTpNx99YZMmSL2jaHGMWt2UjfD+JXq+jICACrVCbHaAqJ25VGe4dxAE+A7/gPb8q6rlWYpxLIdbCkpKpTrTBkSFb73O9ZXPuOsO04UhDyykwolO5H2RqO3esIdVkk2lEt4opXZgcRl7yLqaWB3SRFR04gg861mJ9oRUkhlnRrBkuKnf+FIgVjn1bmK6scpNfEqM5JLhlqjGpWIWb7aomR0UPtCqDO8hiVtcrlHb+JPUdtxRuqi4NO4bMb6VTEyCDcd60aTBOuDKKFFFaXOMt1edGmT0sFHnb7KvuNZxwQb9azao3jJMKgBRUcVJQfrRGjSaBFIBBE0KWPSip2A46bq7k/OkzRubq9T8zSBSGEs0aRRKNOsjrvTET8ny1TziG08zv/COav12rY43Gt4ZHgsgWEKVz/XM1By8pwmH1H964JvulPJNUGJxBJJ59fvrWKo55Stk1p8qM9/hUzWY/KqRt8gSD0qbh8aBvf9GmQW7AtU5nDTMVXZdiNa4CST1ANh3rV5RlqnV6EqQVn7IIJ7yAbUN0Is8v4zGEZS2thbmkQkpULiSQDP1bz1rC5zi1PrU8saVLJMAzEnYdgIromZ8LBlorceTpED6hi+96g5x7PXIBbcbKibAykbSIO3S1cynhh8V8mtTe1HN3DHPYRf5UnxOc9ORpWYYUoUU60E/w6oPQjSqDVUtZB57V0p2Z0TnDeoq1Co5xFHr70AWuX47wyoEakK3G9qh51gYIWkyhWx/A9xUXxKkM4qJSoSg2O/x9RQ9y4umU9AfDtUrF4bQrtuPTlUcVk9jdbhkWoE9KKaSDepGKSaKhMGhToBbh8yvU/OkRTjoudtz86bpAEDVjk7AU6kGdIMmOgv8Ar1quirTKrNuqm50p/E/hVRVsmbpEjNcaXFk9zHpsIqA4q96C1dr0yo/r41qc46V2+dG05BmAfXb+9MpmnWx+utAGk4Xy1zHYlrDl0oSomSBZKQCTCRA7XrumRZAzgm0IbQCoAhTwQApcqmOvauMezJwjHtBKFLmRCTpgEfWJ6Cu+BCptY7byY6zXmddPInpXB0YVGrKDHYBrFoW9iyrwEKWlKG1rCVBKikrWE7nUCI5RPo7hGlYZ1vDoKnMM424tGq60FOklJUoypOlVpuI50xkrONwWtlLP7UwVrW2oLCVp1qKlJWF2I1E3BpKssxmJxiMQ+kstNJUltltYKiVQFKcXty2FROKeOjRVYri3hNrHNJQ4pSdKyoLQElSrFPPkBO9eesSxocWgGdK1JkGxgkTXp3HIWB5UzCbg6oNoF0iTflXmzMcMpDi9aCg6lGCkp5nryro6OTrSzHKvJWnf40nUacWk/rlTO3rNq7jEWFfGgVT+VNJJHWaUmgCbIU0U803HpaR+NVxPWpDbkGmVelRM2xsTSVUpW1qSPjWaNAUKCRQpgOObn1PzpqlqNzPU/OkkUIBM1aZcr6FY/nH3piqqp+UqkqRH1hb1F4+dXHkifAh03pBbM89q23AvB/7c9CjpZRBWRuZ+qkdD3rpDPA+XsvLd8MgNEABxZUlJCZKiDub87WrHN1UMTp8kQxuRzDhb2e4nGALsyzP7xyZVzlCRdXrYV1LJPZlgMPpUtCn1j7TyiE7XhAsd+YqDnXH2lJGGCQnYvOmExt5Ykk22ArEYzitx0nW865J5q8Fvp5QkFxQuek1wvNny8bff3ydKxxidlTi8Jhx5VYdmP4AmRa3Sor/G+CEzi5/pjp2Fcjw2TYp7zNYRwgx5kMhKT/7nZUo96bf4Ux6TBwjn/wBgHx00102R82DlFHTHeP8AACfpXVG0QFXt2pA9oeBjfEbx/wBS9rmuZHhHH2JwfxcUf/KnU8BY9QH/AC6AJEDxCDz/AJqv8C/n9BdyJ0ln2iYG/wBK8m3fnuJNSf8AinA4kQXkKm2l1A58q5YvgLMU3DBn+RwE/A1RYv8AaGT9M0Ryh1rftMCk+il4sayROp5xwVg8QSW2g2f4mFWn+g294Fc74m4Jew/nSC61zUkGU/1p3T67VEy3PPCMp1oIn6iyU8+RPL1rXZLx66gfTfTtT9ZNlpH8w50o/iML9r0/4FKEJnMvCI/XflQG9dlYyXLMZqxAQSFWUG1qRBJ30AwDPSsP7QuExgXU+GrUyv6pUZII3Seu4g11Yushklp3T+ZjPDKKsyY39f7UFijQZoKVW+RhjQ3FJIvTgoorOzURFFSgJ50KdgEvc0k2pbguaTApiEqTTmGVCwZ2pChQTTEdQ9n+eOMjFFAkFsLIA2i0zy398VQ8TcWLxKyp0yk+VKQdIXFpUAbiq3Jc5cS24wFhKXREn5dpqfkWe4htcYVtvyiNRaStUC0kqm8ibVi8EXNzkOLaWlGm4Q9nGJxwTiMQsMsqukR5yn+VOyE+tdX4f4JweDEttanObjnmUfjYe6uTp9o+ao+22rrqZT8PKRTrXtgxyf3jWGUf6Fp/8zXRGWOPApYcjO4LNR1NjeK5Iz7aj/1cGkn+RxQH+YVKT7Zmj/2ro/8AkRWnciZdmfo6Y432ptKK50r2rtH/ALZ4+q0/nUXE+1qJ0YMSNtbhPyFLuw9lLBk9HT0rj6xHxpanGnUlCwlaeYI1CuH4v2q45dkIYb9ESf8AMapcVxlmCrqxToHRJCR/lApPLEa6eZ17PfZlgH5KG1MqPNqY/wAJtXG+J+FXsG6uAtxsRDwQoJPOD6RflUJWZvuSFPvE93XP/wBUyEqTspQ9FESe97++peWJosE15FZPnLjCittRSoyDGx93vqdxHjsTiGG3llSmklSZtAVveNpFVL+qNRi1ton4U4jHrSytkfu3ClRB2lN5+6ueWNalOK/4VutmV6R2o4n9ffS1CgE1VkiEiLURpajfakqoAQU0VKAoUwCWKFK50SqACVvSSN6VE8qB7b0xBtmt57LlJLjwMTAI7i4rJ8NqSMQ2VNhwSYQeZiuycPZPhXiMTh0eGsoIUgQBq3II6iKU5bUbYYX8Q+/kyVIUoAAxa23eucZ5lLTJ1PLPmJhI3PX0rsTTMoKeZHpyqpb4Pb1lxwalmABvpHQTWJ0UcSzlCm1ABgoBAUmYJUCLE/danHcrWkoBHmWhKrXiRMGOddoxnDhOwiNrJMenQVUtcMLLkmTHMmtXkjVJGaxyu2zM8IcOreKhpPlidqh8WcOLYe0hO+3wrsXCuWBkKA5iqL2k4LXpPMQR7utZV5NYyt6TkeGyZbiVwk6kCYMAqA+tE9qby7A4olXk8omykwOUATeb1u8BkgWRqmN7351pG+GUATAJ+PzrRZFpqjN4nqtM5VhsGlwTGlXTb4E71ao4dJTqvBm/6Heul4bIUGxSIHUChmuGCUxbt0qCzjDmWuLOhtBUrn270/jcnQy1pWsl4DUQNgO9bHDFDXjECTBV69KwmYpUApThPiOK59B+FNN8EzitLbKpykmjJpFUcocUlRpfWkk0AJoUU0KoQtW5pJPypaxc0mKQwjtTVORQTTQh3L39DiVjdKgfgb13LJg1h2vGSojVKpGxBuBHpNcJG+36tXX+Bz4+CaTM+GqFDsDPyqZ7m+B70bvKsR5p6391XDjYNwBWdxC9Li493pVjgsSTzqVKtjeUb3RO8EqMGwp9TKUpjnSdekVn80z5TSVulJ8NNhAO/wDeqbSMkpSNDhEi9VHFLSFNiTfauZ5fxdjFOrdcSUsmYIEBNvvquzjifEvkFkGI3N57Co1bUaxxNPVZ0nIsMIhQFh+jV/8AsoAF7Vz7gTMX3SVLQQUCFHko9B6V0E4kEUKhSuyDjcxSgECspmmZajvarPOz76yDk6vSkzRIGIww0pcBI0uAEfxA8vcayPGTgL0DZIP3kmt4CPDgJnnPIVzLOXNTyyT9oj4GKqHJjndRoriKSKUo0kCqOUUDRETQo6AG4o6AFCmIdd9aaNOOD502KSGFFGRSoojTATFdH9kmcpbW4ysgaoUmedoUPlXObUtCykykwRsefuoHF07PRGYAeLP8QBH41IwhgiuY8CZ+46VIdWVqTBSSbxzrpeGIIBG9ZSVM7oSUlZbK88DlUz9nSUaCkaYuDUNk6RNZPMePmmXFIUSSOSAVE/D8apMzcHLZGpx2XoDZSlA2sALVUMZUgJ0lsD0ArMO+0h8n6PBOlPIlCySPcKcf4yxz4/5fAOCNypBj74tSdGixz8mtw7aWtoAolrg2+FYp3PcwH73Ak90qA+4GpuQZ8XtSXEFpwfZVv6jrSK7bRY5gbG96yeYOFMmK0mZOCJrKZ3iAEKPQGmwRR43i1wp0ITptE8xWZVJMm/rSnOvrTSiKqq4OCU3LdiSJootSpikTQSCOtKNIn4UNVMAEdqOk6qOigFu70inVpvTYFAAAoE0ukm00AJIpClUZojTQiyyHHFl5C9gDB9DvXc8lxgUAeREjvXnua6ZwVmCvBQSZAOn0jrUzWx0dPLejpmJXqRAMWqPluQMNgqSka1XUo7k/lTLGJB9asWkExe1Zo6WR8RiHEbEfAVWjNngT5h6AVolYNH2rj1tTasEzP1U1dE6kUanCoXJM71FxWkAGBIrSYnBt6ZA+FqyObPhM3qRWV2NxsmJrIcTZgDKAZn871YZpjtIJ58hWQzCSqTzprknJKojKlfKmTS5oiKo5BsmiFGoUiKoQqjNFRqoGJJijpNFTESli80ilObn9foUmKgYoXpCqPYUjehAEobGiKedA9qMVQgq2fs+xA+kbO3lMdjafurHpFa72ZsoW+8j/AKpRqbH8QTqLif6ohQ/pNFXsXjdSRrxnIw6glckclfgatmOLUbaqhZxgEuN3jpWBzDLFN7TFYncnZ0t3ipEXVtWexvF8KBSv48qwzrShF/vqKsdvWmh3R0X/AI1BFzWYzTiErmCaoCmaX4V6KRLY4HVLVqJ2vTePaJCVx5SdMnmoCfxrRcN8NrxJUqfDZRJceV9VA5+qu1U3FeZNuupSwCnDtDS2DubmVnuo/dFVHkwyyVUU6d6Ob96LuKI1TRzoT8qHKkk0AbU6AUn76JW1GN/WiI5UgExQowOdHTsQ8v1olClKFJIvUjEk0nlR0RpgBQpJFLjrRBF6YBRANWeW4RYQl5olLiFBaVCxBFwR3mq1aTHb0+6tnhcCpLSQAdhcfH86TlSs7eiwrJKWrijfcJ543mbRAhGLSJca2Svq4367lPI1DzHBxKFCCOorAZllOIwq0PpC2lDStKhuDEgg9Y3H4Vu8i9oGGxyAzmMMv7JxCB5FdNQvpPWbdxR8M1aM5qWGVS3XhmVzXB6bCDNU5wcGT+tq3vFmRPYVIWfpWT9V1FxfaenypvLOEgpr9pxzww2HO2qNS/6Rff3ntUKDui+7FK2YPD4Rbq/DaQVqJsEiSfdWyw/C2HwKA9mrmlRujDNkFxf9UbD9TScy9oTeGSWcpZDYNlYh1MuL9By5b/CsO2y9iHFKXrccVuTKlK9/LtVtRjyZKU8rqBdcU8Wu40BltKWMIj6rKLAbwpRG6qzLqYNum5686t80y5eHWG3BpOlKo6ah1O55TVfiGSNwbVCle52vooxwOXLIbfMe/wDOkk3NScK3K0gCZI++tHmHCBgqaVf+FUfOqc15PKoyOmgBepuIy9bZhaCk99j76bKPjTsdDPuojSym9A0gGjR0CaFUIfcpqKuMjyN/FL0MoJJm52AG5vvHatorL8AwF6sO0643CSklTidUDUVuE6B10pBvWE80YbeS1Fs51gsIt1YbaQpazslIv/b1NaLB8KgJl0la5I8Jm4SYIBW99QGfsgnberjEcS+C2QhbbJUZDOFQ2gbW1rgk9+dZjFcSYl+AXHHDMiSYB5QNrT0qVLJP8uy+/v8AkrQlyWGGThWVFpbRU4BBWtQCAYEm0kgckiO5qwwuWYJ4pDIWtKfruXQCY2TPfpVLlfDqnDqdJA3gbn1O9azCsJaTpQNIGwFJpJ2pO/oFoazbKmlNoQkBCUutkwNkkhKietjXX8C2wWUNAJ+rKRaSBafjXJnfMFJPMEb9RFO8EZ8S4UPO6VpCEk21K0qhKJ5Dn6isM2qrRriWpaVzybrNWFYxLzakDSk2Kjp0qFiT2vXIeKOGfAKilQ8pOocvUH8K7thnkPoUEmDPmIBhWnl3i01zT2zENhlkGSQVqUd1c79toHSp6Zyv5M11RcXCaK/2dYDNXWXBhin9lIWkpfJ0LNx5BBIIP2haQZrP563jnXijFlYWkAQuQEp2GkC0R0rt2T5ohrCYaP4WEwNNyoJHLykkkiU86zvtSeR/yyyIUrxETaYEESRffpa9dS6i3pOfDiUsiUuGc7yzhYrkklCNAIcKZmVlA0jpIXf+Wtc1lisO0lGGb1OKJUVJkhWnT4ZVJtIV1IB9bX+BymcEwCypSvCB1JN4KlGCo7A6idJmOVOuveG2EgkN6SZSoBQAG4UrcyD9beeVq4M+WTlp8He5LiOyXogPKbAeefZC1IR5khOohJKTMc4KeW1KzJzCuYRRxKkBlSfIqOolJT3rMcUZ+kLc8NxVghPipOkKGkHygX1ERvtJFYxkuYkpQVK8JBO5JidwOkz7pqsXTye72InLRG2SOF8CSsufZTZJjflPatmn9bVHwmFShIAFo5dqkBNdbds88mZdhmXHQ05p1qEoSuyVFJBUD3j303muU4NQW0pGIL5BKGgydU8odA8MpmL6vdeqfO8CX0iDpWgylQ6+tUuE4kxOFeQpwklBMpXJSsHcE8vXrWbxybuLNIKLVDuZ8JAKT4TnlNj4hjQZAIkJuAZ5TbnVNxDkS8OoSQttd23UXQ4BE6T2vIMG21bhzjZJUgNaEtuOSoLbSrSSALk9+fQHarnH40NktuYVlxDu6W1ls64nUlJKkhUX1WmlHPkjWscsdHFooq6TnfCeFUgPIU+0kkpUA0lwJWDCkrCCNJ2gxBoq6Y5oSV2ZaWUr2dNsteFhkLCynSVmQY+0EhJ5kX9aiJwuLxCUoCShpMwk2SCecbT3N62mU4dkLcIQjWDcxepi1DpWa0rdL9y+4/BkcFwWN3FFR98d6tWMkQmwTEVetrtTvhQKHJvkzKpTUCIpKhapuIFNpapDIQaM8qzWerOGxCHkD62/qIn862jjcVnOLWdbBI3SdVvv+75VUeRxk4u0bzh3i8hgLCUqMWASEpvdSiRudgB61gOIszONxinXHMMgJAb+mjRHMBJlRPp03FZvKM6WwFD6ySIA5Can5Ji3MDiWnsRhtaVAHS6gFK0KEkoJBGoC4I6RzpvGor4Tqy5MTinFbvk2fD2csDDuakFxOHQCPBbOgHVsguT5hdQjkDVDxFixiEeK26yRM6V6kPJCdgNR0xbZETE3mug8Z8bfsGHw+IwuFYdw70+b6sK0lSbJHNOr4EVS+1rM1Kw2Ea0pQt2HFIQJ2QDAgSfMsf4a5owpqXv7Zz9x8GZyniXFIEtvr0lP1FqK0AWsEna9R864ncWmFEpSpJBbkQok6lX30lQmDtNZxLjjYKSCD3sR7jUVQm5kk2rq7cLujtn1UFFOC+J/Qko1urA/2H962OU4VLaABb8evyqsyDBaUhR3J6VdEco+VTKVs4JSlJ22TELBt+opcVEZUI3/AF7qdW7MRUiHkq6/7VDzDAtuiFCd4I5UanaNC7fr1oAy2O4eUiS2qe3WmF5g+jQler6Mgom+k9p+z2BitqEijdw6FWMbRVXfJSm0MMceJMOpaSjEBISqJKFi1ymRPbeI3oVXYzImlmwjuLTQrLs4y+4vKJWU4uH3B1Tb1Bq0Q/JrPZafp55kHarrCCdxVmRZ4apTirVCbXTxctvQIQb0Gx3pJXSkmgA1DvVXmYsQL2I5XqyeXVc95u1zQBzN9GglJ+z+hXaU52hvh7CvO4ZvEpRobcQ4YsFFqQYMKsm/esFmeUNqWFKlN/MU7gWJMEwY3rpOBxzeEy9LKkpxB8UBpCUpPiEgOIUAqyQCNWozEUZMkVVoelsyHE/EKMVlSsPhsrxbTSdKwsoKmmglWtRCxMiCrpY1dJ4pzN7Dtu4TKU3bAS8txCyQAElSUHSYttV6xmj+Iy/MFrZBIaW20loKWVamRYTdXmWBYDbaqPhteObyYBDC2cRhVkQ8yfpGZUryhY5auX8MVDpQvStnw788+heaMZxyw94eDxD6FIddZh0KToJdbWtJJTAglMcuVZfCNalXFaziPiheNbQh1hCHEq1a0E6SNJEaTtuDaq3DYXT9/wAqvHJqNNUU1uWuEVG0+k1NI/Kq1lyPWKmNOSe3OgQrxI/2p+LU3uZ9f7UaVjbegBl5JmlJe/XupT0RM/jUN1Q/XeJoAmeLaaCsV1M8vhURC/n+VM4kwZHSgCcrHAetCqF1ZifShVKNgWGAUQ4kjoffNXuGcAG9Z8OgONgRYn8fyo8/StbKgPU+64+VJK3QM05eANyD7wKSrEJ6j4j8Kl5T7OsE+2hSUrAUgEHWohUp7j5GqrEcFYchSUtQsSmdSgQo2Tz6kT2muZ9Xive/2/2V22SPHHW3rSjidrfCojvs7QleHCFqDYQS8sLV51zACAR5ZmaucNwEyuAh19N7q8SRHTYU31OJcP6BoZWOYg0ljzqAG5iOU3sKtc14DbaQpw451tCQVEnQbASe9YDh951S3FaypkE6CoXMHe21hWsJqabXgTVGvxGROKXoWkpk3Jtz67A+ttq0zuWNIShlKkr0Nm4ULfyETIt5tN7Tyqvyx4qZU48YbQICiYJVvE9ALmdrdadwjCnFplK22ypMOLSfOYKjoG9kJMrVESImt4f+OnOprZ/lrd+65v6b/MVarjX6kh7M8QhCAy2yGwFBMFwlRCiDISpIkkEzyBFY7OOOswD/AILYaQtO58Kd7/bKrcvjWr8L6y/GcQLGT4YSdQIDYUqwVqGx6i96wpz154KSptCgCfDURpcRe0lMj1GxrCGLEtUZJuae9pUVJvlcBIZUTqWE6zcxYEm5gcvSkvN9R68qvf8Ah55WOdbKFDDAq0r0wSAglJnYyoRTByphTbA8U+OtQC0Ai1lXHeQm3Q0OUfDKjjlIpJ2/tUxtwfnUpnhiyCpawSvSocx5tJIkelW7HCbf7PiXg6uWFpiyYUgoaXq/zq/w007KeGSKYvCkrcEztb41fYjhpCVLQFqMs60EECVBbiFCDylH31U//wAVP7V4WtRQXAkKi8Kw/jIPT6x0+lNbi7Mqv9SA7iQQP1671DW8ZI+Nu1WCshVonWR20n1H+9EnIjbzG5idJnpPet/wuX0cf4rF7IjNufx+A7e+o2Oemx39RepOIYSh9xlTgGh8MzG6SsJ1/wBu1adr2dFQBGIEwg/VtdwoPPlFZKDbo6pQcUm/JgMcogAWkmfu/vR0jHphxaVEeRSke8EgkfChVrbYzJKU/SJPf061b6xJHW16zDr5BSeYNXzr6YSSTcTtIG9ZtUMbZynkH3kp5JCjbpF9quOHME43iEhp5akm7qVGSRBjfnI7bE1VNnmlY98j/arDI+Iv2F9S3ElSFpTBb0kpUkk87Xms8qcoNLkpOmW3Fj+KLrbKHghpTZUlcEOHT5VpM7EHpyUL1Sst4xofRY11J6SY5R+u1R8Rnj2JxJxCwoISlSW0qMmFGSTHu+Ap5vHDnSx41CKTSsJO2IzIYzEhLeLxRcaSZi0mPQffU1LKUhKQISkC1NDGAmLUovA8/wC/atPkSDiPELcS3pOlLMFKE2AKSFau6ioTJ61psszlwIeU+oltCCrUoiUlW4iJKiVm87AACsbj1EJPQipzRCkqQq6SpKikfa0iUzScVs/TsaZKZ4hOLaW2sFtSpKf4HAJ+jVyki0HnFZ7MFAIVoAAiAB05mtxlPCT2JQHPKhBnTNtXokDbvaszmuXOYdxTTiQFJItyIiQoHoabyOWTU3uHiiW9xdhEtFOpxSgpS40quVAgJg2tMbxbaazbXFCw2yknV4bgWRoG3mtq579OdPKwCVmYEzy29P8AerHB4NITdI+A+FPb/C8eP0KU3Hgnp9oqTpBYVoB2CiFCCSPObn0NuVOYf2gtIYW2lDkrIBC7iNKUkg7I2MAA3vUX9mSJgD1qK5h0kzaeprPtQ9fUrvSHsz47Q5pHhqKQHBEwSVOOKSSeYGoR6ntS3PaAnUEhgFtKPrmdesMlAKOTY1bi9qhBpHQTvMCkrQ2BYD8/hzqtMPX1DvSqiv8A+L8QGfC8RW/1ipRVtBTvGmpLHHGISnT4hJkEKJUTAsU9NPupt7QOQB9KrXDJsmttWPjQvfBy9p/3P9y2xHGzylE+Qy4VSUCYmyfd171eHj9HhhIWNfhNJO48xeU4v/CkD41h1tTyg1q3MSAy2Y0pTqnV9E2qwAKfElWi2yBJAEkkmiGmNuK5OiU3JJPwZRtzWVKO6lFU+pJoVMxrbIu0tSySdR+z6pJAMkk8o23o6G9zMqXTWkwLp0oE20ihQqZ8DRe4FAUYUAR3A61YryhlRu2Nu4+VChUCKjHMJSQlMgRtJPTqap3X1Cb0KFBRKbbB5chTbCjqcHJKoHa1ChQAnNFHQr0/KpWDG552/wBIoUKBHWsA8rwG77No/wBIrkntRxS/2hHmP7v8TRUK4uk/rfubT/KU/DyypCyTMflV4y4ZF/1FHQrvnyYi1Okxf9WqEq5M9udFQqQDfYTrFunWlYpACTAAgdBQoUDKZ90zE2mm0XFyfie9ChTAlIYTa3Xme1VuLMkkkk9SZPxNChTjyIcjyzQoUK0jwJ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1508" name="Picture 4" descr="http://upload.wikimedia.org/wikipedia/commons/thumb/1/12/Bundesarchiv_Bild_146-1985-013-07,_Erwin_Rommel-2.jpg/250px-Bundesarchiv_Bild_146-1985-013-07,_Erwin_Rommel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3302000" cy="4953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6324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 Отто 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Кнобельсдорф</a:t>
            </a:r>
            <a:endParaRPr lang="uk-UA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Хід битви</a:t>
            </a:r>
            <a:endParaRPr lang="en-US" sz="5400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uk-UA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серпня 1943 року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радянські дивізії почали рух по всьому 1 400-кілометровому фронту, що розтягнувся від Смоленську до Азовського моря. Це була великомасштабна операція, в якій було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задіянє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2 650 000 чоловік, 51 000 гармат, 2 400 танків і 2 850 літаків, розбитих на п’ять фронтів:</a:t>
            </a:r>
          </a:p>
          <a:p>
            <a:pPr algn="ctr">
              <a:buNone/>
            </a:pP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Центральний фронт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(командуючий — генерал армії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К.К.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Рокосовський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 жовтня перейменований в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Білоруський фронт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Воронезький фронт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(командуючий — генерал армії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Н.Ф. Ватутін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 жовтня перейменований в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Український фронт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Степовий фронт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(командуючий — генерал армії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І.С. Конєв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 жовтня перейменований в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2-й Український фронт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Південно-західний фронт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(командуючий — генерал армії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Р.Я. Малиновський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 жовтня перейменований в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3-й Український фронт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Південний фронт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(командуючий — генерал армії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Ф.І. Толбухін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 жовтня перейменований в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4-й Український фронт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867400" y="5791200"/>
            <a:ext cx="2819400" cy="334963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81000"/>
            <a:ext cx="4572000" cy="12192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33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К.К. </a:t>
            </a:r>
            <a:r>
              <a:rPr lang="uk-UA" sz="33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Рокосовський</a:t>
            </a:r>
            <a:r>
              <a:rPr lang="uk-UA" sz="33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1-й Білоруський фронт</a:t>
            </a:r>
            <a:endParaRPr lang="uk-UA" sz="33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10000" y="304800"/>
            <a:ext cx="53340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Н.Ф. Ватутін                                              1-й Український фронт</a:t>
            </a: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3794" name="Picture 2" descr="http://www.pravmir.ru/wp-content/uploads/2013/08/1335322010_rokossow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581400" cy="4943427"/>
          </a:xfrm>
          <a:prstGeom prst="rect">
            <a:avLst/>
          </a:prstGeom>
          <a:noFill/>
        </p:spPr>
      </p:pic>
      <p:pic>
        <p:nvPicPr>
          <p:cNvPr id="33796" name="Picture 4" descr="http://www.sovsibir.ru/up/2010/047/047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36576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ntry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509D522-08E5-4C94-B036-7FDA55B227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890</Words>
  <Application>Microsoft Office PowerPoint</Application>
  <PresentationFormat>Экран (4:3)</PresentationFormat>
  <Paragraphs>89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country</vt:lpstr>
      <vt:lpstr>Битва за Дніпро “Східний вал”</vt:lpstr>
      <vt:lpstr>План </vt:lpstr>
      <vt:lpstr> битва за Дніпро — низка взаємопов’язаних стратегічних операцій Великої Вітчизняної війни, проведених в другій половині 1943 року на берегах Дніпра.</vt:lpstr>
      <vt:lpstr>Коротко…</vt:lpstr>
      <vt:lpstr>Битва за дніпро</vt:lpstr>
      <vt:lpstr>“Східний вал”</vt:lpstr>
      <vt:lpstr>«СХІДНИЙ ВАЛ» (OSTWALL) — стратегічний оборонний рубіж німецьких військ на радянсько-німецькому фронті, створений до осені 1943 р. на лінії р. Нарва, Псков, Вітебськ, Орша, р. Сож, середній перебіг Дніпра, р. Молочна.</vt:lpstr>
      <vt:lpstr>Хід битви</vt:lpstr>
      <vt:lpstr>Слайд 9</vt:lpstr>
      <vt:lpstr>Слайд 10</vt:lpstr>
      <vt:lpstr>Слайд 11</vt:lpstr>
      <vt:lpstr>Слайд 12</vt:lpstr>
      <vt:lpstr>Дніпровська повітряно-десантна операція</vt:lpstr>
      <vt:lpstr>Форсування Дніпра</vt:lpstr>
      <vt:lpstr>Слайд 15</vt:lpstr>
      <vt:lpstr>Наслідки битви</vt:lpstr>
      <vt:lpstr>Слайд 17</vt:lpstr>
      <vt:lpstr>Питання:</vt:lpstr>
      <vt:lpstr>Джерело: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report on country</dc:title>
  <dc:creator/>
  <cp:lastModifiedBy/>
  <cp:revision>1</cp:revision>
  <dcterms:modified xsi:type="dcterms:W3CDTF">2013-10-16T19:37:36Z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TC101659609990</vt:lpwstr>
  </property>
</Properties>
</file>