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66116-ABF4-4894-B7D6-889137226066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5FDD-5BD2-4DCE-A121-C0FB138BC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25FDD-5BD2-4DCE-A121-C0FB138BC83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7B6F59-649F-462F-874D-C113978481CC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AC9D4D-55AB-4F21-87AD-DC501ABE3B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286808" cy="4143404"/>
          </a:xfrm>
        </p:spPr>
        <p:txBody>
          <a:bodyPr>
            <a:noAutofit/>
          </a:bodyPr>
          <a:lstStyle/>
          <a:p>
            <a:r>
              <a:rPr lang="uk-UA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uk-UA" sz="6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Державний гімн </a:t>
            </a:r>
            <a:br>
              <a:rPr lang="uk-UA" sz="6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України</a:t>
            </a:r>
            <a:br>
              <a:rPr lang="uk-UA" sz="6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uk-UA" sz="44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історія створення</a:t>
            </a:r>
            <a:r>
              <a:rPr lang="uk-UA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6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286256"/>
            <a:ext cx="4429124" cy="18573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Робота</a:t>
            </a:r>
          </a:p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учениці 10 класу </a:t>
            </a:r>
          </a:p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Військової СЗОШ</a:t>
            </a:r>
          </a:p>
          <a:p>
            <a:pPr algn="ctr"/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Глущенко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Катерини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15370" cy="4214842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гімну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осені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1862 року: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етнограф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фольклорист, поет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Платонович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Чубинський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вмерла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судилося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гімном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народу.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вірша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українофільських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гуртків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об’єднаних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Громаду,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миттєво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 ж року шеф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жандармів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князь Долгоруков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розпорядження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вислати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Чубинського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«за вредное влияние на умы простолюдинов» на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Архангельську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губернію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Мои документы\Загрузки\Чубинський_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83000"/>
            <a:ext cx="20701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715140" y="6215082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Чубинський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8929718" cy="357187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Перша </a:t>
            </a:r>
            <a:r>
              <a:rPr lang="ru-RU" b="1" i="1" dirty="0" err="1" smtClean="0">
                <a:solidFill>
                  <a:schemeClr val="bg1"/>
                </a:solidFill>
              </a:rPr>
              <a:t>публікація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вірша</a:t>
            </a:r>
            <a:r>
              <a:rPr lang="ru-RU" b="1" i="1" dirty="0" smtClean="0">
                <a:solidFill>
                  <a:schemeClr val="bg1"/>
                </a:solidFill>
              </a:rPr>
              <a:t> П. </a:t>
            </a:r>
            <a:r>
              <a:rPr lang="ru-RU" b="1" i="1" dirty="0" err="1" smtClean="0">
                <a:solidFill>
                  <a:schemeClr val="bg1"/>
                </a:solidFill>
              </a:rPr>
              <a:t>Чубинського</a:t>
            </a:r>
            <a:r>
              <a:rPr lang="ru-RU" b="1" i="1" dirty="0" smtClean="0">
                <a:solidFill>
                  <a:schemeClr val="bg1"/>
                </a:solidFill>
              </a:rPr>
              <a:t> у </a:t>
            </a:r>
            <a:r>
              <a:rPr lang="ru-RU" b="1" i="1" dirty="0" err="1" smtClean="0">
                <a:solidFill>
                  <a:schemeClr val="bg1"/>
                </a:solidFill>
              </a:rPr>
              <a:t>львівському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журналі</a:t>
            </a:r>
            <a:r>
              <a:rPr lang="ru-RU" b="1" i="1" dirty="0" smtClean="0">
                <a:solidFill>
                  <a:schemeClr val="bg1"/>
                </a:solidFill>
              </a:rPr>
              <a:t> «Мета», 1863, № 4 </a:t>
            </a:r>
            <a:r>
              <a:rPr lang="ru-RU" b="1" i="1" dirty="0" err="1" smtClean="0">
                <a:solidFill>
                  <a:schemeClr val="bg1"/>
                </a:solidFill>
              </a:rPr>
              <a:t>Отримавши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поширення</a:t>
            </a:r>
            <a:r>
              <a:rPr lang="ru-RU" b="1" i="1" dirty="0" smtClean="0">
                <a:solidFill>
                  <a:schemeClr val="bg1"/>
                </a:solidFill>
              </a:rPr>
              <a:t> на </a:t>
            </a:r>
            <a:r>
              <a:rPr lang="ru-RU" b="1" i="1" dirty="0" err="1" smtClean="0">
                <a:solidFill>
                  <a:schemeClr val="bg1"/>
                </a:solidFill>
              </a:rPr>
              <a:t>Західній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Україні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патріотичний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вірш</a:t>
            </a:r>
            <a:r>
              <a:rPr lang="ru-RU" b="1" i="1" dirty="0" smtClean="0">
                <a:solidFill>
                  <a:schemeClr val="bg1"/>
                </a:solidFill>
              </a:rPr>
              <a:t> не </a:t>
            </a:r>
            <a:r>
              <a:rPr lang="ru-RU" b="1" i="1" dirty="0" err="1" smtClean="0">
                <a:solidFill>
                  <a:schemeClr val="bg1"/>
                </a:solidFill>
              </a:rPr>
              <a:t>пройшов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повз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увагу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релігійних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діячів</a:t>
            </a:r>
            <a:r>
              <a:rPr lang="ru-RU" b="1" i="1" dirty="0" smtClean="0">
                <a:solidFill>
                  <a:schemeClr val="bg1"/>
                </a:solidFill>
              </a:rPr>
              <a:t> того часу. Один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них, </a:t>
            </a:r>
            <a:r>
              <a:rPr lang="ru-RU" b="1" i="1" dirty="0" err="1" smtClean="0">
                <a:solidFill>
                  <a:schemeClr val="bg1"/>
                </a:solidFill>
              </a:rPr>
              <a:t>отець</a:t>
            </a:r>
            <a:r>
              <a:rPr lang="ru-RU" b="1" i="1" dirty="0" smtClean="0">
                <a:solidFill>
                  <a:schemeClr val="bg1"/>
                </a:solidFill>
              </a:rPr>
              <a:t> Михайло (</a:t>
            </a:r>
            <a:r>
              <a:rPr lang="ru-RU" b="1" i="1" dirty="0" err="1" smtClean="0">
                <a:solidFill>
                  <a:schemeClr val="bg1"/>
                </a:solidFill>
              </a:rPr>
              <a:t>Вербицький</a:t>
            </a:r>
            <a:r>
              <a:rPr lang="ru-RU" b="1" i="1" dirty="0" smtClean="0">
                <a:solidFill>
                  <a:schemeClr val="bg1"/>
                </a:solidFill>
              </a:rPr>
              <a:t>), </a:t>
            </a:r>
            <a:r>
              <a:rPr lang="ru-RU" b="1" i="1" dirty="0" err="1" smtClean="0">
                <a:solidFill>
                  <a:schemeClr val="bg1"/>
                </a:solidFill>
              </a:rPr>
              <a:t>ще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й</a:t>
            </a:r>
            <a:r>
              <a:rPr lang="ru-RU" b="1" i="1" dirty="0" smtClean="0">
                <a:solidFill>
                  <a:schemeClr val="bg1"/>
                </a:solidFill>
              </a:rPr>
              <a:t> знаний композитор </a:t>
            </a:r>
            <a:r>
              <a:rPr lang="ru-RU" b="1" i="1" dirty="0" err="1" smtClean="0">
                <a:solidFill>
                  <a:schemeClr val="bg1"/>
                </a:solidFill>
              </a:rPr>
              <a:t>свого</a:t>
            </a:r>
            <a:r>
              <a:rPr lang="ru-RU" b="1" i="1" dirty="0" smtClean="0">
                <a:solidFill>
                  <a:schemeClr val="bg1"/>
                </a:solidFill>
              </a:rPr>
              <a:t> часу, </a:t>
            </a:r>
            <a:r>
              <a:rPr lang="ru-RU" b="1" i="1" dirty="0" err="1" smtClean="0">
                <a:solidFill>
                  <a:schemeClr val="bg1"/>
                </a:solidFill>
              </a:rPr>
              <a:t>захоплений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віршем</a:t>
            </a:r>
            <a:r>
              <a:rPr lang="ru-RU" b="1" i="1" dirty="0" smtClean="0">
                <a:solidFill>
                  <a:schemeClr val="bg1"/>
                </a:solidFill>
              </a:rPr>
              <a:t> Павла </a:t>
            </a:r>
            <a:r>
              <a:rPr lang="ru-RU" b="1" i="1" dirty="0" err="1" smtClean="0">
                <a:solidFill>
                  <a:schemeClr val="bg1"/>
                </a:solidFill>
              </a:rPr>
              <a:t>Чубинського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пише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музику</a:t>
            </a:r>
            <a:r>
              <a:rPr lang="ru-RU" b="1" i="1" dirty="0" smtClean="0">
                <a:solidFill>
                  <a:schemeClr val="bg1"/>
                </a:solidFill>
              </a:rPr>
              <a:t> до </a:t>
            </a:r>
            <a:r>
              <a:rPr lang="ru-RU" b="1" i="1" dirty="0" err="1" smtClean="0">
                <a:solidFill>
                  <a:schemeClr val="bg1"/>
                </a:solidFill>
              </a:rPr>
              <a:t>нього</a:t>
            </a:r>
            <a:r>
              <a:rPr lang="ru-RU" b="1" i="1" dirty="0" smtClean="0">
                <a:solidFill>
                  <a:schemeClr val="bg1"/>
                </a:solidFill>
              </a:rPr>
              <a:t>. </a:t>
            </a:r>
            <a:r>
              <a:rPr lang="ru-RU" b="1" i="1" dirty="0" err="1" smtClean="0">
                <a:solidFill>
                  <a:schemeClr val="bg1"/>
                </a:solidFill>
              </a:rPr>
              <a:t>Вперше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надрукований</a:t>
            </a:r>
            <a:r>
              <a:rPr lang="ru-RU" b="1" i="1" dirty="0" smtClean="0">
                <a:solidFill>
                  <a:schemeClr val="bg1"/>
                </a:solidFill>
              </a:rPr>
              <a:t> у 1863, а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нотами — 1865 </a:t>
            </a:r>
            <a:r>
              <a:rPr lang="ru-RU" b="1" i="1" dirty="0" err="1" smtClean="0">
                <a:solidFill>
                  <a:schemeClr val="bg1"/>
                </a:solidFill>
              </a:rPr>
              <a:t>вперше</a:t>
            </a:r>
            <a:r>
              <a:rPr lang="ru-RU" b="1" i="1" dirty="0" smtClean="0">
                <a:solidFill>
                  <a:schemeClr val="bg1"/>
                </a:solidFill>
              </a:rPr>
              <a:t> почав </a:t>
            </a:r>
            <a:r>
              <a:rPr lang="ru-RU" b="1" i="1" dirty="0" err="1" smtClean="0">
                <a:solidFill>
                  <a:schemeClr val="bg1"/>
                </a:solidFill>
              </a:rPr>
              <a:t>використовуватись</a:t>
            </a:r>
            <a:r>
              <a:rPr lang="ru-RU" b="1" i="1" dirty="0" smtClean="0">
                <a:solidFill>
                  <a:schemeClr val="bg1"/>
                </a:solidFill>
              </a:rPr>
              <a:t> як </a:t>
            </a:r>
            <a:r>
              <a:rPr lang="ru-RU" b="1" i="1" dirty="0" err="1" smtClean="0">
                <a:solidFill>
                  <a:schemeClr val="bg1"/>
                </a:solidFill>
              </a:rPr>
              <a:t>державний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гімн</a:t>
            </a:r>
            <a:r>
              <a:rPr lang="ru-RU" b="1" i="1" dirty="0" smtClean="0">
                <a:solidFill>
                  <a:schemeClr val="bg1"/>
                </a:solidFill>
              </a:rPr>
              <a:t> у 1917 </a:t>
            </a:r>
            <a:r>
              <a:rPr lang="ru-RU" b="1" i="1" dirty="0" err="1" smtClean="0">
                <a:solidFill>
                  <a:schemeClr val="bg1"/>
                </a:solidFill>
              </a:rPr>
              <a:t>році</a:t>
            </a:r>
            <a:r>
              <a:rPr lang="ru-RU" b="1" i="1" dirty="0" smtClean="0">
                <a:solidFill>
                  <a:schemeClr val="bg1"/>
                </a:solidFill>
              </a:rPr>
              <a:t>. У 1917-1920 «</a:t>
            </a:r>
            <a:r>
              <a:rPr lang="ru-RU" b="1" i="1" dirty="0" err="1" smtClean="0">
                <a:solidFill>
                  <a:schemeClr val="bg1"/>
                </a:solidFill>
              </a:rPr>
              <a:t>Ще</a:t>
            </a:r>
            <a:r>
              <a:rPr lang="ru-RU" b="1" i="1" dirty="0" smtClean="0">
                <a:solidFill>
                  <a:schemeClr val="bg1"/>
                </a:solidFill>
              </a:rPr>
              <a:t> не </a:t>
            </a:r>
            <a:r>
              <a:rPr lang="ru-RU" b="1" i="1" dirty="0" err="1" smtClean="0">
                <a:solidFill>
                  <a:schemeClr val="bg1"/>
                </a:solidFill>
              </a:rPr>
              <a:t>вмерла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Україна</a:t>
            </a:r>
            <a:r>
              <a:rPr lang="ru-RU" b="1" i="1" dirty="0" smtClean="0">
                <a:solidFill>
                  <a:schemeClr val="bg1"/>
                </a:solidFill>
              </a:rPr>
              <a:t>» як </a:t>
            </a:r>
            <a:r>
              <a:rPr lang="ru-RU" b="1" i="1" dirty="0" err="1" smtClean="0">
                <a:solidFill>
                  <a:schemeClr val="bg1"/>
                </a:solidFill>
              </a:rPr>
              <a:t>єдиний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державний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гімн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законодавче</a:t>
            </a:r>
            <a:r>
              <a:rPr lang="ru-RU" b="1" i="1" dirty="0" smtClean="0">
                <a:solidFill>
                  <a:schemeClr val="bg1"/>
                </a:solidFill>
              </a:rPr>
              <a:t> не </a:t>
            </a:r>
            <a:r>
              <a:rPr lang="ru-RU" b="1" i="1" dirty="0" err="1" smtClean="0">
                <a:solidFill>
                  <a:schemeClr val="bg1"/>
                </a:solidFill>
              </a:rPr>
              <a:t>був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затверджений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використовувалися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інші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гімни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Мои документы\Загрузки\Mykhaylo_Verbyt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857628"/>
            <a:ext cx="1928826" cy="28083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57950" y="3571876"/>
            <a:ext cx="266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Михайло </a:t>
            </a:r>
            <a:r>
              <a:rPr lang="ru-RU" b="1" i="1" dirty="0" err="1" smtClean="0">
                <a:solidFill>
                  <a:schemeClr val="accent6"/>
                </a:solidFill>
              </a:rPr>
              <a:t>Вербицький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051" name="Picture 3" descr="C:\Documents and Settings\Admin\Мои документы\Загрузки\444px-Gimn-ukr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071810"/>
            <a:ext cx="2801780" cy="378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43576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Радянському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Союзі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вирішено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вмерла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відкинута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сепаратиські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настрої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текст 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стверджувалося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держава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входить до складу СРСР,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вона там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рівними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вільними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висвітлена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комуністична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партія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комунізму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Тичина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Григорович.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варінт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«Живи,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прекрасна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сильна»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РСР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1949 до 1991. Композитор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Лебединець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Антон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Дмитрович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створив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офіційних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зборах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СРСР а не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РСР.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Documents and Settings\Admin\Мои документы\Загрузки\5141787_67ae879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000396" cy="227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Documents and Settings\Admin\Мои документы\Загруз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52"/>
            <a:ext cx="3214710" cy="2238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92" y="0"/>
            <a:ext cx="9572692" cy="428625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1992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гімну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затверджена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Верховною Радою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знайшло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відображання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2003 року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Верховна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ухвалила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Закон «Про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запропонований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президентом </a:t>
            </a:r>
            <a:r>
              <a:rPr lang="ru-RU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Леонідом</a:t>
            </a:r>
            <a:r>
              <a:rPr lang="ru-RU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Кучмою.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Законопроектом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пропонувалося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затвердити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Вербицького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словами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куплета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приспіву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Павла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Чубинського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вмерла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У той же час перша строфа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пропозицією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президента,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звучатиме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вмерла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слава,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воля». Цей закон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підтримали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334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депутати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висловилися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433,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зареєструвалися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голосування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брали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голосуванні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фракції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Соцпартії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Компартії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прийняттям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завершеного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гімн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Вербицького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віднині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затверджені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законом.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Загрузки\30715255.jpg"/>
          <p:cNvPicPr>
            <a:picLocks noChangeAspect="1" noChangeArrowheads="1"/>
          </p:cNvPicPr>
          <p:nvPr/>
        </p:nvPicPr>
        <p:blipFill>
          <a:blip r:embed="rId3"/>
          <a:srcRect r="3797" b="4879"/>
          <a:stretch>
            <a:fillRect/>
          </a:stretch>
        </p:blipFill>
        <p:spPr bwMode="auto">
          <a:xfrm>
            <a:off x="5524464" y="4073250"/>
            <a:ext cx="3619536" cy="2784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572272"/>
          </a:xfrm>
        </p:spPr>
        <p:txBody>
          <a:bodyPr>
            <a:normAutofit fontScale="47500" lnSpcReduction="20000"/>
          </a:bodyPr>
          <a:lstStyle/>
          <a:p>
            <a:r>
              <a:rPr lang="ru-RU" sz="5900" b="1" i="1" dirty="0" err="1" smtClean="0">
                <a:solidFill>
                  <a:srgbClr val="FF0000"/>
                </a:solidFill>
              </a:rPr>
              <a:t>Первісний</a:t>
            </a:r>
            <a:r>
              <a:rPr lang="ru-RU" sz="5900" b="1" i="1" dirty="0" smtClean="0">
                <a:solidFill>
                  <a:srgbClr val="FF0000"/>
                </a:solidFill>
              </a:rPr>
              <a:t> текст </a:t>
            </a:r>
            <a:r>
              <a:rPr lang="ru-RU" sz="5900" b="1" i="1" dirty="0" err="1" smtClean="0">
                <a:solidFill>
                  <a:srgbClr val="FF0000"/>
                </a:solidFill>
              </a:rPr>
              <a:t>Чубинського</a:t>
            </a:r>
            <a:r>
              <a:rPr lang="ru-RU" sz="59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Ще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не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вмерла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Україна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слава,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воля,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Ще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нам,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браття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молодії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усміхнеться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доля!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Згинуть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наші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вороженьки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як роса на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сонці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Запануєм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браття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у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своїй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сторонці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Душу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тіло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 положим за нашу свободу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 - покажем,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браття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козацького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роду!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Гей-гей,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браття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милі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Нумо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братися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діло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Гей, гей, пора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встати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Пора волю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добувати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Ой, Богдане, Богдане,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славний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наш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гетьмане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Нащо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оддав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Україну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ворогам поганим ?!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Щоб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вернути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її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честь, ляжем головами,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Наречемось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славними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синами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Душу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тіло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 положим за нашу свободу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 - покажем,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браття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козацького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роду!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Спогадаймо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тяжкий час, лихую годину,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тих,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вміли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умирати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нашу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Вкраїну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Спогадаймо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славну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смерть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лицарства-козацтва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Щоб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не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стратить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марно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нам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свого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юнацтва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Душу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тіло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 положим за нашу свободу </a:t>
            </a:r>
            <a:b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 - покажем,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браття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4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козацького</a:t>
            </a: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роду!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</a:p>
          <a:p>
            <a:r>
              <a:rPr lang="ru-RU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r>
              <a:rPr lang="ru-RU" sz="3800" b="1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Державний</a:t>
            </a:r>
            <a:r>
              <a:rPr lang="ru-RU" sz="3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800" b="1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Гімн</a:t>
            </a:r>
            <a:r>
              <a:rPr lang="ru-RU" sz="3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800" b="1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sz="3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закону </a:t>
            </a:r>
            <a:r>
              <a:rPr lang="ru-RU" sz="2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"Про </a:t>
            </a:r>
            <a:r>
              <a:rPr lang="ru-RU" sz="2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Державний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Гімн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 6 </a:t>
            </a:r>
            <a:r>
              <a:rPr lang="ru-RU" sz="2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березня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2003 року)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вмерла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слава,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воля.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нам,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браття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українці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усміхнеться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доля.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Згинуть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вороженьки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 роса на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сонці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Запануєм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браття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своїй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сторонці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Душу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 положим за нашу свободу,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покажем,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браття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козацького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роду.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Станем,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браття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кривавий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Сяну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Дону,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ріднім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краю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панувати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дамо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нікому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Чорне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море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всміхнеться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дід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Дніпро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зрадіє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доленька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наспіє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Душу,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 положим за нашу свободу,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покажем,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браття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козацького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роду.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завзяття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щира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свого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докаже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піснь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гучна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розляже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Карпати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відоб'ється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згомонить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степами,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слава стане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поміж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ворогами.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Душу,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 положим за нашу свободу,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покажем,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браття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козацького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роду.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 - П. </a:t>
            </a:r>
            <a:r>
              <a:rPr lang="ru-RU" b="1" i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Чубинський</a:t>
            </a: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i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виправлені</a:t>
            </a: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Вербицьким</a:t>
            </a: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b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музика</a:t>
            </a: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b="1" i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М.Вербицький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Documents and Settings\Admin\Мои документы\Загрузки\images.jpeg"/>
          <p:cNvPicPr>
            <a:picLocks noChangeAspect="1" noChangeArrowheads="1"/>
          </p:cNvPicPr>
          <p:nvPr/>
        </p:nvPicPr>
        <p:blipFill>
          <a:blip r:embed="rId3"/>
          <a:srcRect l="11250" r="13749" b="21249"/>
          <a:stretch>
            <a:fillRect/>
          </a:stretch>
        </p:blipFill>
        <p:spPr bwMode="auto">
          <a:xfrm>
            <a:off x="6858016" y="3071810"/>
            <a:ext cx="20410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529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Державний гімн             України         історія створення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Державний гімн             України         історія створення  </dc:title>
  <dc:creator>Admin</dc:creator>
  <cp:lastModifiedBy>Admin</cp:lastModifiedBy>
  <cp:revision>8</cp:revision>
  <dcterms:created xsi:type="dcterms:W3CDTF">2013-11-14T16:22:34Z</dcterms:created>
  <dcterms:modified xsi:type="dcterms:W3CDTF">2013-11-14T17:42:07Z</dcterms:modified>
</cp:coreProperties>
</file>