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C295150-4FD7-4802-B0EB-D52217513A72}" type="datetime1">
              <a:rPr lang="en-US" smtClean="0"/>
              <a:pPr/>
              <a:t>6/3/2014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6DD0FD-55B0-48C4-8AF2-8A69533EDFC3}" type="slidenum">
              <a:rPr lang="en-US" smtClean="0"/>
              <a:pPr/>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uk-UA" smtClean="0"/>
              <a:t>Зразок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3" name="Vertical Text Placeholder 2"/>
          <p:cNvSpPr>
            <a:spLocks noGrp="1"/>
          </p:cNvSpPr>
          <p:nvPr>
            <p:ph type="body" orient="vert" idx="1"/>
          </p:nvPr>
        </p:nvSpPr>
        <p:spPr/>
        <p:txBody>
          <a:bodyPr vert="eaVert" anchor="ct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0461895A-832A-4167-BE9B-7448CA062309}" type="datetime1">
              <a:rPr lang="en-US" smtClean="0"/>
              <a:pPr/>
              <a:t>6/3/2014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227571FF-D602-4BB6-9683-7A1E909D4296}" type="datetime1">
              <a:rPr lang="en-US" smtClean="0"/>
              <a:pPr/>
              <a:t>6/3/2014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FC392BEB-5202-498C-89F7-BBD3BEE1B887}" type="datetime1">
              <a:rPr lang="en-US" smtClean="0"/>
              <a:pPr/>
              <a:t>6/3/2014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
        <p:nvSpPr>
          <p:cNvPr id="11" name="Title 10"/>
          <p:cNvSpPr>
            <a:spLocks noGrp="1"/>
          </p:cNvSpPr>
          <p:nvPr>
            <p:ph type="title"/>
          </p:nvPr>
        </p:nvSpPr>
        <p:spPr/>
        <p:txBody>
          <a:bodyPr/>
          <a:lstStyle/>
          <a:p>
            <a:r>
              <a:rPr lang="uk-UA" smtClean="0"/>
              <a:t>Зразок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uk-UA" smtClean="0"/>
              <a:t>Зразок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D242B6C6-10FF-4510-A888-F0B9C6A788B0}" type="datetime1">
              <a:rPr lang="en-US" smtClean="0"/>
              <a:pPr/>
              <a:t>6/3/2014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847B31-A4E1-4FCE-8661-5EC33A675437}" type="datetime1">
              <a:rPr lang="en-US" smtClean="0"/>
              <a:pPr/>
              <a:t>6/3/2014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dirty="0"/>
          </a:p>
        </p:txBody>
      </p:sp>
      <p:sp>
        <p:nvSpPr>
          <p:cNvPr id="12" name="Title 11"/>
          <p:cNvSpPr>
            <a:spLocks noGrp="1"/>
          </p:cNvSpPr>
          <p:nvPr>
            <p:ph type="title"/>
          </p:nvPr>
        </p:nvSpPr>
        <p:spPr/>
        <p:txBody>
          <a:bodyPr/>
          <a:lstStyle>
            <a:lvl1pPr>
              <a:defRPr>
                <a:solidFill>
                  <a:schemeClr val="tx2"/>
                </a:solidFill>
              </a:defRPr>
            </a:lvl1pPr>
          </a:lstStyle>
          <a:p>
            <a:r>
              <a:rPr lang="uk-UA" smtClean="0"/>
              <a:t>Зразок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smtClean="0"/>
              <a:t>Зразок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7CAD832D-B7F8-4A85-B115-3F84BE9AC26D}" type="datetime1">
              <a:rPr lang="en-US" smtClean="0"/>
              <a:pPr/>
              <a:t>6/3/2014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E10B34F3-05F7-41C1-B84E-68CE2E00C83C}" type="datetime1">
              <a:rPr lang="en-US" smtClean="0"/>
              <a:pPr/>
              <a:t>6/3/2014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6/3/2014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uk-UA" smtClean="0"/>
              <a:t>Зразок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81E57738-F4B0-48EA-9B71-E0F723F8BF6C}" type="datetime1">
              <a:rPr lang="en-US" smtClean="0"/>
              <a:pPr/>
              <a:t>6/3/2014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uk-UA" smtClean="0"/>
              <a:t>Зразок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dirty="0"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E600D5EF-7D26-425F-8C45-B9312ACE18BC}" type="datetime1">
              <a:rPr lang="en-US" smtClean="0"/>
              <a:pPr/>
              <a:t>6/3/2014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uk-UA" smtClean="0"/>
              <a:t>Зразок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1909345-DEE0-4B07-8E32-441AC9DA095E}" type="datetime1">
              <a:rPr lang="en-US" smtClean="0"/>
              <a:pPr/>
              <a:t>6/3/2014</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6DD0FD-55B0-48C4-8AF2-8A69533EDFC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smtClean="0"/>
              <a:t>Богдан Михайлович Хмельницький</a:t>
            </a:r>
            <a:endParaRPr lang="uk-UA" dirty="0"/>
          </a:p>
        </p:txBody>
      </p:sp>
      <p:sp>
        <p:nvSpPr>
          <p:cNvPr id="3" name="Підзаголовок 2"/>
          <p:cNvSpPr>
            <a:spLocks noGrp="1"/>
          </p:cNvSpPr>
          <p:nvPr>
            <p:ph type="subTitle" idx="1"/>
          </p:nvPr>
        </p:nvSpPr>
        <p:spPr/>
        <p:txBody>
          <a:bodyPr/>
          <a:lstStyle/>
          <a:p>
            <a:r>
              <a:rPr lang="uk-UA" dirty="0"/>
              <a:t>1596 - 1657 </a:t>
            </a:r>
          </a:p>
        </p:txBody>
      </p:sp>
    </p:spTree>
    <p:extLst>
      <p:ext uri="{BB962C8B-B14F-4D97-AF65-F5344CB8AC3E}">
        <p14:creationId xmlns:p14="http://schemas.microsoft.com/office/powerpoint/2010/main" val="7169892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88641"/>
            <a:ext cx="3372966" cy="2317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72" y="188640"/>
            <a:ext cx="3082117" cy="2317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81" y="4221088"/>
            <a:ext cx="3183331"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4221088"/>
            <a:ext cx="3372966"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0455" y="2325382"/>
            <a:ext cx="3164007" cy="2610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0998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wheel(1)">
                                      <p:cBhvr>
                                        <p:cTn id="12" dur="2000"/>
                                        <p:tgtEl>
                                          <p:spTgt spid="512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wheel(1)">
                                      <p:cBhvr>
                                        <p:cTn id="17" dur="2000"/>
                                        <p:tgtEl>
                                          <p:spTgt spid="512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wheel(1)">
                                      <p:cBhvr>
                                        <p:cTn id="22" dur="2000"/>
                                        <p:tgtEl>
                                          <p:spTgt spid="51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circle(in)">
                                      <p:cBhvr>
                                        <p:cTn id="2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827584" y="332656"/>
            <a:ext cx="7776864" cy="5632311"/>
          </a:xfrm>
          <a:prstGeom prst="rect">
            <a:avLst/>
          </a:prstGeom>
        </p:spPr>
        <p:txBody>
          <a:bodyPr wrap="square">
            <a:spAutoFit/>
          </a:bodyPr>
          <a:lstStyle/>
          <a:p>
            <a:pPr marL="342900" indent="-342900">
              <a:buFont typeface="Wingdings" panose="05000000000000000000" pitchFamily="2" charset="2"/>
              <a:buChar char="Ø"/>
            </a:pPr>
            <a:r>
              <a:rPr lang="uk-UA" sz="2400" dirty="0"/>
              <a:t>Восени 1647 р. Б. Хмельницький розпочав активні переговори щодо організації антипольського повстання, але через донос був заарештований. Завдяки допомозі друзів йому вдалось втекти і разом із сином Тимошем в грудні 1647 р. він вирушив на Запоріжжя. Там на початку лютого 1648 р. його було обрано гетьманом, і розпочалася підготовка до загального повстання проти Польщі.</a:t>
            </a:r>
          </a:p>
          <a:p>
            <a:endParaRPr lang="uk-UA" sz="2400" dirty="0"/>
          </a:p>
          <a:p>
            <a:pPr marL="342900" indent="-342900">
              <a:buFont typeface="Wingdings" panose="05000000000000000000" pitchFamily="2" charset="2"/>
              <a:buChar char="Ø"/>
            </a:pPr>
            <a:r>
              <a:rPr lang="uk-UA" sz="2400" dirty="0"/>
              <a:t>На початку весни 1648 р. козацька армія під проводом Б. Хмельницького завдала перших нищівних поразок польському війську під Жовтими Водами та під Корсунем. Це був початок тривалої боротьби за визволення, який дістав в історичній літературі назву Національно-визвольної революції середини Х</a:t>
            </a:r>
            <a:r>
              <a:rPr lang="en-US" sz="2400" dirty="0"/>
              <a:t>V</a:t>
            </a:r>
            <a:r>
              <a:rPr lang="uk-UA" sz="2400" dirty="0"/>
              <a:t>ІІ ст.</a:t>
            </a:r>
          </a:p>
        </p:txBody>
      </p:sp>
    </p:spTree>
    <p:extLst>
      <p:ext uri="{BB962C8B-B14F-4D97-AF65-F5344CB8AC3E}">
        <p14:creationId xmlns:p14="http://schemas.microsoft.com/office/powerpoint/2010/main" val="4246135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5157"/>
            <a:ext cx="3096344" cy="35320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867" y="2636912"/>
            <a:ext cx="3788621" cy="281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70" y="2636912"/>
            <a:ext cx="3788621"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2970" y="5764615"/>
            <a:ext cx="3780421" cy="369332"/>
          </a:xfrm>
          <a:prstGeom prst="rect">
            <a:avLst/>
          </a:prstGeom>
          <a:noFill/>
        </p:spPr>
        <p:txBody>
          <a:bodyPr wrap="square" rtlCol="0">
            <a:spAutoFit/>
          </a:bodyPr>
          <a:lstStyle/>
          <a:p>
            <a:r>
              <a:rPr lang="uk-UA" i="1" dirty="0" smtClean="0"/>
              <a:t>Битва під </a:t>
            </a:r>
            <a:r>
              <a:rPr lang="uk-UA" i="1" dirty="0"/>
              <a:t>Жовтими водами  </a:t>
            </a:r>
            <a:r>
              <a:rPr lang="uk-UA" i="1" dirty="0" smtClean="0"/>
              <a:t>1648 р.</a:t>
            </a:r>
            <a:endParaRPr lang="uk-UA" i="1" dirty="0"/>
          </a:p>
        </p:txBody>
      </p:sp>
      <p:sp>
        <p:nvSpPr>
          <p:cNvPr id="3" name="TextBox 2"/>
          <p:cNvSpPr txBox="1"/>
          <p:nvPr/>
        </p:nvSpPr>
        <p:spPr>
          <a:xfrm>
            <a:off x="5148064" y="5764615"/>
            <a:ext cx="3312368" cy="369332"/>
          </a:xfrm>
          <a:prstGeom prst="rect">
            <a:avLst/>
          </a:prstGeom>
          <a:noFill/>
        </p:spPr>
        <p:txBody>
          <a:bodyPr wrap="square" rtlCol="0">
            <a:spAutoFit/>
          </a:bodyPr>
          <a:lstStyle/>
          <a:p>
            <a:r>
              <a:rPr lang="uk-UA" i="1" dirty="0" smtClean="0"/>
              <a:t>Битва під Корсунем 1648 р.</a:t>
            </a:r>
            <a:endParaRPr lang="uk-UA" i="1" dirty="0"/>
          </a:p>
        </p:txBody>
      </p:sp>
    </p:spTree>
    <p:extLst>
      <p:ext uri="{BB962C8B-B14F-4D97-AF65-F5344CB8AC3E}">
        <p14:creationId xmlns:p14="http://schemas.microsoft.com/office/powerpoint/2010/main" val="22034025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wipe(down)">
                                      <p:cBhvr>
                                        <p:cTn id="7" dur="5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 calcmode="lin" valueType="num">
                                      <p:cBhvr>
                                        <p:cTn id="12" dur="500" fill="hold"/>
                                        <p:tgtEl>
                                          <p:spTgt spid="6147"/>
                                        </p:tgtEl>
                                        <p:attrNameLst>
                                          <p:attrName>ppt_w</p:attrName>
                                        </p:attrNameLst>
                                      </p:cBhvr>
                                      <p:tavLst>
                                        <p:tav tm="0">
                                          <p:val>
                                            <p:fltVal val="0"/>
                                          </p:val>
                                        </p:tav>
                                        <p:tav tm="100000">
                                          <p:val>
                                            <p:strVal val="#ppt_w"/>
                                          </p:val>
                                        </p:tav>
                                      </p:tavLst>
                                    </p:anim>
                                    <p:anim calcmode="lin" valueType="num">
                                      <p:cBhvr>
                                        <p:cTn id="13" dur="500" fill="hold"/>
                                        <p:tgtEl>
                                          <p:spTgt spid="6147"/>
                                        </p:tgtEl>
                                        <p:attrNameLst>
                                          <p:attrName>ppt_h</p:attrName>
                                        </p:attrNameLst>
                                      </p:cBhvr>
                                      <p:tavLst>
                                        <p:tav tm="0">
                                          <p:val>
                                            <p:fltVal val="0"/>
                                          </p:val>
                                        </p:tav>
                                        <p:tav tm="100000">
                                          <p:val>
                                            <p:strVal val="#ppt_h"/>
                                          </p:val>
                                        </p:tav>
                                      </p:tavLst>
                                    </p:anim>
                                    <p:animEffect transition="in" filter="fade">
                                      <p:cBhvr>
                                        <p:cTn id="14" dur="500"/>
                                        <p:tgtEl>
                                          <p:spTgt spid="614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p:cTn id="19" dur="500" fill="hold"/>
                                        <p:tgtEl>
                                          <p:spTgt spid="6148"/>
                                        </p:tgtEl>
                                        <p:attrNameLst>
                                          <p:attrName>ppt_w</p:attrName>
                                        </p:attrNameLst>
                                      </p:cBhvr>
                                      <p:tavLst>
                                        <p:tav tm="0">
                                          <p:val>
                                            <p:fltVal val="0"/>
                                          </p:val>
                                        </p:tav>
                                        <p:tav tm="100000">
                                          <p:val>
                                            <p:strVal val="#ppt_w"/>
                                          </p:val>
                                        </p:tav>
                                      </p:tavLst>
                                    </p:anim>
                                    <p:anim calcmode="lin" valueType="num">
                                      <p:cBhvr>
                                        <p:cTn id="20" dur="500" fill="hold"/>
                                        <p:tgtEl>
                                          <p:spTgt spid="6148"/>
                                        </p:tgtEl>
                                        <p:attrNameLst>
                                          <p:attrName>ppt_h</p:attrName>
                                        </p:attrNameLst>
                                      </p:cBhvr>
                                      <p:tavLst>
                                        <p:tav tm="0">
                                          <p:val>
                                            <p:fltVal val="0"/>
                                          </p:val>
                                        </p:tav>
                                        <p:tav tm="100000">
                                          <p:val>
                                            <p:strVal val="#ppt_h"/>
                                          </p:val>
                                        </p:tav>
                                      </p:tavLst>
                                    </p:anim>
                                    <p:animEffect transition="in" filter="fade">
                                      <p:cBhvr>
                                        <p:cTn id="2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611560" y="404664"/>
            <a:ext cx="7847936" cy="6370975"/>
          </a:xfrm>
          <a:prstGeom prst="rect">
            <a:avLst/>
          </a:prstGeom>
        </p:spPr>
        <p:txBody>
          <a:bodyPr wrap="square">
            <a:spAutoFit/>
          </a:bodyPr>
          <a:lstStyle/>
          <a:p>
            <a:r>
              <a:rPr lang="uk-UA" sz="2400" dirty="0">
                <a:solidFill>
                  <a:srgbClr val="C00000"/>
                </a:solidFill>
              </a:rPr>
              <a:t>На початковому етапі національно-визвольної боротьби дії козацької армії на чолі з Б. Хмельницьким були </a:t>
            </a:r>
            <a:r>
              <a:rPr lang="uk-UA" sz="2400" dirty="0" smtClean="0">
                <a:solidFill>
                  <a:srgbClr val="C00000"/>
                </a:solidFill>
              </a:rPr>
              <a:t>вдалими</a:t>
            </a:r>
            <a:r>
              <a:rPr lang="uk-UA" sz="2400" dirty="0">
                <a:solidFill>
                  <a:srgbClr val="C00000"/>
                </a:solidFill>
              </a:rPr>
              <a:t>:</a:t>
            </a:r>
            <a:endParaRPr lang="uk-UA" sz="2400" dirty="0" smtClean="0">
              <a:solidFill>
                <a:srgbClr val="C00000"/>
              </a:solidFill>
            </a:endParaRPr>
          </a:p>
          <a:p>
            <a:pPr marL="285750" indent="-285750">
              <a:buFont typeface="Arial" panose="020B0604020202020204" pitchFamily="34" charset="0"/>
              <a:buChar char="•"/>
            </a:pPr>
            <a:r>
              <a:rPr lang="uk-UA" sz="2400" dirty="0" smtClean="0"/>
              <a:t>Козаки </a:t>
            </a:r>
            <a:r>
              <a:rPr lang="uk-UA" sz="2400" dirty="0"/>
              <a:t>розгромили польське військо під Пилявцями (1648</a:t>
            </a:r>
            <a:r>
              <a:rPr lang="uk-UA" sz="2400" dirty="0" smtClean="0"/>
              <a:t>). </a:t>
            </a:r>
          </a:p>
          <a:p>
            <a:pPr marL="285750" indent="-285750">
              <a:buFont typeface="Arial" panose="020B0604020202020204" pitchFamily="34" charset="0"/>
              <a:buChar char="•"/>
            </a:pPr>
            <a:r>
              <a:rPr lang="uk-UA" sz="2400" dirty="0"/>
              <a:t>З</a:t>
            </a:r>
            <a:r>
              <a:rPr lang="uk-UA" sz="2400" dirty="0" smtClean="0"/>
              <a:t>айняли </a:t>
            </a:r>
            <a:r>
              <a:rPr lang="uk-UA" sz="2400" dirty="0"/>
              <a:t>низку міст на Правобережжі та Галичині (1648</a:t>
            </a:r>
            <a:r>
              <a:rPr lang="uk-UA" sz="2400" dirty="0" smtClean="0"/>
              <a:t>).</a:t>
            </a:r>
          </a:p>
          <a:p>
            <a:pPr marL="285750" indent="-285750">
              <a:buFont typeface="Arial" panose="020B0604020202020204" pitchFamily="34" charset="0"/>
              <a:buChar char="•"/>
            </a:pPr>
            <a:r>
              <a:rPr lang="uk-UA" sz="2400" dirty="0"/>
              <a:t>О</a:t>
            </a:r>
            <a:r>
              <a:rPr lang="uk-UA" sz="2400" dirty="0" smtClean="0"/>
              <a:t>рганізували </a:t>
            </a:r>
            <a:r>
              <a:rPr lang="uk-UA" sz="2400" dirty="0"/>
              <a:t>облогу Львова і навіть здобули Високий </a:t>
            </a:r>
            <a:r>
              <a:rPr lang="uk-UA" sz="2400" dirty="0" smtClean="0"/>
              <a:t>Замок</a:t>
            </a:r>
            <a:r>
              <a:rPr lang="uk-UA" sz="2400" dirty="0"/>
              <a:t>.</a:t>
            </a:r>
            <a:endParaRPr lang="uk-UA" sz="2400" dirty="0" smtClean="0"/>
          </a:p>
          <a:p>
            <a:pPr marL="285750" indent="-285750">
              <a:buFont typeface="Arial" panose="020B0604020202020204" pitchFamily="34" charset="0"/>
              <a:buChar char="•"/>
            </a:pPr>
            <a:r>
              <a:rPr lang="uk-UA" sz="2400" dirty="0"/>
              <a:t>Д</a:t>
            </a:r>
            <a:r>
              <a:rPr lang="uk-UA" sz="2400" dirty="0" smtClean="0"/>
              <a:t>істали </a:t>
            </a:r>
            <a:r>
              <a:rPr lang="uk-UA" sz="2400" dirty="0"/>
              <a:t>перемогу у битві під Зборовом (1649</a:t>
            </a:r>
            <a:r>
              <a:rPr lang="uk-UA" sz="2400" dirty="0" smtClean="0"/>
              <a:t>).</a:t>
            </a:r>
          </a:p>
          <a:p>
            <a:pPr marL="285750" indent="-285750">
              <a:buFont typeface="Arial" panose="020B0604020202020204" pitchFamily="34" charset="0"/>
              <a:buChar char="•"/>
            </a:pPr>
            <a:r>
              <a:rPr lang="uk-UA" sz="2400" dirty="0"/>
              <a:t>З</a:t>
            </a:r>
            <a:r>
              <a:rPr lang="uk-UA" sz="2400" dirty="0" smtClean="0"/>
              <a:t>дійснили </a:t>
            </a:r>
            <a:r>
              <a:rPr lang="uk-UA" sz="2400" dirty="0"/>
              <a:t>низку «молдавських» походів на боці союзника козаків – молдавського господаря Василя Лупулу (1650 – 1653</a:t>
            </a:r>
            <a:r>
              <a:rPr lang="uk-UA" sz="2400" dirty="0" smtClean="0"/>
              <a:t>).</a:t>
            </a:r>
          </a:p>
          <a:p>
            <a:pPr marL="285750" indent="-285750">
              <a:buFont typeface="Arial" panose="020B0604020202020204" pitchFamily="34" charset="0"/>
              <a:buChar char="•"/>
            </a:pPr>
            <a:r>
              <a:rPr lang="uk-UA" sz="2400" dirty="0" smtClean="0"/>
              <a:t> Розгромили </a:t>
            </a:r>
            <a:r>
              <a:rPr lang="uk-UA" sz="2400" dirty="0"/>
              <a:t>25-тисячну польську армію у Батозькій битві (1652) </a:t>
            </a:r>
            <a:r>
              <a:rPr lang="uk-UA" sz="2400" dirty="0" smtClean="0"/>
              <a:t>.</a:t>
            </a:r>
          </a:p>
          <a:p>
            <a:pPr marL="285750" indent="-285750">
              <a:buFont typeface="Arial" panose="020B0604020202020204" pitchFamily="34" charset="0"/>
              <a:buChar char="•"/>
            </a:pPr>
            <a:r>
              <a:rPr lang="uk-UA" sz="2400" dirty="0" smtClean="0"/>
              <a:t> </a:t>
            </a:r>
            <a:r>
              <a:rPr lang="uk-UA" sz="2400" dirty="0"/>
              <a:t>Навіть невдача під Берестечком (1651) не зупинила Б. Хмельницького.</a:t>
            </a:r>
          </a:p>
        </p:txBody>
      </p:sp>
    </p:spTree>
    <p:extLst>
      <p:ext uri="{BB962C8B-B14F-4D97-AF65-F5344CB8AC3E}">
        <p14:creationId xmlns:p14="http://schemas.microsoft.com/office/powerpoint/2010/main" val="178594061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7623" y="111829"/>
            <a:ext cx="3382904" cy="2434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 y="104919"/>
            <a:ext cx="3193826"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623" y="3828196"/>
            <a:ext cx="3409850" cy="248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8" y="3795346"/>
            <a:ext cx="3193826" cy="251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7657" y="2575260"/>
            <a:ext cx="2425005" cy="369332"/>
          </a:xfrm>
          <a:prstGeom prst="rect">
            <a:avLst/>
          </a:prstGeom>
          <a:noFill/>
        </p:spPr>
        <p:txBody>
          <a:bodyPr wrap="square" rtlCol="0">
            <a:spAutoFit/>
          </a:bodyPr>
          <a:lstStyle/>
          <a:p>
            <a:r>
              <a:rPr lang="uk-UA" i="1" dirty="0" smtClean="0"/>
              <a:t>Битва під Пилявцями</a:t>
            </a:r>
            <a:endParaRPr lang="uk-UA" i="1" dirty="0"/>
          </a:p>
        </p:txBody>
      </p:sp>
      <p:sp>
        <p:nvSpPr>
          <p:cNvPr id="3" name="TextBox 2"/>
          <p:cNvSpPr txBox="1"/>
          <p:nvPr/>
        </p:nvSpPr>
        <p:spPr>
          <a:xfrm>
            <a:off x="6588224" y="2564904"/>
            <a:ext cx="2304256" cy="369332"/>
          </a:xfrm>
          <a:prstGeom prst="rect">
            <a:avLst/>
          </a:prstGeom>
          <a:noFill/>
        </p:spPr>
        <p:txBody>
          <a:bodyPr wrap="square" rtlCol="0">
            <a:spAutoFit/>
          </a:bodyPr>
          <a:lstStyle/>
          <a:p>
            <a:r>
              <a:rPr lang="uk-UA" i="1" dirty="0" smtClean="0"/>
              <a:t>Битва під Зборовом</a:t>
            </a:r>
            <a:endParaRPr lang="uk-UA" i="1" dirty="0"/>
          </a:p>
        </p:txBody>
      </p:sp>
      <p:sp>
        <p:nvSpPr>
          <p:cNvPr id="4" name="TextBox 3"/>
          <p:cNvSpPr txBox="1"/>
          <p:nvPr/>
        </p:nvSpPr>
        <p:spPr>
          <a:xfrm>
            <a:off x="253215" y="6309320"/>
            <a:ext cx="2376264" cy="369332"/>
          </a:xfrm>
          <a:prstGeom prst="rect">
            <a:avLst/>
          </a:prstGeom>
          <a:noFill/>
        </p:spPr>
        <p:txBody>
          <a:bodyPr wrap="square" rtlCol="0">
            <a:spAutoFit/>
          </a:bodyPr>
          <a:lstStyle/>
          <a:p>
            <a:r>
              <a:rPr lang="uk-UA" i="1" dirty="0" smtClean="0"/>
              <a:t>Битва під Батогом</a:t>
            </a:r>
            <a:endParaRPr lang="uk-UA" i="1" dirty="0"/>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1302" y="2185030"/>
            <a:ext cx="3781839" cy="18554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00192" y="6306330"/>
            <a:ext cx="2592288" cy="369332"/>
          </a:xfrm>
          <a:prstGeom prst="rect">
            <a:avLst/>
          </a:prstGeom>
          <a:noFill/>
        </p:spPr>
        <p:txBody>
          <a:bodyPr wrap="square" rtlCol="0">
            <a:spAutoFit/>
          </a:bodyPr>
          <a:lstStyle/>
          <a:p>
            <a:r>
              <a:rPr lang="uk-UA" i="1" dirty="0" smtClean="0"/>
              <a:t>Битва під Берестечком</a:t>
            </a:r>
            <a:endParaRPr lang="uk-UA" i="1" dirty="0"/>
          </a:p>
        </p:txBody>
      </p:sp>
      <p:sp>
        <p:nvSpPr>
          <p:cNvPr id="6" name="TextBox 5"/>
          <p:cNvSpPr txBox="1"/>
          <p:nvPr/>
        </p:nvSpPr>
        <p:spPr>
          <a:xfrm>
            <a:off x="3563888" y="4080378"/>
            <a:ext cx="2016224" cy="369332"/>
          </a:xfrm>
          <a:prstGeom prst="rect">
            <a:avLst/>
          </a:prstGeom>
          <a:noFill/>
        </p:spPr>
        <p:txBody>
          <a:bodyPr wrap="square" rtlCol="0">
            <a:spAutoFit/>
          </a:bodyPr>
          <a:lstStyle/>
          <a:p>
            <a:r>
              <a:rPr lang="uk-UA" i="1" dirty="0" smtClean="0"/>
              <a:t>Облога Львова</a:t>
            </a:r>
            <a:endParaRPr lang="uk-UA" i="1" dirty="0"/>
          </a:p>
        </p:txBody>
      </p:sp>
    </p:spTree>
    <p:extLst>
      <p:ext uri="{BB962C8B-B14F-4D97-AF65-F5344CB8AC3E}">
        <p14:creationId xmlns:p14="http://schemas.microsoft.com/office/powerpoint/2010/main" val="41254868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1000" fill="hold"/>
                                        <p:tgtEl>
                                          <p:spTgt spid="7171"/>
                                        </p:tgtEl>
                                        <p:attrNameLst>
                                          <p:attrName>ppt_w</p:attrName>
                                        </p:attrNameLst>
                                      </p:cBhvr>
                                      <p:tavLst>
                                        <p:tav tm="0">
                                          <p:val>
                                            <p:fltVal val="0"/>
                                          </p:val>
                                        </p:tav>
                                        <p:tav tm="100000">
                                          <p:val>
                                            <p:strVal val="#ppt_w"/>
                                          </p:val>
                                        </p:tav>
                                      </p:tavLst>
                                    </p:anim>
                                    <p:anim calcmode="lin" valueType="num">
                                      <p:cBhvr>
                                        <p:cTn id="8" dur="1000" fill="hold"/>
                                        <p:tgtEl>
                                          <p:spTgt spid="7171"/>
                                        </p:tgtEl>
                                        <p:attrNameLst>
                                          <p:attrName>ppt_h</p:attrName>
                                        </p:attrNameLst>
                                      </p:cBhvr>
                                      <p:tavLst>
                                        <p:tav tm="0">
                                          <p:val>
                                            <p:fltVal val="0"/>
                                          </p:val>
                                        </p:tav>
                                        <p:tav tm="100000">
                                          <p:val>
                                            <p:strVal val="#ppt_h"/>
                                          </p:val>
                                        </p:tav>
                                      </p:tavLst>
                                    </p:anim>
                                    <p:anim calcmode="lin" valueType="num">
                                      <p:cBhvr>
                                        <p:cTn id="9" dur="1000" fill="hold"/>
                                        <p:tgtEl>
                                          <p:spTgt spid="717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p:cTn id="15" dur="1000" fill="hold"/>
                                        <p:tgtEl>
                                          <p:spTgt spid="7170"/>
                                        </p:tgtEl>
                                        <p:attrNameLst>
                                          <p:attrName>ppt_w</p:attrName>
                                        </p:attrNameLst>
                                      </p:cBhvr>
                                      <p:tavLst>
                                        <p:tav tm="0">
                                          <p:val>
                                            <p:fltVal val="0"/>
                                          </p:val>
                                        </p:tav>
                                        <p:tav tm="100000">
                                          <p:val>
                                            <p:strVal val="#ppt_w"/>
                                          </p:val>
                                        </p:tav>
                                      </p:tavLst>
                                    </p:anim>
                                    <p:anim calcmode="lin" valueType="num">
                                      <p:cBhvr>
                                        <p:cTn id="16" dur="1000" fill="hold"/>
                                        <p:tgtEl>
                                          <p:spTgt spid="7170"/>
                                        </p:tgtEl>
                                        <p:attrNameLst>
                                          <p:attrName>ppt_h</p:attrName>
                                        </p:attrNameLst>
                                      </p:cBhvr>
                                      <p:tavLst>
                                        <p:tav tm="0">
                                          <p:val>
                                            <p:fltVal val="0"/>
                                          </p:val>
                                        </p:tav>
                                        <p:tav tm="100000">
                                          <p:val>
                                            <p:strVal val="#ppt_h"/>
                                          </p:val>
                                        </p:tav>
                                      </p:tavLst>
                                    </p:anim>
                                    <p:anim calcmode="lin" valueType="num">
                                      <p:cBhvr>
                                        <p:cTn id="17" dur="1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7174"/>
                                        </p:tgtEl>
                                        <p:attrNameLst>
                                          <p:attrName>style.visibility</p:attrName>
                                        </p:attrNameLst>
                                      </p:cBhvr>
                                      <p:to>
                                        <p:strVal val="visible"/>
                                      </p:to>
                                    </p:set>
                                    <p:animScale>
                                      <p:cBhvr>
                                        <p:cTn id="23" dur="1000" decel="50000" fill="hold">
                                          <p:stCondLst>
                                            <p:cond delay="0"/>
                                          </p:stCondLst>
                                        </p:cTn>
                                        <p:tgtEl>
                                          <p:spTgt spid="71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7174"/>
                                        </p:tgtEl>
                                        <p:attrNameLst>
                                          <p:attrName>ppt_x</p:attrName>
                                          <p:attrName>ppt_y</p:attrName>
                                        </p:attrNameLst>
                                      </p:cBhvr>
                                    </p:animMotion>
                                    <p:animEffect transition="in" filter="fade">
                                      <p:cBhvr>
                                        <p:cTn id="25" dur="1000"/>
                                        <p:tgtEl>
                                          <p:spTgt spid="7174"/>
                                        </p:tgtEl>
                                      </p:cBhvr>
                                    </p:animEffect>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nodeType="clickEffect">
                                  <p:stCondLst>
                                    <p:cond delay="0"/>
                                  </p:stCondLst>
                                  <p:childTnLst>
                                    <p:set>
                                      <p:cBhvr>
                                        <p:cTn id="29" dur="1" fill="hold">
                                          <p:stCondLst>
                                            <p:cond delay="0"/>
                                          </p:stCondLst>
                                        </p:cTn>
                                        <p:tgtEl>
                                          <p:spTgt spid="7173"/>
                                        </p:tgtEl>
                                        <p:attrNameLst>
                                          <p:attrName>style.visibility</p:attrName>
                                        </p:attrNameLst>
                                      </p:cBhvr>
                                      <p:to>
                                        <p:strVal val="visible"/>
                                      </p:to>
                                    </p:set>
                                    <p:animScale>
                                      <p:cBhvr>
                                        <p:cTn id="30" dur="1000" decel="50000" fill="hold">
                                          <p:stCondLst>
                                            <p:cond delay="0"/>
                                          </p:stCondLst>
                                        </p:cTn>
                                        <p:tgtEl>
                                          <p:spTgt spid="71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7173"/>
                                        </p:tgtEl>
                                        <p:attrNameLst>
                                          <p:attrName>ppt_x</p:attrName>
                                          <p:attrName>ppt_y</p:attrName>
                                        </p:attrNameLst>
                                      </p:cBhvr>
                                    </p:animMotion>
                                    <p:animEffect transition="in" filter="fade">
                                      <p:cBhvr>
                                        <p:cTn id="32" dur="1000"/>
                                        <p:tgtEl>
                                          <p:spTgt spid="7173"/>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7172"/>
                                        </p:tgtEl>
                                        <p:attrNameLst>
                                          <p:attrName>style.visibility</p:attrName>
                                        </p:attrNameLst>
                                      </p:cBhvr>
                                      <p:to>
                                        <p:strVal val="visible"/>
                                      </p:to>
                                    </p:set>
                                    <p:animEffect transition="in" filter="fade">
                                      <p:cBhvr>
                                        <p:cTn id="37" dur="2000"/>
                                        <p:tgtEl>
                                          <p:spTgt spid="7172"/>
                                        </p:tgtEl>
                                      </p:cBhvr>
                                    </p:animEffect>
                                    <p:anim calcmode="lin" valueType="num">
                                      <p:cBhvr>
                                        <p:cTn id="38" dur="2000" fill="hold"/>
                                        <p:tgtEl>
                                          <p:spTgt spid="7172"/>
                                        </p:tgtEl>
                                        <p:attrNameLst>
                                          <p:attrName>style.rotation</p:attrName>
                                        </p:attrNameLst>
                                      </p:cBhvr>
                                      <p:tavLst>
                                        <p:tav tm="0">
                                          <p:val>
                                            <p:fltVal val="720"/>
                                          </p:val>
                                        </p:tav>
                                        <p:tav tm="100000">
                                          <p:val>
                                            <p:fltVal val="0"/>
                                          </p:val>
                                        </p:tav>
                                      </p:tavLst>
                                    </p:anim>
                                    <p:anim calcmode="lin" valueType="num">
                                      <p:cBhvr>
                                        <p:cTn id="39" dur="2000" fill="hold"/>
                                        <p:tgtEl>
                                          <p:spTgt spid="7172"/>
                                        </p:tgtEl>
                                        <p:attrNameLst>
                                          <p:attrName>ppt_h</p:attrName>
                                        </p:attrNameLst>
                                      </p:cBhvr>
                                      <p:tavLst>
                                        <p:tav tm="0">
                                          <p:val>
                                            <p:fltVal val="0"/>
                                          </p:val>
                                        </p:tav>
                                        <p:tav tm="100000">
                                          <p:val>
                                            <p:strVal val="#ppt_h"/>
                                          </p:val>
                                        </p:tav>
                                      </p:tavLst>
                                    </p:anim>
                                    <p:anim calcmode="lin" valueType="num">
                                      <p:cBhvr>
                                        <p:cTn id="40" dur="2000" fill="hold"/>
                                        <p:tgtEl>
                                          <p:spTgt spid="717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616274" y="167125"/>
            <a:ext cx="7560840" cy="3046988"/>
          </a:xfrm>
          <a:prstGeom prst="rect">
            <a:avLst/>
          </a:prstGeom>
        </p:spPr>
        <p:txBody>
          <a:bodyPr wrap="square">
            <a:spAutoFit/>
          </a:bodyPr>
          <a:lstStyle/>
          <a:p>
            <a:pPr marL="342900" indent="-342900">
              <a:buFont typeface="Wingdings" panose="05000000000000000000" pitchFamily="2" charset="2"/>
              <a:buChar char="v"/>
            </a:pPr>
            <a:r>
              <a:rPr lang="ru-RU" sz="2400" dirty="0"/>
              <a:t>Однак зміна військово-політичних умов призвела до необхідності шукати нового союзника. Грабіжницька, зрадлива політика кримських ханів та пасивність Туреччини, з одного боку, непримиренність Речі Посполитої щодо Української держави – з другого, примусили Б. Хмельницького укласти 8 січня 1654 р. на раді в Переяславі військово-політичний союз з Московським царством.</a:t>
            </a:r>
            <a:endParaRPr lang="uk-UA"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851" y="3182170"/>
            <a:ext cx="7322563" cy="3313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58988" y="6484695"/>
            <a:ext cx="2592288" cy="369332"/>
          </a:xfrm>
          <a:prstGeom prst="rect">
            <a:avLst/>
          </a:prstGeom>
          <a:noFill/>
        </p:spPr>
        <p:txBody>
          <a:bodyPr wrap="square" rtlCol="0">
            <a:spAutoFit/>
          </a:bodyPr>
          <a:lstStyle/>
          <a:p>
            <a:r>
              <a:rPr lang="uk-UA" i="1" dirty="0" smtClean="0"/>
              <a:t>Переяславська рада</a:t>
            </a:r>
            <a:endParaRPr lang="uk-UA" i="1" dirty="0"/>
          </a:p>
        </p:txBody>
      </p:sp>
    </p:spTree>
    <p:extLst>
      <p:ext uri="{BB962C8B-B14F-4D97-AF65-F5344CB8AC3E}">
        <p14:creationId xmlns:p14="http://schemas.microsoft.com/office/powerpoint/2010/main" val="41604878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80">
                                          <p:stCondLst>
                                            <p:cond delay="0"/>
                                          </p:stCondLst>
                                        </p:cTn>
                                        <p:tgtEl>
                                          <p:spTgt spid="8194"/>
                                        </p:tgtEl>
                                      </p:cBhvr>
                                    </p:animEffect>
                                    <p:anim calcmode="lin" valueType="num">
                                      <p:cBhvr>
                                        <p:cTn id="13"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8" dur="26">
                                          <p:stCondLst>
                                            <p:cond delay="650"/>
                                          </p:stCondLst>
                                        </p:cTn>
                                        <p:tgtEl>
                                          <p:spTgt spid="8194"/>
                                        </p:tgtEl>
                                      </p:cBhvr>
                                      <p:to x="100000" y="60000"/>
                                    </p:animScale>
                                    <p:animScale>
                                      <p:cBhvr>
                                        <p:cTn id="19" dur="166" decel="50000">
                                          <p:stCondLst>
                                            <p:cond delay="676"/>
                                          </p:stCondLst>
                                        </p:cTn>
                                        <p:tgtEl>
                                          <p:spTgt spid="8194"/>
                                        </p:tgtEl>
                                      </p:cBhvr>
                                      <p:to x="100000" y="100000"/>
                                    </p:animScale>
                                    <p:animScale>
                                      <p:cBhvr>
                                        <p:cTn id="20" dur="26">
                                          <p:stCondLst>
                                            <p:cond delay="1312"/>
                                          </p:stCondLst>
                                        </p:cTn>
                                        <p:tgtEl>
                                          <p:spTgt spid="8194"/>
                                        </p:tgtEl>
                                      </p:cBhvr>
                                      <p:to x="100000" y="80000"/>
                                    </p:animScale>
                                    <p:animScale>
                                      <p:cBhvr>
                                        <p:cTn id="21" dur="166" decel="50000">
                                          <p:stCondLst>
                                            <p:cond delay="1338"/>
                                          </p:stCondLst>
                                        </p:cTn>
                                        <p:tgtEl>
                                          <p:spTgt spid="8194"/>
                                        </p:tgtEl>
                                      </p:cBhvr>
                                      <p:to x="100000" y="100000"/>
                                    </p:animScale>
                                    <p:animScale>
                                      <p:cBhvr>
                                        <p:cTn id="22" dur="26">
                                          <p:stCondLst>
                                            <p:cond delay="1642"/>
                                          </p:stCondLst>
                                        </p:cTn>
                                        <p:tgtEl>
                                          <p:spTgt spid="8194"/>
                                        </p:tgtEl>
                                      </p:cBhvr>
                                      <p:to x="100000" y="90000"/>
                                    </p:animScale>
                                    <p:animScale>
                                      <p:cBhvr>
                                        <p:cTn id="23" dur="166" decel="50000">
                                          <p:stCondLst>
                                            <p:cond delay="1668"/>
                                          </p:stCondLst>
                                        </p:cTn>
                                        <p:tgtEl>
                                          <p:spTgt spid="8194"/>
                                        </p:tgtEl>
                                      </p:cBhvr>
                                      <p:to x="100000" y="100000"/>
                                    </p:animScale>
                                    <p:animScale>
                                      <p:cBhvr>
                                        <p:cTn id="24" dur="26">
                                          <p:stCondLst>
                                            <p:cond delay="1808"/>
                                          </p:stCondLst>
                                        </p:cTn>
                                        <p:tgtEl>
                                          <p:spTgt spid="8194"/>
                                        </p:tgtEl>
                                      </p:cBhvr>
                                      <p:to x="100000" y="95000"/>
                                    </p:animScale>
                                    <p:animScale>
                                      <p:cBhvr>
                                        <p:cTn id="25"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57409" y="188640"/>
            <a:ext cx="8712968" cy="6370975"/>
          </a:xfrm>
          <a:prstGeom prst="rect">
            <a:avLst/>
          </a:prstGeom>
        </p:spPr>
        <p:txBody>
          <a:bodyPr wrap="square">
            <a:spAutoFit/>
          </a:bodyPr>
          <a:lstStyle/>
          <a:p>
            <a:pPr marL="285750" indent="-285750">
              <a:buFont typeface="Arial" panose="020B0604020202020204" pitchFamily="34" charset="0"/>
              <a:buChar char="•"/>
            </a:pPr>
            <a:r>
              <a:rPr lang="uk-UA" sz="2400" dirty="0"/>
              <a:t>Частина українського суспільства, зокрема представники козацької старшини, духовенства та простих козаків не підтримали угоди й відмовилися присягати цареві. </a:t>
            </a:r>
            <a:br>
              <a:rPr lang="uk-UA" sz="2400" dirty="0"/>
            </a:br>
            <a:endParaRPr lang="uk-UA" sz="2400" dirty="0" smtClean="0"/>
          </a:p>
          <a:p>
            <a:pPr marL="285750" indent="-285750">
              <a:buFont typeface="Arial" panose="020B0604020202020204" pitchFamily="34" charset="0"/>
              <a:buChar char="•"/>
            </a:pPr>
            <a:r>
              <a:rPr lang="uk-UA" sz="2400" dirty="0" smtClean="0"/>
              <a:t>1656 </a:t>
            </a:r>
            <a:r>
              <a:rPr lang="uk-UA" sz="2400" dirty="0"/>
              <a:t>року російський цар підписав у Вільно мирний договір між Московією та Польщею і фактично зрадив переяславські домовленості. В цих умовах Б. Хмельницький вирішив заручитися підтримкою Трансільванії та Швеції. </a:t>
            </a:r>
            <a:r>
              <a:rPr lang="uk-UA" sz="2400" dirty="0" smtClean="0"/>
              <a:t/>
            </a:r>
            <a:br>
              <a:rPr lang="uk-UA" sz="2400" dirty="0" smtClean="0"/>
            </a:br>
            <a:endParaRPr lang="uk-UA" sz="2400" dirty="0" smtClean="0"/>
          </a:p>
          <a:p>
            <a:pPr marL="285750" indent="-285750">
              <a:buFont typeface="Arial" panose="020B0604020202020204" pitchFamily="34" charset="0"/>
              <a:buChar char="•"/>
            </a:pPr>
            <a:r>
              <a:rPr lang="uk-UA" sz="2400" dirty="0" smtClean="0"/>
              <a:t>У </a:t>
            </a:r>
            <a:r>
              <a:rPr lang="uk-UA" sz="2400" dirty="0"/>
              <a:t>жовтні 1657 р. він уклав договір з трансільванським князем Юрієм ІІ Ракоці, який визнав за гетьманом право на «всю Русь до Вісли». </a:t>
            </a:r>
            <a:r>
              <a:rPr lang="uk-UA" sz="2400" dirty="0" smtClean="0"/>
              <a:t/>
            </a:r>
            <a:br>
              <a:rPr lang="uk-UA" sz="2400" dirty="0" smtClean="0"/>
            </a:br>
            <a:endParaRPr lang="uk-UA" sz="2400" dirty="0" smtClean="0"/>
          </a:p>
          <a:p>
            <a:pPr marL="285750" indent="-285750">
              <a:buFont typeface="Arial" panose="020B0604020202020204" pitchFamily="34" charset="0"/>
              <a:buChar char="•"/>
            </a:pPr>
            <a:r>
              <a:rPr lang="uk-UA" sz="2400" dirty="0" smtClean="0"/>
              <a:t>Одночасно </a:t>
            </a:r>
            <a:r>
              <a:rPr lang="uk-UA" sz="2400" dirty="0"/>
              <a:t>Б. Хмельницький почав активно налагоджувати дипломатичні відносини зі шведським королем Карлом Х Густавом. Активізувалися й відносини гетьмана з Молдовою, Валахією, Австрією, Бранденбургом.</a:t>
            </a:r>
          </a:p>
        </p:txBody>
      </p:sp>
    </p:spTree>
    <p:extLst>
      <p:ext uri="{BB962C8B-B14F-4D97-AF65-F5344CB8AC3E}">
        <p14:creationId xmlns:p14="http://schemas.microsoft.com/office/powerpoint/2010/main" val="384028788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9153" y="-17838"/>
            <a:ext cx="8958389" cy="6740307"/>
          </a:xfrm>
          <a:prstGeom prst="rect">
            <a:avLst/>
          </a:prstGeom>
        </p:spPr>
        <p:txBody>
          <a:bodyPr wrap="square">
            <a:spAutoFit/>
          </a:bodyPr>
          <a:lstStyle/>
          <a:p>
            <a:r>
              <a:rPr lang="ru-RU" sz="2400" dirty="0" smtClean="0">
                <a:solidFill>
                  <a:srgbClr val="C00000"/>
                </a:solidFill>
              </a:rPr>
              <a:t>Створена </a:t>
            </a:r>
            <a:r>
              <a:rPr lang="ru-RU" sz="2400" dirty="0">
                <a:solidFill>
                  <a:srgbClr val="C00000"/>
                </a:solidFill>
              </a:rPr>
              <a:t>Богданом Хмельницьким за короткий час і в </a:t>
            </a:r>
            <a:r>
              <a:rPr lang="ru-RU" sz="2400" dirty="0" smtClean="0">
                <a:solidFill>
                  <a:srgbClr val="C00000"/>
                </a:solidFill>
              </a:rPr>
              <a:t>    екстремальних </a:t>
            </a:r>
            <a:r>
              <a:rPr lang="ru-RU" sz="2400" dirty="0">
                <a:solidFill>
                  <a:srgbClr val="C00000"/>
                </a:solidFill>
              </a:rPr>
              <a:t>умовах бойових дій козацька держава характеризувалася демократичними принципами організації. </a:t>
            </a:r>
            <a:endParaRPr lang="ru-RU" sz="2400" dirty="0" smtClean="0">
              <a:solidFill>
                <a:srgbClr val="C00000"/>
              </a:solidFill>
            </a:endParaRPr>
          </a:p>
          <a:p>
            <a:pPr marL="342900" indent="-342900">
              <a:buFont typeface="Arial" panose="020B0604020202020204" pitchFamily="34" charset="0"/>
              <a:buChar char="•"/>
            </a:pPr>
            <a:r>
              <a:rPr lang="ru-RU" sz="2400" dirty="0" smtClean="0"/>
              <a:t>Верховна </a:t>
            </a:r>
            <a:r>
              <a:rPr lang="ru-RU" sz="2400" dirty="0"/>
              <a:t>влада в державі належала гетьману, який обирався Військом Запорозьким на козацькій раді в присутності представників інших станів</a:t>
            </a:r>
            <a:r>
              <a:rPr lang="ru-RU" sz="2400" dirty="0" smtClean="0"/>
              <a:t>.</a:t>
            </a:r>
            <a:br>
              <a:rPr lang="ru-RU" sz="2400" dirty="0" smtClean="0"/>
            </a:br>
            <a:endParaRPr lang="ru-RU" sz="2400" dirty="0" smtClean="0"/>
          </a:p>
          <a:p>
            <a:pPr marL="342900" indent="-342900">
              <a:buFont typeface="Arial" panose="020B0604020202020204" pitchFamily="34" charset="0"/>
              <a:buChar char="•"/>
            </a:pPr>
            <a:r>
              <a:rPr lang="ru-RU" sz="2400" dirty="0" smtClean="0"/>
              <a:t> </a:t>
            </a:r>
            <a:r>
              <a:rPr lang="ru-RU" sz="2400" dirty="0"/>
              <a:t>При гетьманові існував дорадчий орган – Рада Генеральної старшини, яка обговорювала найскладніші питання державного життя та поточні справи. </a:t>
            </a:r>
            <a:r>
              <a:rPr lang="ru-RU" sz="2400" dirty="0" smtClean="0"/>
              <a:t/>
            </a:r>
            <a:br>
              <a:rPr lang="ru-RU" sz="2400" dirty="0" smtClean="0"/>
            </a:br>
            <a:endParaRPr lang="ru-RU" sz="2400" dirty="0" smtClean="0"/>
          </a:p>
          <a:p>
            <a:pPr marL="342900" indent="-342900">
              <a:buFont typeface="Arial" panose="020B0604020202020204" pitchFamily="34" charset="0"/>
              <a:buChar char="•"/>
            </a:pPr>
            <a:r>
              <a:rPr lang="ru-RU" sz="2400" dirty="0" smtClean="0"/>
              <a:t>Водночас </a:t>
            </a:r>
            <a:r>
              <a:rPr lang="ru-RU" sz="2400" dirty="0"/>
              <a:t>на Запорожжі діяла Рада січової старшини на чолі з січовим отаманом, яка приймала рішення, що стосувалися Запорізької Січі. </a:t>
            </a:r>
            <a:r>
              <a:rPr lang="ru-RU" sz="2400" dirty="0" smtClean="0"/>
              <a:t/>
            </a:r>
            <a:br>
              <a:rPr lang="ru-RU" sz="2400" dirty="0" smtClean="0"/>
            </a:br>
            <a:endParaRPr lang="ru-RU" sz="2400" dirty="0" smtClean="0"/>
          </a:p>
          <a:p>
            <a:pPr marL="342900" indent="-342900">
              <a:buFont typeface="Arial" panose="020B0604020202020204" pitchFamily="34" charset="0"/>
              <a:buChar char="•"/>
            </a:pPr>
            <a:r>
              <a:rPr lang="ru-RU" sz="2400" dirty="0" smtClean="0"/>
              <a:t>Ще </a:t>
            </a:r>
            <a:r>
              <a:rPr lang="ru-RU" sz="2400" dirty="0"/>
              <a:t>одним важливим органом державного самоврядування були полкові ради, які крім вирішення поточних питань полкового життя, обирали полкову старшину та полковника.</a:t>
            </a:r>
            <a:endParaRPr lang="uk-UA" sz="2400" dirty="0"/>
          </a:p>
        </p:txBody>
      </p:sp>
    </p:spTree>
    <p:extLst>
      <p:ext uri="{BB962C8B-B14F-4D97-AF65-F5344CB8AC3E}">
        <p14:creationId xmlns:p14="http://schemas.microsoft.com/office/powerpoint/2010/main" val="3358054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330"/>
            <a:ext cx="9144000" cy="62116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31350" y="29497"/>
            <a:ext cx="9307986" cy="646331"/>
          </a:xfrm>
          <a:prstGeom prst="rect">
            <a:avLst/>
          </a:prstGeom>
        </p:spPr>
        <p:txBody>
          <a:bodyPr wrap="square">
            <a:spAutoFit/>
          </a:bodyPr>
          <a:lstStyle/>
          <a:p>
            <a:pPr algn="ctr"/>
            <a:r>
              <a:rPr lang="ru-RU" i="1" dirty="0">
                <a:solidFill>
                  <a:srgbClr val="000000"/>
                </a:solidFill>
                <a:latin typeface="Verdana"/>
              </a:rPr>
              <a:t>Держава Б. Хмельницького будувалася за системою, що нагадувала територіально-політичний устрій Запорозької Січі</a:t>
            </a:r>
            <a:endParaRPr lang="uk-UA" i="1" dirty="0"/>
          </a:p>
        </p:txBody>
      </p:sp>
    </p:spTree>
    <p:extLst>
      <p:ext uri="{BB962C8B-B14F-4D97-AF65-F5344CB8AC3E}">
        <p14:creationId xmlns:p14="http://schemas.microsoft.com/office/powerpoint/2010/main" val="36322043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697" y="188640"/>
            <a:ext cx="6537960" cy="63367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1240929" y="908720"/>
            <a:ext cx="6552728" cy="4524315"/>
          </a:xfrm>
          <a:prstGeom prst="rect">
            <a:avLst/>
          </a:prstGeom>
        </p:spPr>
        <p:txBody>
          <a:bodyPr wrap="square">
            <a:spAutoFit/>
          </a:bodyPr>
          <a:lstStyle/>
          <a:p>
            <a:pPr marL="342900" indent="-342900">
              <a:buFont typeface="Wingdings" panose="05000000000000000000" pitchFamily="2" charset="2"/>
              <a:buChar char="Ø"/>
            </a:pPr>
            <a:r>
              <a:rPr lang="uk-UA" sz="2400" dirty="0"/>
              <a:t>За час свого гетьманування Б. Хмельницький запровадив ефективну податкову </a:t>
            </a:r>
            <a:r>
              <a:rPr lang="uk-UA" sz="2400" dirty="0" smtClean="0"/>
              <a:t>систему. </a:t>
            </a:r>
            <a:br>
              <a:rPr lang="uk-UA" sz="2400" dirty="0" smtClean="0"/>
            </a:br>
            <a:endParaRPr lang="uk-UA" sz="2400" dirty="0" smtClean="0"/>
          </a:p>
          <a:p>
            <a:pPr marL="342900" indent="-342900">
              <a:buFont typeface="Wingdings" panose="05000000000000000000" pitchFamily="2" charset="2"/>
              <a:buChar char="Ø"/>
            </a:pPr>
            <a:r>
              <a:rPr lang="uk-UA" sz="2400" dirty="0"/>
              <a:t>З</a:t>
            </a:r>
            <a:r>
              <a:rPr lang="uk-UA" sz="2400" dirty="0" smtClean="0"/>
              <a:t>бирався </a:t>
            </a:r>
            <a:r>
              <a:rPr lang="uk-UA" sz="2400" dirty="0"/>
              <a:t>налагодити карбування власних </a:t>
            </a:r>
            <a:r>
              <a:rPr lang="uk-UA" sz="2400" dirty="0" smtClean="0"/>
              <a:t>грошей.</a:t>
            </a:r>
            <a:br>
              <a:rPr lang="uk-UA" sz="2400" dirty="0" smtClean="0"/>
            </a:br>
            <a:endParaRPr lang="uk-UA" sz="2400" dirty="0" smtClean="0"/>
          </a:p>
          <a:p>
            <a:pPr marL="342900" indent="-342900">
              <a:buFont typeface="Wingdings" panose="05000000000000000000" pitchFamily="2" charset="2"/>
              <a:buChar char="Ø"/>
            </a:pPr>
            <a:r>
              <a:rPr lang="uk-UA" sz="2400" dirty="0" smtClean="0"/>
              <a:t> Встановив </a:t>
            </a:r>
            <a:r>
              <a:rPr lang="uk-UA" sz="2400" dirty="0"/>
              <a:t>і підтримував дипломатичні стосунки з багатьма країнами Європи, зокрема з Польщею, Туреччиною, Молдавією, Австрією, Швецією, Венецією, Трансільванією, які визнали Україну як суб’єкт міжнародного права.</a:t>
            </a:r>
          </a:p>
        </p:txBody>
      </p:sp>
    </p:spTree>
    <p:extLst>
      <p:ext uri="{BB962C8B-B14F-4D97-AF65-F5344CB8AC3E}">
        <p14:creationId xmlns:p14="http://schemas.microsoft.com/office/powerpoint/2010/main" val="23486399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331640" y="4437112"/>
            <a:ext cx="7416824" cy="2246769"/>
          </a:xfrm>
          <a:prstGeom prst="rect">
            <a:avLst/>
          </a:prstGeom>
        </p:spPr>
        <p:txBody>
          <a:bodyPr wrap="square">
            <a:spAutoFit/>
          </a:bodyPr>
          <a:lstStyle/>
          <a:p>
            <a:r>
              <a:rPr lang="ru-RU" sz="2800" i="1" dirty="0">
                <a:solidFill>
                  <a:schemeClr val="accent2">
                    <a:lumMod val="50000"/>
                  </a:schemeClr>
                </a:solidFill>
              </a:rPr>
              <a:t>«Він поводився так, неначе був монархом суверенної держави, й розвинув широку дипломатичну акцію на міжнародному полі для зміцнення свого становища» </a:t>
            </a:r>
          </a:p>
          <a:p>
            <a:r>
              <a:rPr lang="ru-RU" sz="2800" i="1" dirty="0" smtClean="0">
                <a:solidFill>
                  <a:schemeClr val="accent2">
                    <a:lumMod val="50000"/>
                  </a:schemeClr>
                </a:solidFill>
              </a:rPr>
              <a:t>                                          Д</a:t>
            </a:r>
            <a:r>
              <a:rPr lang="ru-RU" sz="2800" i="1" dirty="0">
                <a:solidFill>
                  <a:schemeClr val="accent2">
                    <a:lumMod val="50000"/>
                  </a:schemeClr>
                </a:solidFill>
              </a:rPr>
              <a:t>. Дорошенко</a:t>
            </a:r>
            <a:endParaRPr lang="uk-UA" sz="2800" i="1" dirty="0">
              <a:solidFill>
                <a:schemeClr val="accent2">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32656"/>
            <a:ext cx="3168352"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1491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971600" y="764704"/>
            <a:ext cx="6696744" cy="4893647"/>
          </a:xfrm>
          <a:prstGeom prst="rect">
            <a:avLst/>
          </a:prstGeom>
        </p:spPr>
        <p:txBody>
          <a:bodyPr wrap="square">
            <a:spAutoFit/>
          </a:bodyPr>
          <a:lstStyle/>
          <a:p>
            <a:pPr marL="342900" indent="-342900">
              <a:buFont typeface="Wingdings" panose="05000000000000000000" pitchFamily="2" charset="2"/>
              <a:buChar char="v"/>
            </a:pPr>
            <a:r>
              <a:rPr lang="uk-UA" sz="2400" dirty="0">
                <a:solidFill>
                  <a:schemeClr val="tx1">
                    <a:lumMod val="95000"/>
                    <a:lumOff val="5000"/>
                  </a:schemeClr>
                </a:solidFill>
              </a:rPr>
              <a:t>Раптова смерть Б. Хмельницького зупинила його величезну діяльність, спрямовану на об’єднання всіх українських земель і зміцнення суверенітету Української держави. </a:t>
            </a:r>
            <a:r>
              <a:rPr lang="uk-UA" sz="2400" dirty="0" smtClean="0">
                <a:solidFill>
                  <a:schemeClr val="tx1">
                    <a:lumMod val="95000"/>
                    <a:lumOff val="5000"/>
                  </a:schemeClr>
                </a:solidFill>
              </a:rPr>
              <a:t/>
            </a:r>
            <a:br>
              <a:rPr lang="uk-UA" sz="2400" dirty="0" smtClean="0">
                <a:solidFill>
                  <a:schemeClr val="tx1">
                    <a:lumMod val="95000"/>
                    <a:lumOff val="5000"/>
                  </a:schemeClr>
                </a:solidFill>
              </a:rPr>
            </a:br>
            <a:endParaRPr lang="uk-UA" sz="2400" dirty="0">
              <a:solidFill>
                <a:schemeClr val="tx1">
                  <a:lumMod val="95000"/>
                  <a:lumOff val="5000"/>
                </a:schemeClr>
              </a:solidFill>
            </a:endParaRPr>
          </a:p>
          <a:p>
            <a:pPr marL="342900" indent="-342900">
              <a:buFont typeface="Wingdings" panose="05000000000000000000" pitchFamily="2" charset="2"/>
              <a:buChar char="v"/>
            </a:pPr>
            <a:r>
              <a:rPr lang="uk-UA" sz="2400" dirty="0" smtClean="0">
                <a:solidFill>
                  <a:schemeClr val="tx1">
                    <a:lumMod val="95000"/>
                    <a:lumOff val="5000"/>
                  </a:schemeClr>
                </a:solidFill>
              </a:rPr>
              <a:t>У </a:t>
            </a:r>
            <a:r>
              <a:rPr lang="uk-UA" sz="2400" dirty="0">
                <a:solidFill>
                  <a:schemeClr val="tx1">
                    <a:lumMod val="95000"/>
                    <a:lumOff val="5000"/>
                  </a:schemeClr>
                </a:solidFill>
              </a:rPr>
              <a:t>1657 році Хмельницький тяжко захворів. </a:t>
            </a:r>
            <a:r>
              <a:rPr lang="uk-UA" sz="2400" dirty="0" smtClean="0">
                <a:solidFill>
                  <a:schemeClr val="tx1">
                    <a:lumMod val="95000"/>
                    <a:lumOff val="5000"/>
                  </a:schemeClr>
                </a:solidFill>
              </a:rPr>
              <a:t/>
            </a:r>
            <a:br>
              <a:rPr lang="uk-UA" sz="2400" dirty="0" smtClean="0">
                <a:solidFill>
                  <a:schemeClr val="tx1">
                    <a:lumMod val="95000"/>
                    <a:lumOff val="5000"/>
                  </a:schemeClr>
                </a:solidFill>
              </a:rPr>
            </a:br>
            <a:r>
              <a:rPr lang="uk-UA" sz="2400" dirty="0" smtClean="0">
                <a:solidFill>
                  <a:schemeClr val="tx1">
                    <a:lumMod val="95000"/>
                    <a:lumOff val="5000"/>
                  </a:schemeClr>
                </a:solidFill>
              </a:rPr>
              <a:t>Перед </a:t>
            </a:r>
            <a:r>
              <a:rPr lang="uk-UA" sz="2400" dirty="0">
                <a:solidFill>
                  <a:schemeClr val="tx1">
                    <a:lumMod val="95000"/>
                    <a:lumOff val="5000"/>
                  </a:schemeClr>
                </a:solidFill>
              </a:rPr>
              <a:t>його смертю на козацькій раді в Чигирині козаки обрали його наступником неповнолітнього сина Юрія</a:t>
            </a:r>
            <a:r>
              <a:rPr lang="uk-UA" sz="2400" dirty="0" smtClean="0">
                <a:solidFill>
                  <a:schemeClr val="tx1">
                    <a:lumMod val="95000"/>
                    <a:lumOff val="5000"/>
                  </a:schemeClr>
                </a:solidFill>
              </a:rPr>
              <a:t>.</a:t>
            </a:r>
            <a:br>
              <a:rPr lang="uk-UA" sz="2400" dirty="0" smtClean="0">
                <a:solidFill>
                  <a:schemeClr val="tx1">
                    <a:lumMod val="95000"/>
                    <a:lumOff val="5000"/>
                  </a:schemeClr>
                </a:solidFill>
              </a:rPr>
            </a:br>
            <a:endParaRPr lang="uk-UA" sz="2400" dirty="0" smtClean="0">
              <a:solidFill>
                <a:schemeClr val="tx1">
                  <a:lumMod val="95000"/>
                  <a:lumOff val="5000"/>
                </a:schemeClr>
              </a:solidFill>
            </a:endParaRPr>
          </a:p>
          <a:p>
            <a:pPr marL="342900" indent="-342900">
              <a:buFont typeface="Wingdings" panose="05000000000000000000" pitchFamily="2" charset="2"/>
              <a:buChar char="v"/>
            </a:pPr>
            <a:r>
              <a:rPr lang="uk-UA" sz="2400" dirty="0" smtClean="0">
                <a:solidFill>
                  <a:schemeClr val="tx1">
                    <a:lumMod val="95000"/>
                    <a:lumOff val="5000"/>
                  </a:schemeClr>
                </a:solidFill>
              </a:rPr>
              <a:t>Б</a:t>
            </a:r>
            <a:r>
              <a:rPr lang="uk-UA" sz="2400" dirty="0">
                <a:solidFill>
                  <a:schemeClr val="tx1">
                    <a:lumMod val="95000"/>
                    <a:lumOff val="5000"/>
                  </a:schemeClr>
                </a:solidFill>
              </a:rPr>
              <a:t>. Хмельницький помер 6 серпня 1657 р. у своїй резиденції в Чигирині та був похований в Суботові, у збудованій ним Іллінській церкві.</a:t>
            </a:r>
          </a:p>
        </p:txBody>
      </p:sp>
    </p:spTree>
    <p:extLst>
      <p:ext uri="{BB962C8B-B14F-4D97-AF65-F5344CB8AC3E}">
        <p14:creationId xmlns:p14="http://schemas.microsoft.com/office/powerpoint/2010/main" val="14532477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681091" y="247175"/>
            <a:ext cx="4283968" cy="2752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644008" y="3490721"/>
            <a:ext cx="4288904" cy="2951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260648"/>
            <a:ext cx="4283968" cy="2752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879" y="3288137"/>
            <a:ext cx="4741726" cy="3356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13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800" decel="100000"/>
                                        <p:tgtEl>
                                          <p:spTgt spid="12291"/>
                                        </p:tgtEl>
                                      </p:cBhvr>
                                    </p:animEffect>
                                    <p:anim calcmode="lin" valueType="num">
                                      <p:cBhvr>
                                        <p:cTn id="8" dur="800" decel="100000" fill="hold"/>
                                        <p:tgtEl>
                                          <p:spTgt spid="12291"/>
                                        </p:tgtEl>
                                        <p:attrNameLst>
                                          <p:attrName>style.rotation</p:attrName>
                                        </p:attrNameLst>
                                      </p:cBhvr>
                                      <p:tavLst>
                                        <p:tav tm="0">
                                          <p:val>
                                            <p:fltVal val="-90"/>
                                          </p:val>
                                        </p:tav>
                                        <p:tav tm="100000">
                                          <p:val>
                                            <p:fltVal val="0"/>
                                          </p:val>
                                        </p:tav>
                                      </p:tavLst>
                                    </p:anim>
                                    <p:anim calcmode="lin" valueType="num">
                                      <p:cBhvr>
                                        <p:cTn id="9" dur="800" decel="100000" fill="hold"/>
                                        <p:tgtEl>
                                          <p:spTgt spid="12291"/>
                                        </p:tgtEl>
                                        <p:attrNameLst>
                                          <p:attrName>ppt_x</p:attrName>
                                        </p:attrNameLst>
                                      </p:cBhvr>
                                      <p:tavLst>
                                        <p:tav tm="0">
                                          <p:val>
                                            <p:strVal val="#ppt_x+0.4"/>
                                          </p:val>
                                        </p:tav>
                                        <p:tav tm="100000">
                                          <p:val>
                                            <p:strVal val="#ppt_x-0.05"/>
                                          </p:val>
                                        </p:tav>
                                      </p:tavLst>
                                    </p:anim>
                                    <p:anim calcmode="lin" valueType="num">
                                      <p:cBhvr>
                                        <p:cTn id="10" dur="800" decel="100000" fill="hold"/>
                                        <p:tgtEl>
                                          <p:spTgt spid="1229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29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29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fade">
                                      <p:cBhvr>
                                        <p:cTn id="17" dur="800" decel="100000"/>
                                        <p:tgtEl>
                                          <p:spTgt spid="12293"/>
                                        </p:tgtEl>
                                      </p:cBhvr>
                                    </p:animEffect>
                                    <p:anim calcmode="lin" valueType="num">
                                      <p:cBhvr>
                                        <p:cTn id="18" dur="800" decel="100000" fill="hold"/>
                                        <p:tgtEl>
                                          <p:spTgt spid="12293"/>
                                        </p:tgtEl>
                                        <p:attrNameLst>
                                          <p:attrName>style.rotation</p:attrName>
                                        </p:attrNameLst>
                                      </p:cBhvr>
                                      <p:tavLst>
                                        <p:tav tm="0">
                                          <p:val>
                                            <p:fltVal val="-90"/>
                                          </p:val>
                                        </p:tav>
                                        <p:tav tm="100000">
                                          <p:val>
                                            <p:fltVal val="0"/>
                                          </p:val>
                                        </p:tav>
                                      </p:tavLst>
                                    </p:anim>
                                    <p:anim calcmode="lin" valueType="num">
                                      <p:cBhvr>
                                        <p:cTn id="19" dur="800" decel="100000" fill="hold"/>
                                        <p:tgtEl>
                                          <p:spTgt spid="12293"/>
                                        </p:tgtEl>
                                        <p:attrNameLst>
                                          <p:attrName>ppt_x</p:attrName>
                                        </p:attrNameLst>
                                      </p:cBhvr>
                                      <p:tavLst>
                                        <p:tav tm="0">
                                          <p:val>
                                            <p:strVal val="#ppt_x+0.4"/>
                                          </p:val>
                                        </p:tav>
                                        <p:tav tm="100000">
                                          <p:val>
                                            <p:strVal val="#ppt_x-0.05"/>
                                          </p:val>
                                        </p:tav>
                                      </p:tavLst>
                                    </p:anim>
                                    <p:anim calcmode="lin" valueType="num">
                                      <p:cBhvr>
                                        <p:cTn id="20" dur="800" decel="100000" fill="hold"/>
                                        <p:tgtEl>
                                          <p:spTgt spid="1229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229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2293"/>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fade">
                                      <p:cBhvr>
                                        <p:cTn id="27" dur="800" decel="100000"/>
                                        <p:tgtEl>
                                          <p:spTgt spid="12290"/>
                                        </p:tgtEl>
                                      </p:cBhvr>
                                    </p:animEffect>
                                    <p:anim calcmode="lin" valueType="num">
                                      <p:cBhvr>
                                        <p:cTn id="28" dur="800" decel="100000" fill="hold"/>
                                        <p:tgtEl>
                                          <p:spTgt spid="12290"/>
                                        </p:tgtEl>
                                        <p:attrNameLst>
                                          <p:attrName>style.rotation</p:attrName>
                                        </p:attrNameLst>
                                      </p:cBhvr>
                                      <p:tavLst>
                                        <p:tav tm="0">
                                          <p:val>
                                            <p:fltVal val="-90"/>
                                          </p:val>
                                        </p:tav>
                                        <p:tav tm="100000">
                                          <p:val>
                                            <p:fltVal val="0"/>
                                          </p:val>
                                        </p:tav>
                                      </p:tavLst>
                                    </p:anim>
                                    <p:anim calcmode="lin" valueType="num">
                                      <p:cBhvr>
                                        <p:cTn id="29" dur="800" decel="100000" fill="hold"/>
                                        <p:tgtEl>
                                          <p:spTgt spid="12290"/>
                                        </p:tgtEl>
                                        <p:attrNameLst>
                                          <p:attrName>ppt_x</p:attrName>
                                        </p:attrNameLst>
                                      </p:cBhvr>
                                      <p:tavLst>
                                        <p:tav tm="0">
                                          <p:val>
                                            <p:strVal val="#ppt_x+0.4"/>
                                          </p:val>
                                        </p:tav>
                                        <p:tav tm="100000">
                                          <p:val>
                                            <p:strVal val="#ppt_x-0.05"/>
                                          </p:val>
                                        </p:tav>
                                      </p:tavLst>
                                    </p:anim>
                                    <p:anim calcmode="lin" valueType="num">
                                      <p:cBhvr>
                                        <p:cTn id="30" dur="800" decel="100000" fill="hold"/>
                                        <p:tgtEl>
                                          <p:spTgt spid="1229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229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229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2292"/>
                                        </p:tgtEl>
                                        <p:attrNameLst>
                                          <p:attrName>style.visibility</p:attrName>
                                        </p:attrNameLst>
                                      </p:cBhvr>
                                      <p:to>
                                        <p:strVal val="visible"/>
                                      </p:to>
                                    </p:set>
                                    <p:animEffect transition="in" filter="fade">
                                      <p:cBhvr>
                                        <p:cTn id="37" dur="800" decel="100000"/>
                                        <p:tgtEl>
                                          <p:spTgt spid="12292"/>
                                        </p:tgtEl>
                                      </p:cBhvr>
                                    </p:animEffect>
                                    <p:anim calcmode="lin" valueType="num">
                                      <p:cBhvr>
                                        <p:cTn id="38" dur="800" decel="100000" fill="hold"/>
                                        <p:tgtEl>
                                          <p:spTgt spid="12292"/>
                                        </p:tgtEl>
                                        <p:attrNameLst>
                                          <p:attrName>style.rotation</p:attrName>
                                        </p:attrNameLst>
                                      </p:cBhvr>
                                      <p:tavLst>
                                        <p:tav tm="0">
                                          <p:val>
                                            <p:fltVal val="-90"/>
                                          </p:val>
                                        </p:tav>
                                        <p:tav tm="100000">
                                          <p:val>
                                            <p:fltVal val="0"/>
                                          </p:val>
                                        </p:tav>
                                      </p:tavLst>
                                    </p:anim>
                                    <p:anim calcmode="lin" valueType="num">
                                      <p:cBhvr>
                                        <p:cTn id="39" dur="800" decel="100000" fill="hold"/>
                                        <p:tgtEl>
                                          <p:spTgt spid="12292"/>
                                        </p:tgtEl>
                                        <p:attrNameLst>
                                          <p:attrName>ppt_x</p:attrName>
                                        </p:attrNameLst>
                                      </p:cBhvr>
                                      <p:tavLst>
                                        <p:tav tm="0">
                                          <p:val>
                                            <p:strVal val="#ppt_x+0.4"/>
                                          </p:val>
                                        </p:tav>
                                        <p:tav tm="100000">
                                          <p:val>
                                            <p:strVal val="#ppt_x-0.05"/>
                                          </p:val>
                                        </p:tav>
                                      </p:tavLst>
                                    </p:anim>
                                    <p:anim calcmode="lin" valueType="num">
                                      <p:cBhvr>
                                        <p:cTn id="40" dur="800" decel="100000" fill="hold"/>
                                        <p:tgtEl>
                                          <p:spTgt spid="1229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229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229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Вшанування пам’яті</a:t>
            </a:r>
            <a:endParaRPr lang="uk-UA" dirty="0"/>
          </a:p>
        </p:txBody>
      </p:sp>
      <p:sp>
        <p:nvSpPr>
          <p:cNvPr id="3" name="Прямокутник 2"/>
          <p:cNvSpPr/>
          <p:nvPr/>
        </p:nvSpPr>
        <p:spPr>
          <a:xfrm>
            <a:off x="1187624" y="2420888"/>
            <a:ext cx="7488832" cy="1200329"/>
          </a:xfrm>
          <a:prstGeom prst="rect">
            <a:avLst/>
          </a:prstGeom>
        </p:spPr>
        <p:txBody>
          <a:bodyPr wrap="square">
            <a:spAutoFit/>
          </a:bodyPr>
          <a:lstStyle/>
          <a:p>
            <a:pPr marL="342900" indent="-342900">
              <a:buFont typeface="Wingdings" panose="05000000000000000000" pitchFamily="2" charset="2"/>
              <a:buChar char="ü"/>
            </a:pPr>
            <a:r>
              <a:rPr lang="ru-RU" sz="2400" dirty="0"/>
              <a:t>В 1954 році місто Проскурів було перейменовано на Хмельницький, а в 1943-му місто Переяслав — на Переяслав-Хмельницький.</a:t>
            </a:r>
            <a:endParaRPr lang="uk-UA" sz="24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590435"/>
            <a:ext cx="3017912" cy="18296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4854" y="5085184"/>
            <a:ext cx="2225824" cy="16693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647" y="3550010"/>
            <a:ext cx="3119809" cy="18349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5090949"/>
            <a:ext cx="2225823" cy="16693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574797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randombar(horizontal)">
                                      <p:cBhvr>
                                        <p:cTn id="20" dur="500"/>
                                        <p:tgtEl>
                                          <p:spTgt spid="133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315"/>
                                        </p:tgtEl>
                                        <p:attrNameLst>
                                          <p:attrName>style.visibility</p:attrName>
                                        </p:attrNameLst>
                                      </p:cBhvr>
                                      <p:to>
                                        <p:strVal val="visible"/>
                                      </p:to>
                                    </p:set>
                                    <p:animEffect transition="in" filter="randombar(horizontal)">
                                      <p:cBhvr>
                                        <p:cTn id="25" dur="500"/>
                                        <p:tgtEl>
                                          <p:spTgt spid="1331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3316"/>
                                        </p:tgtEl>
                                        <p:attrNameLst>
                                          <p:attrName>style.visibility</p:attrName>
                                        </p:attrNameLst>
                                      </p:cBhvr>
                                      <p:to>
                                        <p:strVal val="visible"/>
                                      </p:to>
                                    </p:set>
                                    <p:animEffect transition="in" filter="randombar(horizontal)">
                                      <p:cBhvr>
                                        <p:cTn id="30" dur="500"/>
                                        <p:tgtEl>
                                          <p:spTgt spid="133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3317"/>
                                        </p:tgtEl>
                                        <p:attrNameLst>
                                          <p:attrName>style.visibility</p:attrName>
                                        </p:attrNameLst>
                                      </p:cBhvr>
                                      <p:to>
                                        <p:strVal val="visible"/>
                                      </p:to>
                                    </p:set>
                                    <p:animEffect transition="in" filter="randombar(horizontal)">
                                      <p:cBhvr>
                                        <p:cTn id="35"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239" y="4772389"/>
            <a:ext cx="2780815" cy="208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879" y="144788"/>
            <a:ext cx="2942250" cy="21646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2555776" y="2196241"/>
            <a:ext cx="4104456" cy="3416320"/>
          </a:xfrm>
          <a:prstGeom prst="rect">
            <a:avLst/>
          </a:prstGeom>
        </p:spPr>
        <p:txBody>
          <a:bodyPr wrap="square">
            <a:spAutoFit/>
          </a:bodyPr>
          <a:lstStyle/>
          <a:p>
            <a:r>
              <a:rPr lang="ru-RU" sz="2400" dirty="0"/>
              <a:t>У Києві існує пам'ятник Богдану Хмельницькому, якого зображено верхи на коні. Також пам'ятники встановлені у містах Чигирин на Богдановій горі, Хмельницькому, Черкасах, Нікополі, Скалаті та у селі Суботові.</a:t>
            </a:r>
            <a:endParaRPr lang="uk-UA" sz="2400" dirty="0"/>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8640"/>
            <a:ext cx="2232248" cy="26616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913" y="3466768"/>
            <a:ext cx="2232248" cy="27386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8488" y="3501008"/>
            <a:ext cx="2304256" cy="275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488" y="188640"/>
            <a:ext cx="2286000" cy="266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41454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4339"/>
                                        </p:tgtEl>
                                        <p:attrNameLst>
                                          <p:attrName>style.visibility</p:attrName>
                                        </p:attrNameLst>
                                      </p:cBhvr>
                                      <p:to>
                                        <p:strVal val="visible"/>
                                      </p:to>
                                    </p:set>
                                    <p:animScale>
                                      <p:cBhvr>
                                        <p:cTn id="14" dur="1000" decel="50000" fill="hold">
                                          <p:stCondLst>
                                            <p:cond delay="0"/>
                                          </p:stCondLst>
                                        </p:cTn>
                                        <p:tgtEl>
                                          <p:spTgt spid="143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4339"/>
                                        </p:tgtEl>
                                        <p:attrNameLst>
                                          <p:attrName>ppt_x</p:attrName>
                                          <p:attrName>ppt_y</p:attrName>
                                        </p:attrNameLst>
                                      </p:cBhvr>
                                    </p:animMotion>
                                    <p:animEffect transition="in" filter="fade">
                                      <p:cBhvr>
                                        <p:cTn id="16" dur="1000"/>
                                        <p:tgtEl>
                                          <p:spTgt spid="1433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4342"/>
                                        </p:tgtEl>
                                        <p:attrNameLst>
                                          <p:attrName>style.visibility</p:attrName>
                                        </p:attrNameLst>
                                      </p:cBhvr>
                                      <p:to>
                                        <p:strVal val="visible"/>
                                      </p:to>
                                    </p:set>
                                    <p:animScale>
                                      <p:cBhvr>
                                        <p:cTn id="21" dur="1000" decel="50000" fill="hold">
                                          <p:stCondLst>
                                            <p:cond delay="0"/>
                                          </p:stCondLst>
                                        </p:cTn>
                                        <p:tgtEl>
                                          <p:spTgt spid="143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342"/>
                                        </p:tgtEl>
                                        <p:attrNameLst>
                                          <p:attrName>ppt_x</p:attrName>
                                          <p:attrName>ppt_y</p:attrName>
                                        </p:attrNameLst>
                                      </p:cBhvr>
                                    </p:animMotion>
                                    <p:animEffect transition="in" filter="fade">
                                      <p:cBhvr>
                                        <p:cTn id="23" dur="1000"/>
                                        <p:tgtEl>
                                          <p:spTgt spid="14342"/>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4340"/>
                                        </p:tgtEl>
                                        <p:attrNameLst>
                                          <p:attrName>style.visibility</p:attrName>
                                        </p:attrNameLst>
                                      </p:cBhvr>
                                      <p:to>
                                        <p:strVal val="visible"/>
                                      </p:to>
                                    </p:set>
                                    <p:animScale>
                                      <p:cBhvr>
                                        <p:cTn id="28" dur="1000" decel="50000" fill="hold">
                                          <p:stCondLst>
                                            <p:cond delay="0"/>
                                          </p:stCondLst>
                                        </p:cTn>
                                        <p:tgtEl>
                                          <p:spTgt spid="143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4340"/>
                                        </p:tgtEl>
                                        <p:attrNameLst>
                                          <p:attrName>ppt_x</p:attrName>
                                          <p:attrName>ppt_y</p:attrName>
                                        </p:attrNameLst>
                                      </p:cBhvr>
                                    </p:animMotion>
                                    <p:animEffect transition="in" filter="fade">
                                      <p:cBhvr>
                                        <p:cTn id="30" dur="1000"/>
                                        <p:tgtEl>
                                          <p:spTgt spid="14340"/>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4341"/>
                                        </p:tgtEl>
                                        <p:attrNameLst>
                                          <p:attrName>style.visibility</p:attrName>
                                        </p:attrNameLst>
                                      </p:cBhvr>
                                      <p:to>
                                        <p:strVal val="visible"/>
                                      </p:to>
                                    </p:set>
                                    <p:animScale>
                                      <p:cBhvr>
                                        <p:cTn id="35" dur="1000" decel="50000" fill="hold">
                                          <p:stCondLst>
                                            <p:cond delay="0"/>
                                          </p:stCondLst>
                                        </p:cTn>
                                        <p:tgtEl>
                                          <p:spTgt spid="143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4341"/>
                                        </p:tgtEl>
                                        <p:attrNameLst>
                                          <p:attrName>ppt_x</p:attrName>
                                          <p:attrName>ppt_y</p:attrName>
                                        </p:attrNameLst>
                                      </p:cBhvr>
                                    </p:animMotion>
                                    <p:animEffect transition="in" filter="fade">
                                      <p:cBhvr>
                                        <p:cTn id="37" dur="1000"/>
                                        <p:tgtEl>
                                          <p:spTgt spid="14341"/>
                                        </p:tgtEl>
                                      </p:cBhvr>
                                    </p:animEffect>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14338"/>
                                        </p:tgtEl>
                                        <p:attrNameLst>
                                          <p:attrName>style.visibility</p:attrName>
                                        </p:attrNameLst>
                                      </p:cBhvr>
                                      <p:to>
                                        <p:strVal val="visible"/>
                                      </p:to>
                                    </p:set>
                                    <p:animEffect transition="in" filter="fade">
                                      <p:cBhvr>
                                        <p:cTn id="42" dur="800" decel="100000"/>
                                        <p:tgtEl>
                                          <p:spTgt spid="14338"/>
                                        </p:tgtEl>
                                      </p:cBhvr>
                                    </p:animEffect>
                                    <p:anim calcmode="lin" valueType="num">
                                      <p:cBhvr>
                                        <p:cTn id="43" dur="800" decel="100000" fill="hold"/>
                                        <p:tgtEl>
                                          <p:spTgt spid="14338"/>
                                        </p:tgtEl>
                                        <p:attrNameLst>
                                          <p:attrName>style.rotation</p:attrName>
                                        </p:attrNameLst>
                                      </p:cBhvr>
                                      <p:tavLst>
                                        <p:tav tm="0">
                                          <p:val>
                                            <p:fltVal val="-90"/>
                                          </p:val>
                                        </p:tav>
                                        <p:tav tm="100000">
                                          <p:val>
                                            <p:fltVal val="0"/>
                                          </p:val>
                                        </p:tav>
                                      </p:tavLst>
                                    </p:anim>
                                    <p:anim calcmode="lin" valueType="num">
                                      <p:cBhvr>
                                        <p:cTn id="44" dur="800" decel="100000" fill="hold"/>
                                        <p:tgtEl>
                                          <p:spTgt spid="14338"/>
                                        </p:tgtEl>
                                        <p:attrNameLst>
                                          <p:attrName>ppt_x</p:attrName>
                                        </p:attrNameLst>
                                      </p:cBhvr>
                                      <p:tavLst>
                                        <p:tav tm="0">
                                          <p:val>
                                            <p:strVal val="#ppt_x+0.4"/>
                                          </p:val>
                                        </p:tav>
                                        <p:tav tm="100000">
                                          <p:val>
                                            <p:strVal val="#ppt_x-0.05"/>
                                          </p:val>
                                        </p:tav>
                                      </p:tavLst>
                                    </p:anim>
                                    <p:anim calcmode="lin" valueType="num">
                                      <p:cBhvr>
                                        <p:cTn id="45" dur="800" decel="100000" fill="hold"/>
                                        <p:tgtEl>
                                          <p:spTgt spid="14338"/>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4338"/>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4338"/>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14343"/>
                                        </p:tgtEl>
                                        <p:attrNameLst>
                                          <p:attrName>style.visibility</p:attrName>
                                        </p:attrNameLst>
                                      </p:cBhvr>
                                      <p:to>
                                        <p:strVal val="visible"/>
                                      </p:to>
                                    </p:set>
                                    <p:animEffect transition="in" filter="fade">
                                      <p:cBhvr>
                                        <p:cTn id="52" dur="800" decel="100000"/>
                                        <p:tgtEl>
                                          <p:spTgt spid="14343"/>
                                        </p:tgtEl>
                                      </p:cBhvr>
                                    </p:animEffect>
                                    <p:anim calcmode="lin" valueType="num">
                                      <p:cBhvr>
                                        <p:cTn id="53" dur="800" decel="100000" fill="hold"/>
                                        <p:tgtEl>
                                          <p:spTgt spid="14343"/>
                                        </p:tgtEl>
                                        <p:attrNameLst>
                                          <p:attrName>style.rotation</p:attrName>
                                        </p:attrNameLst>
                                      </p:cBhvr>
                                      <p:tavLst>
                                        <p:tav tm="0">
                                          <p:val>
                                            <p:fltVal val="-90"/>
                                          </p:val>
                                        </p:tav>
                                        <p:tav tm="100000">
                                          <p:val>
                                            <p:fltVal val="0"/>
                                          </p:val>
                                        </p:tav>
                                      </p:tavLst>
                                    </p:anim>
                                    <p:anim calcmode="lin" valueType="num">
                                      <p:cBhvr>
                                        <p:cTn id="54" dur="800" decel="100000" fill="hold"/>
                                        <p:tgtEl>
                                          <p:spTgt spid="14343"/>
                                        </p:tgtEl>
                                        <p:attrNameLst>
                                          <p:attrName>ppt_x</p:attrName>
                                        </p:attrNameLst>
                                      </p:cBhvr>
                                      <p:tavLst>
                                        <p:tav tm="0">
                                          <p:val>
                                            <p:strVal val="#ppt_x+0.4"/>
                                          </p:val>
                                        </p:tav>
                                        <p:tav tm="100000">
                                          <p:val>
                                            <p:strVal val="#ppt_x-0.05"/>
                                          </p:val>
                                        </p:tav>
                                      </p:tavLst>
                                    </p:anim>
                                    <p:anim calcmode="lin" valueType="num">
                                      <p:cBhvr>
                                        <p:cTn id="55" dur="800" decel="100000" fill="hold"/>
                                        <p:tgtEl>
                                          <p:spTgt spid="14343"/>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4343"/>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434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929012"/>
            <a:ext cx="3089919" cy="23547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кутник 1"/>
          <p:cNvSpPr/>
          <p:nvPr/>
        </p:nvSpPr>
        <p:spPr>
          <a:xfrm>
            <a:off x="899592" y="620688"/>
            <a:ext cx="7416824" cy="2308324"/>
          </a:xfrm>
          <a:prstGeom prst="rect">
            <a:avLst/>
          </a:prstGeom>
        </p:spPr>
        <p:txBody>
          <a:bodyPr wrap="square">
            <a:spAutoFit/>
          </a:bodyPr>
          <a:lstStyle/>
          <a:p>
            <a:pPr marL="342900" indent="-342900">
              <a:buFont typeface="Wingdings" panose="05000000000000000000" pitchFamily="2" charset="2"/>
              <a:buChar char="ü"/>
            </a:pPr>
            <a:r>
              <a:rPr lang="uk-UA" sz="2400" dirty="0"/>
              <a:t>Іменем Богдана Хмельницького названі вулиці і площі в багатьох містах і селах України, воно присвоєне академії Державної прикордонної служби України в місті Хмельницькому та університету в Черкасах. Також у Чигирині діє музей Богдана Хмельницького.</a:t>
            </a:r>
          </a:p>
        </p:txBody>
      </p:sp>
      <p:sp>
        <p:nvSpPr>
          <p:cNvPr id="3" name="AutoShape 2" descr="data:image/jpeg;base64,/9j/4AAQSkZJRgABAQAAAQABAAD/2wCEAAkGBhQSEBQUEhQWFRUUFBQUGBQVFBgVFxQXFBQVFBQUFBQYHCYfFxkjGRUVHy8gJScpLCwsFR4xNTAqNSYrLCkBCQoKDgwOGg8PGi4kHyQsLCksKSkpLCwvLCwpLzQsLCksLCwtKSksLCwsLCwsLCwsLCwpLCksKSwsLCksLCkpLP/AABEIAMIBAwMBIgACEQEDEQH/xAAbAAACAwEBAQAAAAAAAAAAAAADBAACBQEGB//EAEkQAAIBAgQEAgYGBQgJBQAAAAECEQADBBIhMQUiQVETYQYycYGRoRRCUpKx0QcjU8HSFzNicoKTosIVJENEc4PT4fAWVGOj8f/EABoBAAMBAQEBAAAAAAAAAAAAAAABAgMFBAb/xAAwEQACAgAEAwYGAgMBAAAAAAAAAQIRAxIhMUFRYQUVUpGh8AQTInGB4TJCYrHRFP/aAAwDAQACEQMRAD8AJbt6UzZtd6FbSjotfRUcLMEFurC3XVos0JMTZVFohtVFFGSmFi+SrBaOE1ohQdqqyaFgldCUYJVhbqiQISuhKLkruSmIFkruSi5K7kosAWSpkowSu5KLABkqZKPkrmSiwAZKmSj5K5losQApXMlHy1wrRYAClVKUwUrhSgYsUqpSmClVK0BYsUqpSmSlUKUh2LFKoUpopVClIYoyUF7dPMlCe3SGIm3Upg267QAREo6JXUSiqlSBULRFWrBauEpiKhaKpqBKuFphZBV4qBauFoCygt1cLFXC1dRSbA4hHWr8varATVzbFZtlWLuoO1VyUbw6mSnmM2CyVMlGCV3JRmABkqZKNkqZKMwgGSuZKYyVzJTzALlK5kpjJVSlPMAArVStMFaqUp5hgCtVKUcpXClVYCxSqlaZK1QpTAWKVQpTJSqFKAFilDZKaKVRkpFCZt1KYKVKQwiJRVSuotFVKgCoSrBKIEq4SqAoFqwSiBKuEpWIGEo1m1NTJV1SobBHWw9c8Pyq8edGtQOtZuTQ9GLBatlppmB6Vzwe1LMJrkL5KsFomSu5KWYkFlqZaLlruSjMIBkqZaY8KuZKMwAMlcyUfJXMlPMADJXClMFKqUp5gFylVKUyUqpSqUgFitcK0wUqpSqzDFytUKUyUqpSqUhixSqFKZKVUpVZhirJQ2WmilDZKqwFctSjFKlIYRUoipVlWiKlQMqq0QLVlSrhKlsRULVgtXCVcJUNiKBavkq4WrhKhyAEEq6rRBbqwSpchFVUdqKLK9zUAqwrNsaZ1bC9641jsa6FogUVFj0YubUVPDo4FTLNPMQAy1zJRzbqZKeYkBkrmWj5a5kozAByiqlKY8Op4VPMPcVKVUpTRtVVrdUpDoVKVUpTBSqlKpSAXK1UrTBSqlatSGLlKqUo5WqFatMYuyUNlpllobLVpjFSlSilalXYwqpRFSrKtcxKnIYMeY391eec1GLk+BcYuclFcdC4SrKPlWNexIUwbhE6wXM6RqJNVF23vnGvXMNffXHfaseEWdRdlS4yRvhKuErAFwTo4+IovjrpzR25omo70XhDup+JeRuqlCS/yM0erm9+XaslbyAaOPv/APerI6AesI10zaa+U1L7Tj4WPul+JG5aOYSO5HwJH7qMFrEXFrGjgexo8zsasl9f2h/vD+dS+0o+Fi7plwkjaC1w9PMxWQcSo/2v/wBhP4mr/TFbe4On14+QIpd5R8LF3RPxI1wlUa8oOUkAxOpisw4hf2sf80/nU8dZ/nAfMsD+NTLtJVpEqHZDv6padDU8ZPtL94VYXV+0PiKyvH7MP8NW8X+kPlWfeT8Pr+jTuePi9P2aYvKfrD41YEdx8ayrduJhokz0O/tq5wxPUfdFHef+Pr+hdzrx+n7NHMJiRO8TrHeu5KzBh2XUEA67CPdI9lEVbnV290fvFaR7ShWqfvyMZ9kTv6ZL8+2OmJjr/wCflUy0g9t5nO0+xfMdvM1P1n7Q/dT+GrXaWFyfv8kvsnF4Nev/AAfK1Rkiky9wfX/wr+VDuXbv2+v2R+VUu0cLqLunG6ef6HslcKCs/wAa6Dow+6KEMZdk6qf7P/etF2jhdRd1465GkyUMpSRxV3un3T/FQzjLvdPuH+KqXaODzfkLuzH5LzHitUKUmMZc65Pukf5qrf4oyzyAwJ9aPcNK2j2hgPj6Mh9nfELh6oaKUNkporVTYJBy7x12Htr3vEUVbPHGDk8qODhZ7ipWjhLLC2gcgsFUMRsWAEke+u1wpdpY1un6Hfj8Bg0rXqZirVMYOQ+6mUWgcSEIPaK6Xxc6wZfY5Xwkbxo/cysJgjcvXDmAi0q693Z5PwUfGnWNu2yo1+0GFtRlZwrHmY5omYMfI1zgYOe6wj10XU/Ztk9v/l+VL8S4V4l+4wdVzWLNjJm1YKXLe45xp5V8yp6Vm9D6OUfq2NNbiC+QL1oPyqUzjMOVRGXfXf3itC1xO0xyBrLspYQLisynNJ5YkER8q8xjeAG7cuw6TcxFp8syQLQtbj/ln41ocO4cFCag5cRfvaNMBxeAkey4NaTn9N5ta2ojLrsalvH27iHK1klUjOtxXygLvtoNZodjFtkZmxFtwMvNK5VIIksV2nSsLB8By4dRysUwV60NZCu6WlB20PIfiaexHCybTrymUwySNV5LxZtY7RTlNeL0Fl6GhiMUWtT49pYYRcVoHWVzTuaYtITYabgaQ8XM0hRG+bsNazcHw3LOZVYm+GzbAqLGUdNg007icJOFvqABnW+AOnNmC+6IqZy0/levInL0Fjw65csXEF5HnIAcxYAqQWJO8mm72HYW1DC0MpUAliAQFIJJI3npSv8AoklyUVVHhW1MaAsviSdB/SFMX+Hzbtoyhou5iNx6lyDr5xVSn/kvISXA5iMGSiktbB1hi5j6sQY12ouKRltZQVDMBDZtdGmVBHNoe9Lf6KWUBtggXLzR0AzQsA6DlNWPCkbws9sNktPEgcpZlbSfNR8KWemtV5DoYwuDZbgZspm2qwTDTCyT7wa7Z4dF1yVQhyPaPdWTheEBlJuWyXWyiqxUSpXPEE66TRcdwctiHuhFJz24aBm9W0uh32BFXn1y5kTQaxwRhcnkyS8rAMyOXcSIrQbh6Ek+CnwXttFKYThaC6LgtgMbr88CSsOIJGp+r8Ky/wDQLK4e2oTMQ7FTlLAEls0ET6w0NJyzOsyCqH8bwMMl3LbVS4IXRRlPSCNqWwnB7iIf1dpmNyeYAgWyBP8AakUTD8JS3YZQkZrDBhAGYwB08u/c0ueEZZUIQn6uUlcpJbWVmCdtfIVKnurW5eWwOJ4BeZLfKgcG5ny5VBkQmigDStTDcMC2UDWgXCqCQFOo9bVjVcVhnFvLYBWLpOUEJC5TpoYGsHSlPopOmJLc3qBnnUbhYbf8arM2t1uKteI9d4YhAy29e2nl5xVb3DtVIRo1nm290xRL9vNZCmdQoJBIPTYjWs48PYcvOVBAUF26LrrM71jCWnA1aY4eGD7D95Fxu20T3rMxXBn+krlW54WZc36x4gzm+t7KexuDzC3zXBlX6tx12j1spE++g28M5dXZ7kqQYzuFIn6ygwfeKqM9L0G0xW3wZswk3Yhv9o/2SVI5u+lCxHCni9lN2chNuXf1oGmp709fwz+Mzq9wawBmYqBA2ScvfpVMJh3D3GzXCGTTM7EBuuUEwDtt3oz6ZtClF3WpkjhuINuYuB/HA9ZjNqDPXv13pu9himZSWPm09fbrUtX765uW8TnbKJzKVEAMxeWGhkR1GtdJc/zkzA9YRuJ2AGxJHuq5ttcPwGHvxNhRoPYPwoV/FBAsg89y2sxoAWEz+Hvo+F1toe6r+ArF9LbxS0pH21MbSVZSBX0mK82F5HzmAsmP5m5fxtvMZcD3gVK8Few+ZiWAdjqWM6k7wI0A2A6ACpXE/wDP1O983oeyGOAQMRv++g8RxIZFI7n5V57EcUuFsq2wUlZIy77yB5ecdN+vRxQ+IfEYBNcoG7RpIB0mdIBO1dD4vFzYTivepzvhMDLiqT96G16P4MkXmIBFy40akEZUS30HdKAOBt495yBD37BHU5bfgz025Xp/0ej6MudTmZ7p0I+tedo315YpLBcKUXi+SGfF3HzQJyjOAJ3+otcRzaT1R1ctu6CYLg5DoxX/AHy9dYjQlZv5Dt526mF4cUsr+rgixfOg1LOq6HzktVOFcJS34TeGQ36+4xAEsXDROusG4dDQF4EFwnhKCv8AqT2WIABLOqrmkGSdDqdaJS0/khJa7Dd3gIjKFhUsLaCqohgzwQe+ij40/iuHI8jwxlNzDkplEHwiHmNt/wAKWxWBtzdypCN9CXIFULFvElrmgMaqwB7ga0a5hbeeAn6v6SpyZREDCEert64n20Sk9PqRNdGS5wxC6k2pUYlrkZVIH+rvaBA2Gh+dPHBr9Fe2VlWZ+WNCr3iYjtBpO1ZtkorLKi5iWywCAPEhABtAU7UxcT/VQNSCbXwN1CR8DFTOTtK0KtNjuGsLmc27ZVeSBAQAqNTE9ZNF4hhFdbSsmYeJOUgNH6u4J1Pn86BYWC4thguZYA0HqIToD7aYxlsEWg8xnJIkz6jbwdd6qUm61RNdGJDhaEorWgyhr5AIUhZuDLlB0Gn41a/gFYW8yBstkRIBy7nSdtht2o1qwpNvNqALsAk/bUD4DSu20XJLkyLCxq0zzydOsga0NvMtUPhxFjwsEkssutpAGMEggPqDuN67i8HOJLAQS6Qw30FkEA9BGb4mnsSikuZOaFC8ziDG8THWrPaGd2k5vEQDnbQfqx6sx36U8zzbomvuL4TCKLgYA5vEcEnqOf8A7fCh2cKBlK5lJDsxBido9u5pu3YUOGBOY3HB52Ijn0ykwNh0oFiyQZBbUE6uzDvoCTG4pZnmew6XUHYwqrbYDMAbTTqZmBrvv+dDvKoJQFgrLbMS0k5yH1mdo2ouFwuVGGZzNtjzXGcgwuzE6RrtRcRh0Cuqs0cmudydWIMMSSNhUqTt7FUupexbAWFL5c+h5iYK9Z1rN4pYNxRla5rBBFy5b2ImGQgnrpT+EAUFQzRm9YyTBHUmSdaBctZwBcdl53giVIAIA2iQRTi3voFU61JjSTh41mE1DFTuJ5gQR8aysZauS6W3uFF9SLr5jMkS05z7zWqBNoAkjbUTO/ekMcLiqwR2IEwRvM6cxBO1RhP7fk1kteJ3ilm4bdkIXkCDDMDus5iDJ0nei4qy2dCHfTLMZlBE6gjY++hY0v4NoBmDBoLCJidZ09/upW1dvMy5mZQGcaZdUHqA6ayZ+NCuuHEfmN49H8UsjONNhJWcpg5Yg0LArczksXgoeUggAkKT0idTpVscbnjiGYJ4eaAFgtIGukzBnf6tCwly59KgsTbK7QsZoBJ9WevfvU/14bF7PiIHE4tS+QXGJYgTlYAC2WWJG2bSmbd+4yg3QwaXEMoBhXYA6AaEQffRcPduC6wznLpEqkAayBCjt1mpirzkjMQdDGkdp/dWz/jsiI/y3Z6HhVoGyhPb8NK8d+kXH/rLdlAIXK5I3NxmAtoPcCT/AFhXpMFjxbwwZjoufTSTBY5Vnc+VfPb/ABVsRic1y29tfGz5HVWaCiIphC0nlMATXbzP5UdeCOPCC+dLTi/9gXtanNmJ6nKfwziPhUoXF+J3lvOFJgREMGjlGhI0nvHWdTvUryZ/dnur3Qnh/T5QIKMAIOhDEnrOaNJk+c03jPSqWhVIgsDzAqxLEtAgwdeprw2Ewpc6TAidPOtq1hs4uEgzmNxYPRpf8DWuNLNGpGeFDK7R9c9FePWRgbGb18kklCdSZOsdJpHDOEtWYabviYi5cIJJKu10opPYBlgbCB5UivGMNbsBLVxCVt2lzaAgkWw7A/WiGnQRJrdf0gwKkANaE3ADDD1JlmOugjrXNknsluepOK1swfpGXDWxaa4WXAX1uNLa32S0ELMdSQc5DSSO4rRxmNTMQjMLeXDKSMwg/SG8QxvOQr5mnTxLhxu2wt2yEzMXGYARkMSSe8e+j43G8P8AGSLljIbb5ougAkMmUEg/1jHXWtflykuG5ClFcwVl7WVgr3Mhv2o/nPVFsOwncAtIjsO1VW8hvCXfwvHcgDxBKi0VAIGsTJjuKYwnFsALpRLlkW/DU/zoAzlmBEltTAHxq5vYTNdIZMtvIUIuaEtIeDm1G3WNamUJXWg1KHUmDyF7QZ3yxiidbgkm+htzG8JIHkaK5P0RJZp/UZiC2Y8y5tRrrrVcHi8M0lryCG5JcLy9TEydvlTNviFj1TdthRtzr02iT7KwnCVx0XvmVcdabA8PaPF5nMOAklmMZFJ3853pniChmtjMwWW9UsDpAExr1qW7lssclxCO4ZdTHcHerZsxPIxykieXX2Gdql5uKQUruxOwoZrQd3jJdMZnEyy5ZykTS2IZ4QgtpYtkmW3Pi5mgaEyBvWrZtROdG09XLGi6b6+z4UncuTMKRGg5ZBUTHzzUtXrSHS5sJlliczSMgGrATltnbbdjvVsR67kOQfEQAakRyzpt/wDtDbFarytMjTIR7DMRMR8KI3EbMZufNv6hiYntSV70hOPUrYQh1bOSTecFTtHPBA6agULBu2hzEzOhjQSNtNoPyplcbaPq5805tVMTOp28zRjZ+yG001HQxNGt3SD8maGdUMliWs3DPKcpCKRMARqW70tavvlcFiSY5jlkc2kcsfGtPETsikyCskGBJiNPf8KpZsXJIZZnqo1ge096fG6Q9ObB8Mutl5mglok5dNOugFU4u7ZFK3Nc0aZJHL5qRE+XSr338MyZVT1YaTGg376fCq4rEaqp5vWJCb6AmB0kiaUU/CinW9lhraiY0AmB0O+oj91Au5wrAOW5hDBUk8yjoseqT06UTFXCtqVBg5OVvWGdl3jqJoa5guoBkyJ3hdDGutKEXyLbXMBxK7cWwChOcP2WTKyQZWB8OlDe85EB4jYwuo0kajffaiXMYwCAAHNqYOokqBpOxBPsgUzhCXS3mBUlSSAJiRJE+2KpQa/qhOS5i/ELzi5aytAYqGHLt7xO+mlDGJcYm2ueVbPIAWJXQaxPX5UW9fPiFNIVAc2utLfSm8bLCwMhnWebOI/wn40lF1VF2t7OLxB1vOCRlA5QQBBJjU9f+9ebu+ld+7dXMvKoWVFtljOoLSSTMe7avS3OIMuLS1AIdLj5ugK65fWnY9o0rzvG/SU5mWFIDHUSOhHf21vhK9MvAym61zHrcKQcNrsLh+Y0/GvFY93e+zW2KC3dVQw0DZrlyWnyXTb63lXpsDj1bAXGB+ssaxqQij5143GY086opABuEGRHJcGU+4GujFNxj9v9HiunL7/sW4vwwm85HMNOaSJ5RJIGkzUpx+GXQYB0/wCIOuvapSzVsyst8Dw3B77A5QxAJEjWGmAZHsrYt49vFcBRMhcq+qMoCwB20gCsXhQ10/8ACASPmK1uB4sK/MJJIJ1gkzJ16a1WIqTdCg7dWbFwQUJtsC5AK5jvqQBp29u1DuYObmTeDl5WJLSDBBKjQGAdB7O1eP4gKUCrA3iTqT3J9tLYbiltLiMwkKeYT0yrH4N7zXnivpzI0b1pnruCehSXcVaS4GRPBa64O5KsEygzpJMz5ab6T0m9HcMuI8O1mRTZDKSSQbniOmpY6KQnzoQ44vjXHglQhVVOgA5SZ1BjfrXlcZx4llcAAFQmhJgDQDU6dfjWeHnlxKnUT0HBuE23vFeaAEmTEErJ1HurVwGDsNevW8lyM6j1tlyoxHtzA69q+fjjjJzbsxmY8gOjVp4X0iCI5MyxUzHdXP2/6Pf39tJYLetkRxEfUODcJsNbYmeV7iCG+qtxlEz10pTgPh3XuqSOVtII11CnUjyJryFj0iFtUXmBdWIPfNcY/a7E/Cs/BcW8J9SeZ4kETvB/GvO8Fs1WIfSHwa+N6pCLbLgkAkkPaCzpABzv58vSNTYbhSMhc3IJe5ywP2jDvt1quF4radjbDpnUAlMwzCdQSu43HxrNs+mdlSVZgDbDzAc6Bon1Yn2VlT2o0vqbqcDSRFwEysAAamR50/ZwLKihwgMAet2iawbPpPml7aFlVc4fLcCkhQwUsVCg7aZprBvfphxCsymxh+U9bt3WZj1bbQYG1a4eHGVqW5E5SWqPfjDkn6nSOYSfZSmHwDBAGKzlA9ddNDMH3/KsXgvpti79xlbD4dFXR2W9dZllWKwptLMle4gGa8/gf0r4q9JXAoVGXMRiHMBmVB/s9TzDSRT+VB3lJzyW575LegHIW02dJ2JLQPZS1gyIy25ED+eQzESR2Htry2A9PcY94KcCqKSP1hvvGsdPDEnmGk9azn/TDeDXCuCsxbJk+M+oDZZ0snrB3pLBvRL1BzktT6K3DiVJUKdGBgjTlPUViWuM2WteJbAcSoOXcZmC6yP6U1i8G/S1fxF5bP0S0obKSwvucqvlIaPBEmGGkisX0Z9KbeFGIR2Q+HdyZizLOXOm2Qx/Nn/wU5YMUnW64BHEk3rse1xeNUpfVVylbTmdNeQxp76yvR7h3i2VZlUsBzEIoJ1ImBp0pzBekKYh2tqF0W5qCx9RjbYeoAOYERPSj8UvizYuukKURmBAGkCdqxXhribba2Bv8LQPkyAnKOgAnfz6VTGYMWlBCiTJ7dFJ1A/8iu4biHiMrDcqPiJG9M8TxuRQzKGj6p8wB2NSuTG+FchW1w0Ox0EyenQMR1/DzpPHIFdVyrLb5REQ0TAGu/ltS/pHxxkw7vaGVgXTfzkkRBnWqej/ABz6Qi3MuuitJ6gmSPyq60vqTetD+H4UHUMVX1cx0Bglc0dJ6a1mNg5cjlAE6xGzQfZpJq3HvSY4dNBBZdgTpyhdog1lXPSTbKAxI8SJMwTtt7aqEb1FKVAeNcSCKQoUMWCggmYhiTEabR768utyT8e/atbj/ElBRCqk/a6j26aGsT6aJjKAdpG/XXaujgRSiePFk3I9RwTjAFg2Tu11GAiZGmbXtpWrcwIIu6Dlzr56my34A/GvB4LGRdWOjAfEivoeJ4hGKvWMuhtm9mn/AOFuWI8p36UYjaqvew8NJ2b74DNrG4B27gVKcwLg2rZPVEP+EVK5uZnQyo+DYK4QsKIjM866nKVA+YrtouhFwaZWAAB1OhJ27D8RQ7d9ir6CAvYDdlHSgrfPYV1nbOWqRqY/ibOAzST3Lz7qQuXiLra9136DQfgKr9Kfsv3R+VXGLfsPuj8qlKlRTduxj/SlwksHYE9Qx9n4UFL8COlUN5juPwqLbZtlJ9gn8KEuQNlr12VijWcSBb67r18momHwTqCSsT1MCPjV3RWEMyzoZClh26HWqqS4EZk3RbH8TzGzlOiKs69ZadO8GrrxESvKSA2Y7d53pcYNOpn2KF+ZP7qsltV2X4vM+5Yo+XzDPyPVcM9KVZvEynfWIJ3Gh2nSK0MC+EI5lu86kuM5ALEq22aBqK8TafKSQFEmdFBjQDSR5UQYlvtGsp4F7M2ji1uj3V302wdqy9i2bgWNNMwkKFGszsB8K8jwvjWE8S62IV2DiAANVBzAzrocpEEbd6zWtqdwPlUdLSeusn7Aif7Rjl/Hy61MfhqT1eoPGtrRHucL6eYK21w2/EBu5SxKkiUXKuk6adq83wfitq3YvIzBWuC0BuNUdCZJMbL0rHfiVqdLGmnKLsR3k5Nata4wqMGto1tpnMLwJy9VHIInv8qUfh8tpDljZqs9fw/0jw1m3lLSxfMcqs2h8PckxMJ0Hbzrz2G4hbHihpi5pp9mST79qz8VxcXDLKzaRrdBI9+Tal7mPt/ZI9t1Tr/dimsF8xPEPW8I45hbTplLCMqnMJhVVF1gEsQEX51zh9rB3jfF063L7sAr5Swl4aPPOT768q/EEaJWIETIOwAGkDtUsupIIygyIGkz0jvQsDV09R/N5o+o4LE4fDszoHzOHJ5gw55JgdNaX476Rq9i6oDy1twJXqVMda8IMdcP1j8avcvO4g/EaE+RjelH4bK7bHLGtUkb2G9M1tBQs8kjbc6H8SRRcL6ci5bPjEq06Qs99ROnQV582bRADIdPs3P3MpqDh1onRriD/hJcPx8RamWBHUI4kuI/6U8aF0eGJkOWaRHrBYjyI1pDg/FmsSoOjRPupjE8OssS7XbkmNPoydFCjX6R2AoFvh1onS5c/uFHz8c/hSyLLRd62F9IOLDEFSPqrGveaQs4sRzNBAIGUdD0rQfC2l1AuE/11X/Kap4yTrbn23G/dFEIUqQTduzF4viC9wNqZE/BmX/LS4Os9d69Bcs291tKPLPd/wCpS0IN7SHyZrv7rlemEtKMJR1MbBo5uLCseYEwCYAIkmOnnX1TFR4jM7GWtW4O3rh7egjaCK+ei2smOSfMx3jU6jQb9qjYMkDmzRtM/KliK6DD0PsPB+K2/AtyRIULqwB5eXYkHpUr439CPlXa8j+HTe56ljPkAtYS5BAWA0TJHQzXfoEeu6L75/Kl2JO5J99QKK6eWPI52vMZyWh9dm/qiPxq4uWxtbJ/rNHyFLA1bNT04IK6jH0kjZUX+zJ+JqNi3O7t7uX8KBXaLYUixj2nzM1bPVKk0hls1dzmqGu20JMKJJ2AEmgCxar27ZILbKN2O3sHc+Qrr5LX84c7/s1PKv8AxHH4L8aSxOLa4ZY6DQACFUdlXYU3oLcK2MggpOhBDHeQZBA2HzppfSPEDa6w+H5VmAGuhazsujVb0pxR3vN8F/hrv/qjFbeO3wX+GswW6IEpWPKOn0gxB3vN8vyq1rj2JG15x8D+IpIkDrVTe7UrZVI0145iP2zH2hT+Iq49Jr6/7Y+wIh/y1kkdz7q6HHSlqPQdxnFLt2C7agQCQogEydAO9VXFaQZnuIg+3T99AW1O9FCgVF1sXVjVrboPeJ+G5q/jAbGs27cqtu+RoNfaJ+Hb3VS13E9Nh97xJpqxoKTw7oRqWVu8Bl+7oR8TTaYVzOWLgAmbRzGPNIDj7tKVNUgVrVlr9zSkTcFBxGKkkbQdvzqvi9auMKREp2xpbxpxWsOAGFxDGpUq4J7wwEe41mTV7bUnEakNX+FoRyYlfY9tk+fMKzmwF1duYd0dW/AzTRBobqDuKldRtLgIFbv9P4GpToY9GPxNSqoijOFWqgNWBrYzLCuzXCa5NAF81dBoc1cCgDpNcz1bL51zLRYUbnB/RK9fUXIK2zsRBZ9Y5QToN9T2pzFeiWNgpasrbQ7xcXO/9d/3DSg4H07v2rdu2ot5baqolWk5RGpB670wf0l4ifUteyG/irLPPkaZYczN/k9xv7IffT86t/6Bxv7If3i/nTx/STiY0S0POG/iqn8o2K7Wvut/FSuXIdR5iTeg2MG9kffX86WPo5iAY8MffX861G/SHie1v7p/Olk9MLvVUPxH760ivEZyfhBJ6L4o7WpH9dPzqH0Qxn7I/fX+Km7fp1eUQFt/Bvzro9PsR9m191v4qKXBDT5szx6I4qf5k/eX86Pa9CMa3q4dj/aT+KmB6dYifVt/db+KtDC/pNxSbLa+6f4qiTa2RcUnuzM/k84j/wCzuH2PZ/fcoyegHER/uVz+8sf9StsfpdxukLY/u2P+eiL+mHGdUsHtyOPnnrBzxPCvP9lqKXEw7noPxACThHA/4lr/AKlKP6K4z/27e97f8VbPFf0p4y6sApb20RAesmS8+XzrIuen2MP113mcgn2do90+dVDM94jlS4gV9DcYTHgH79v+Kmbf6PcfGmGJ/wCZb/io3Df0gYhPXVLh7kZT8tK37f6Xbw/3e399vypzclshRUXxPPj0A4iP90b+9s/vuUa36B8RBB+itI2/W2RH+Otz+WG91sW/vNXP5YL/AOwt/easW8R/1Xv8l6eI8pxDg+MVyt60GI6OyMR7HDSPjXcL6MXbqnLbZSN+ZHUe/MGHzq/F/TW7dus5RAW7T+dU4f6a37YYBUOYQZB/Ovam8nU81LP0Esdwu7YjxAIJgEGQT279KWW7TfE+P3Ly5XCATPKCDI9/mazQ1C13B6bDy3qsbtK27lXLVDRaYTMKlBmpRQGeauKlStTIlWFSpQBdKvUqUhla5UqUwItWFSpTERqqK5UoEdNVNSpQB1agqVKQwi0Ra5UqGWgqV16lSo4li70KpUrRGbC26IdqlSkykdSoalSkAvf3qWqlSrWxD3OuKHUqUwLLRhUqVLGjsVypUqSz/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215" y="2952011"/>
            <a:ext cx="3108960" cy="23317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585" y="3987587"/>
            <a:ext cx="3460838" cy="25922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1686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fade">
                                      <p:cBhvr>
                                        <p:cTn id="13" dur="2000"/>
                                        <p:tgtEl>
                                          <p:spTgt spid="15364"/>
                                        </p:tgtEl>
                                      </p:cBhvr>
                                    </p:animEffect>
                                    <p:anim calcmode="lin" valueType="num">
                                      <p:cBhvr>
                                        <p:cTn id="14" dur="2000" fill="hold"/>
                                        <p:tgtEl>
                                          <p:spTgt spid="15364"/>
                                        </p:tgtEl>
                                        <p:attrNameLst>
                                          <p:attrName>ppt_w</p:attrName>
                                        </p:attrNameLst>
                                      </p:cBhvr>
                                      <p:tavLst>
                                        <p:tav tm="0" fmla="#ppt_w*sin(2.5*pi*$)">
                                          <p:val>
                                            <p:fltVal val="0"/>
                                          </p:val>
                                        </p:tav>
                                        <p:tav tm="100000">
                                          <p:val>
                                            <p:fltVal val="1"/>
                                          </p:val>
                                        </p:tav>
                                      </p:tavLst>
                                    </p:anim>
                                    <p:anim calcmode="lin" valueType="num">
                                      <p:cBhvr>
                                        <p:cTn id="15" dur="2000" fill="hold"/>
                                        <p:tgtEl>
                                          <p:spTgt spid="1536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15363"/>
                                        </p:tgtEl>
                                        <p:attrNameLst>
                                          <p:attrName>style.visibility</p:attrName>
                                        </p:attrNameLst>
                                      </p:cBhvr>
                                      <p:to>
                                        <p:strVal val="visible"/>
                                      </p:to>
                                    </p:set>
                                    <p:animEffect transition="in" filter="fade">
                                      <p:cBhvr>
                                        <p:cTn id="20" dur="2000"/>
                                        <p:tgtEl>
                                          <p:spTgt spid="15363"/>
                                        </p:tgtEl>
                                      </p:cBhvr>
                                    </p:animEffect>
                                    <p:anim calcmode="lin" valueType="num">
                                      <p:cBhvr>
                                        <p:cTn id="21" dur="2000" fill="hold"/>
                                        <p:tgtEl>
                                          <p:spTgt spid="15363"/>
                                        </p:tgtEl>
                                        <p:attrNameLst>
                                          <p:attrName>ppt_w</p:attrName>
                                        </p:attrNameLst>
                                      </p:cBhvr>
                                      <p:tavLst>
                                        <p:tav tm="0" fmla="#ppt_w*sin(2.5*pi*$)">
                                          <p:val>
                                            <p:fltVal val="0"/>
                                          </p:val>
                                        </p:tav>
                                        <p:tav tm="100000">
                                          <p:val>
                                            <p:fltVal val="1"/>
                                          </p:val>
                                        </p:tav>
                                      </p:tavLst>
                                    </p:anim>
                                    <p:anim calcmode="lin" valueType="num">
                                      <p:cBhvr>
                                        <p:cTn id="22" dur="2000" fill="hold"/>
                                        <p:tgtEl>
                                          <p:spTgt spid="1536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5365"/>
                                        </p:tgtEl>
                                        <p:attrNameLst>
                                          <p:attrName>style.visibility</p:attrName>
                                        </p:attrNameLst>
                                      </p:cBhvr>
                                      <p:to>
                                        <p:strVal val="visible"/>
                                      </p:to>
                                    </p:set>
                                    <p:animEffect transition="in" filter="fade">
                                      <p:cBhvr>
                                        <p:cTn id="27" dur="2000"/>
                                        <p:tgtEl>
                                          <p:spTgt spid="15365"/>
                                        </p:tgtEl>
                                      </p:cBhvr>
                                    </p:animEffect>
                                    <p:anim calcmode="lin" valueType="num">
                                      <p:cBhvr>
                                        <p:cTn id="28" dur="2000" fill="hold"/>
                                        <p:tgtEl>
                                          <p:spTgt spid="15365"/>
                                        </p:tgtEl>
                                        <p:attrNameLst>
                                          <p:attrName>ppt_w</p:attrName>
                                        </p:attrNameLst>
                                      </p:cBhvr>
                                      <p:tavLst>
                                        <p:tav tm="0" fmla="#ppt_w*sin(2.5*pi*$)">
                                          <p:val>
                                            <p:fltVal val="0"/>
                                          </p:val>
                                        </p:tav>
                                        <p:tav tm="100000">
                                          <p:val>
                                            <p:fltVal val="1"/>
                                          </p:val>
                                        </p:tav>
                                      </p:tavLst>
                                    </p:anim>
                                    <p:anim calcmode="lin" valueType="num">
                                      <p:cBhvr>
                                        <p:cTn id="29" dur="2000" fill="hold"/>
                                        <p:tgtEl>
                                          <p:spTgt spid="153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95536" y="764704"/>
            <a:ext cx="3593913" cy="4492849"/>
          </a:xfrm>
          <a:prstGeom prst="rect">
            <a:avLst/>
          </a:prstGeom>
        </p:spPr>
        <p:txBody>
          <a:bodyPr wrap="square">
            <a:spAutoFit/>
          </a:bodyPr>
          <a:lstStyle/>
          <a:p>
            <a:r>
              <a:rPr lang="uk-UA" sz="2400" dirty="0"/>
              <a:t>Портрет Богдана Хмельницького зображено на банкноті номіналом 5 гривень. Також Національний банк України випускав в обіг пам'ятні монети номіналом 200000 карбованців з 19 липня 1995 року та номіналом 1000000 карбованців з 21 червня 1996 року.</a:t>
            </a: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307125"/>
            <a:ext cx="4572625" cy="25446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3" y="332656"/>
            <a:ext cx="4572625" cy="23609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8546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2000"/>
                                        <p:tgtEl>
                                          <p:spTgt spid="16386"/>
                                        </p:tgtEl>
                                      </p:cBhvr>
                                    </p:animEffect>
                                    <p:anim calcmode="lin" valueType="num">
                                      <p:cBhvr>
                                        <p:cTn id="13" dur="2000" fill="hold"/>
                                        <p:tgtEl>
                                          <p:spTgt spid="16386"/>
                                        </p:tgtEl>
                                        <p:attrNameLst>
                                          <p:attrName>style.rotation</p:attrName>
                                        </p:attrNameLst>
                                      </p:cBhvr>
                                      <p:tavLst>
                                        <p:tav tm="0">
                                          <p:val>
                                            <p:fltVal val="720"/>
                                          </p:val>
                                        </p:tav>
                                        <p:tav tm="100000">
                                          <p:val>
                                            <p:fltVal val="0"/>
                                          </p:val>
                                        </p:tav>
                                      </p:tavLst>
                                    </p:anim>
                                    <p:anim calcmode="lin" valueType="num">
                                      <p:cBhvr>
                                        <p:cTn id="14" dur="2000" fill="hold"/>
                                        <p:tgtEl>
                                          <p:spTgt spid="16386"/>
                                        </p:tgtEl>
                                        <p:attrNameLst>
                                          <p:attrName>ppt_h</p:attrName>
                                        </p:attrNameLst>
                                      </p:cBhvr>
                                      <p:tavLst>
                                        <p:tav tm="0">
                                          <p:val>
                                            <p:fltVal val="0"/>
                                          </p:val>
                                        </p:tav>
                                        <p:tav tm="100000">
                                          <p:val>
                                            <p:strVal val="#ppt_h"/>
                                          </p:val>
                                        </p:tav>
                                      </p:tavLst>
                                    </p:anim>
                                    <p:anim calcmode="lin" valueType="num">
                                      <p:cBhvr>
                                        <p:cTn id="15" dur="2000" fill="hold"/>
                                        <p:tgtEl>
                                          <p:spTgt spid="16386"/>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16388"/>
                                        </p:tgtEl>
                                        <p:attrNameLst>
                                          <p:attrName>style.visibility</p:attrName>
                                        </p:attrNameLst>
                                      </p:cBhvr>
                                      <p:to>
                                        <p:strVal val="visible"/>
                                      </p:to>
                                    </p:set>
                                    <p:animEffect transition="in" filter="fade">
                                      <p:cBhvr>
                                        <p:cTn id="20" dur="2000"/>
                                        <p:tgtEl>
                                          <p:spTgt spid="16388"/>
                                        </p:tgtEl>
                                      </p:cBhvr>
                                    </p:animEffect>
                                    <p:anim calcmode="lin" valueType="num">
                                      <p:cBhvr>
                                        <p:cTn id="21" dur="2000" fill="hold"/>
                                        <p:tgtEl>
                                          <p:spTgt spid="16388"/>
                                        </p:tgtEl>
                                        <p:attrNameLst>
                                          <p:attrName>style.rotation</p:attrName>
                                        </p:attrNameLst>
                                      </p:cBhvr>
                                      <p:tavLst>
                                        <p:tav tm="0">
                                          <p:val>
                                            <p:fltVal val="720"/>
                                          </p:val>
                                        </p:tav>
                                        <p:tav tm="100000">
                                          <p:val>
                                            <p:fltVal val="0"/>
                                          </p:val>
                                        </p:tav>
                                      </p:tavLst>
                                    </p:anim>
                                    <p:anim calcmode="lin" valueType="num">
                                      <p:cBhvr>
                                        <p:cTn id="22" dur="2000" fill="hold"/>
                                        <p:tgtEl>
                                          <p:spTgt spid="16388"/>
                                        </p:tgtEl>
                                        <p:attrNameLst>
                                          <p:attrName>ppt_h</p:attrName>
                                        </p:attrNameLst>
                                      </p:cBhvr>
                                      <p:tavLst>
                                        <p:tav tm="0">
                                          <p:val>
                                            <p:fltVal val="0"/>
                                          </p:val>
                                        </p:tav>
                                        <p:tav tm="100000">
                                          <p:val>
                                            <p:strVal val="#ppt_h"/>
                                          </p:val>
                                        </p:tav>
                                      </p:tavLst>
                                    </p:anim>
                                    <p:anim calcmode="lin" valueType="num">
                                      <p:cBhvr>
                                        <p:cTn id="23" dur="2000" fill="hold"/>
                                        <p:tgtEl>
                                          <p:spTgt spid="1638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619672" y="484661"/>
            <a:ext cx="6192688" cy="3785652"/>
          </a:xfrm>
          <a:prstGeom prst="rect">
            <a:avLst/>
          </a:prstGeom>
        </p:spPr>
        <p:txBody>
          <a:bodyPr wrap="square">
            <a:spAutoFit/>
          </a:bodyPr>
          <a:lstStyle/>
          <a:p>
            <a:r>
              <a:rPr lang="ru-RU" sz="2400" dirty="0"/>
              <a:t>За часів СРСР існував Орден Богдана Хмельницького, призначений для нагородження як офіцерського, так і солдатсько-сержантського складу. Також Орден Богдана Хмельницького встановлений у сучасній Україні для нагородження громадян України за особливі заслуги у захисті державного суверенітету, територіальної цілісності, у зміцненні обороноздатності та безпеки України.</a:t>
            </a:r>
            <a:endParaRPr lang="uk-UA"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4262560"/>
            <a:ext cx="6899091" cy="23335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9969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wipe(left)">
                                      <p:cBhvr>
                                        <p:cTn id="1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92896"/>
            <a:ext cx="9144000" cy="584775"/>
          </a:xfrm>
          <a:prstGeom prst="rect">
            <a:avLst/>
          </a:prstGeom>
          <a:noFill/>
        </p:spPr>
        <p:txBody>
          <a:bodyPr wrap="square" rtlCol="0">
            <a:spAutoFit/>
          </a:bodyPr>
          <a:lstStyle/>
          <a:p>
            <a:pPr algn="ctr"/>
            <a:r>
              <a:rPr lang="uk-UA" sz="3200" dirty="0" smtClean="0">
                <a:solidFill>
                  <a:srgbClr val="C00000"/>
                </a:solidFill>
              </a:rPr>
              <a:t>Дякую за увагу!</a:t>
            </a:r>
            <a:endParaRPr lang="uk-UA" sz="3200" dirty="0">
              <a:solidFill>
                <a:srgbClr val="C00000"/>
              </a:solidFill>
            </a:endParaRPr>
          </a:p>
        </p:txBody>
      </p:sp>
    </p:spTree>
    <p:extLst>
      <p:ext uri="{BB962C8B-B14F-4D97-AF65-F5344CB8AC3E}">
        <p14:creationId xmlns:p14="http://schemas.microsoft.com/office/powerpoint/2010/main" val="8342140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1"/>
          <p:cNvSpPr>
            <a:spLocks noGrp="1"/>
          </p:cNvSpPr>
          <p:nvPr>
            <p:ph idx="1"/>
          </p:nvPr>
        </p:nvSpPr>
        <p:spPr/>
        <p:txBody>
          <a:bodyPr>
            <a:normAutofit lnSpcReduction="10000"/>
          </a:bodyPr>
          <a:lstStyle/>
          <a:p>
            <a:r>
              <a:rPr lang="uk-UA" dirty="0"/>
              <a:t>Хмельницький </a:t>
            </a:r>
            <a:r>
              <a:rPr lang="uk-UA" dirty="0" smtClean="0"/>
              <a:t>Богдан </a:t>
            </a:r>
            <a:r>
              <a:rPr lang="uk-UA" dirty="0"/>
              <a:t>Михайлович (1595–1657) – визначний український політичний і державний діяч, полководець, гетьман України (1648– 1657). Засновник Української Козацької держави.</a:t>
            </a:r>
          </a:p>
          <a:p>
            <a:endParaRPr lang="uk-UA" dirty="0"/>
          </a:p>
          <a:p>
            <a:r>
              <a:rPr lang="uk-UA" dirty="0"/>
              <a:t>Народився майбутній гетьман України у родині українського шляхтича Михайла Хмельницького. Початкову освіту здобув у школах Чигирина та Києва. Згодом продовжив навчання в єзуїтському колегіумі у Львові. Опанував польську та латинську мови, а з часом ще й турецьку і французьку.</a:t>
            </a:r>
          </a:p>
        </p:txBody>
      </p:sp>
      <p:sp>
        <p:nvSpPr>
          <p:cNvPr id="3" name="Заголовок 2"/>
          <p:cNvSpPr>
            <a:spLocks noGrp="1"/>
          </p:cNvSpPr>
          <p:nvPr>
            <p:ph type="title"/>
          </p:nvPr>
        </p:nvSpPr>
        <p:spPr/>
        <p:txBody>
          <a:bodyPr/>
          <a:lstStyle/>
          <a:p>
            <a:r>
              <a:rPr lang="uk-UA" dirty="0" smtClean="0"/>
              <a:t>Походження та освіта</a:t>
            </a:r>
            <a:endParaRPr lang="uk-UA" dirty="0"/>
          </a:p>
        </p:txBody>
      </p:sp>
    </p:spTree>
    <p:extLst>
      <p:ext uri="{BB962C8B-B14F-4D97-AF65-F5344CB8AC3E}">
        <p14:creationId xmlns:p14="http://schemas.microsoft.com/office/powerpoint/2010/main" val="4072027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uk/4/4e/%D0%9A%D0%BE%D0%BB%D0%B5%D0%B3%D1%96%D1%83%D0%BC_%D1%94%D0%B7%D1%83%D1%97%D1%82%D1%96%D0%B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5717" y="3212976"/>
            <a:ext cx="4824536" cy="3238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29" y="225177"/>
            <a:ext cx="3384376" cy="255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47620" y="225177"/>
            <a:ext cx="3457271" cy="2536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11760" y="6521253"/>
            <a:ext cx="3816424" cy="369332"/>
          </a:xfrm>
          <a:prstGeom prst="rect">
            <a:avLst/>
          </a:prstGeom>
          <a:noFill/>
        </p:spPr>
        <p:txBody>
          <a:bodyPr wrap="square" rtlCol="0">
            <a:spAutoFit/>
          </a:bodyPr>
          <a:lstStyle/>
          <a:p>
            <a:r>
              <a:rPr lang="uk-UA" i="1" dirty="0" smtClean="0"/>
              <a:t>Єзуїтський колегіум у Львові</a:t>
            </a:r>
            <a:endParaRPr lang="uk-UA" i="1" dirty="0"/>
          </a:p>
        </p:txBody>
      </p:sp>
      <p:sp>
        <p:nvSpPr>
          <p:cNvPr id="3" name="TextBox 2"/>
          <p:cNvSpPr txBox="1"/>
          <p:nvPr/>
        </p:nvSpPr>
        <p:spPr>
          <a:xfrm>
            <a:off x="1304694" y="2843644"/>
            <a:ext cx="1080120" cy="369332"/>
          </a:xfrm>
          <a:prstGeom prst="rect">
            <a:avLst/>
          </a:prstGeom>
          <a:noFill/>
        </p:spPr>
        <p:txBody>
          <a:bodyPr wrap="square" rtlCol="0">
            <a:spAutoFit/>
          </a:bodyPr>
          <a:lstStyle/>
          <a:p>
            <a:r>
              <a:rPr lang="uk-UA" i="1" dirty="0" smtClean="0"/>
              <a:t>Чигирин</a:t>
            </a:r>
            <a:endParaRPr lang="uk-UA" i="1" dirty="0"/>
          </a:p>
        </p:txBody>
      </p:sp>
      <p:sp>
        <p:nvSpPr>
          <p:cNvPr id="4" name="TextBox 3"/>
          <p:cNvSpPr txBox="1"/>
          <p:nvPr/>
        </p:nvSpPr>
        <p:spPr>
          <a:xfrm>
            <a:off x="6485455" y="2780928"/>
            <a:ext cx="1152128" cy="369332"/>
          </a:xfrm>
          <a:prstGeom prst="rect">
            <a:avLst/>
          </a:prstGeom>
          <a:noFill/>
        </p:spPr>
        <p:txBody>
          <a:bodyPr wrap="square" rtlCol="0">
            <a:spAutoFit/>
          </a:bodyPr>
          <a:lstStyle/>
          <a:p>
            <a:r>
              <a:rPr lang="uk-UA" i="1" dirty="0" smtClean="0"/>
              <a:t>Київ</a:t>
            </a:r>
            <a:endParaRPr lang="uk-UA" i="1" dirty="0"/>
          </a:p>
        </p:txBody>
      </p:sp>
    </p:spTree>
    <p:extLst>
      <p:ext uri="{BB962C8B-B14F-4D97-AF65-F5344CB8AC3E}">
        <p14:creationId xmlns:p14="http://schemas.microsoft.com/office/powerpoint/2010/main" val="36343239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p:cTn id="15" dur="1000" fill="hold"/>
                                        <p:tgtEl>
                                          <p:spTgt spid="2052"/>
                                        </p:tgtEl>
                                        <p:attrNameLst>
                                          <p:attrName>ppt_w</p:attrName>
                                        </p:attrNameLst>
                                      </p:cBhvr>
                                      <p:tavLst>
                                        <p:tav tm="0">
                                          <p:val>
                                            <p:fltVal val="0"/>
                                          </p:val>
                                        </p:tav>
                                        <p:tav tm="100000">
                                          <p:val>
                                            <p:strVal val="#ppt_w"/>
                                          </p:val>
                                        </p:tav>
                                      </p:tavLst>
                                    </p:anim>
                                    <p:anim calcmode="lin" valueType="num">
                                      <p:cBhvr>
                                        <p:cTn id="16" dur="1000" fill="hold"/>
                                        <p:tgtEl>
                                          <p:spTgt spid="2052"/>
                                        </p:tgtEl>
                                        <p:attrNameLst>
                                          <p:attrName>ppt_h</p:attrName>
                                        </p:attrNameLst>
                                      </p:cBhvr>
                                      <p:tavLst>
                                        <p:tav tm="0">
                                          <p:val>
                                            <p:fltVal val="0"/>
                                          </p:val>
                                        </p:tav>
                                        <p:tav tm="100000">
                                          <p:val>
                                            <p:strVal val="#ppt_h"/>
                                          </p:val>
                                        </p:tav>
                                      </p:tavLst>
                                    </p:anim>
                                    <p:anim calcmode="lin" valueType="num">
                                      <p:cBhvr>
                                        <p:cTn id="17" dur="1000" fill="hold"/>
                                        <p:tgtEl>
                                          <p:spTgt spid="2052"/>
                                        </p:tgtEl>
                                        <p:attrNameLst>
                                          <p:attrName>style.rotation</p:attrName>
                                        </p:attrNameLst>
                                      </p:cBhvr>
                                      <p:tavLst>
                                        <p:tav tm="0">
                                          <p:val>
                                            <p:fltVal val="90"/>
                                          </p:val>
                                        </p:tav>
                                        <p:tav tm="100000">
                                          <p:val>
                                            <p:fltVal val="0"/>
                                          </p:val>
                                        </p:tav>
                                      </p:tavLst>
                                    </p:anim>
                                    <p:animEffect transition="in" filter="fade">
                                      <p:cBhvr>
                                        <p:cTn id="18" dur="1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p:cTn id="23" dur="1000" fill="hold"/>
                                        <p:tgtEl>
                                          <p:spTgt spid="2050"/>
                                        </p:tgtEl>
                                        <p:attrNameLst>
                                          <p:attrName>ppt_w</p:attrName>
                                        </p:attrNameLst>
                                      </p:cBhvr>
                                      <p:tavLst>
                                        <p:tav tm="0">
                                          <p:val>
                                            <p:fltVal val="0"/>
                                          </p:val>
                                        </p:tav>
                                        <p:tav tm="100000">
                                          <p:val>
                                            <p:strVal val="#ppt_w"/>
                                          </p:val>
                                        </p:tav>
                                      </p:tavLst>
                                    </p:anim>
                                    <p:anim calcmode="lin" valueType="num">
                                      <p:cBhvr>
                                        <p:cTn id="24" dur="1000" fill="hold"/>
                                        <p:tgtEl>
                                          <p:spTgt spid="2050"/>
                                        </p:tgtEl>
                                        <p:attrNameLst>
                                          <p:attrName>ppt_h</p:attrName>
                                        </p:attrNameLst>
                                      </p:cBhvr>
                                      <p:tavLst>
                                        <p:tav tm="0">
                                          <p:val>
                                            <p:fltVal val="0"/>
                                          </p:val>
                                        </p:tav>
                                        <p:tav tm="100000">
                                          <p:val>
                                            <p:strVal val="#ppt_h"/>
                                          </p:val>
                                        </p:tav>
                                      </p:tavLst>
                                    </p:anim>
                                    <p:anim calcmode="lin" valueType="num">
                                      <p:cBhvr>
                                        <p:cTn id="25" dur="1000" fill="hold"/>
                                        <p:tgtEl>
                                          <p:spTgt spid="2050"/>
                                        </p:tgtEl>
                                        <p:attrNameLst>
                                          <p:attrName>style.rotation</p:attrName>
                                        </p:attrNameLst>
                                      </p:cBhvr>
                                      <p:tavLst>
                                        <p:tav tm="0">
                                          <p:val>
                                            <p:fltVal val="90"/>
                                          </p:val>
                                        </p:tav>
                                        <p:tav tm="100000">
                                          <p:val>
                                            <p:fltVal val="0"/>
                                          </p:val>
                                        </p:tav>
                                      </p:tavLst>
                                    </p:anim>
                                    <p:animEffect transition="in" filter="fade">
                                      <p:cBhvr>
                                        <p:cTn id="26"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Служба королю</a:t>
            </a:r>
            <a:endParaRPr lang="uk-UA" dirty="0"/>
          </a:p>
        </p:txBody>
      </p:sp>
      <p:sp>
        <p:nvSpPr>
          <p:cNvPr id="3" name="Прямокутник 2"/>
          <p:cNvSpPr/>
          <p:nvPr/>
        </p:nvSpPr>
        <p:spPr>
          <a:xfrm>
            <a:off x="611560" y="2060848"/>
            <a:ext cx="8316416" cy="4524315"/>
          </a:xfrm>
          <a:prstGeom prst="rect">
            <a:avLst/>
          </a:prstGeom>
        </p:spPr>
        <p:txBody>
          <a:bodyPr wrap="square">
            <a:spAutoFit/>
          </a:bodyPr>
          <a:lstStyle/>
          <a:p>
            <a:pPr marL="342900" indent="-342900">
              <a:buFont typeface="Wingdings" panose="05000000000000000000" pitchFamily="2" charset="2"/>
              <a:buChar char="v"/>
            </a:pPr>
            <a:r>
              <a:rPr lang="ru-RU" sz="2400" dirty="0"/>
              <a:t>Після 1618 р. Б. Хмельницький розпочав свою службу в складі Чигиринської сотні реєстрового війська. </a:t>
            </a:r>
            <a:endParaRPr lang="ru-RU" sz="2400" dirty="0" smtClean="0"/>
          </a:p>
          <a:p>
            <a:pPr marL="342900" indent="-342900">
              <a:buFont typeface="Wingdings" panose="05000000000000000000" pitchFamily="2" charset="2"/>
              <a:buChar char="v"/>
            </a:pPr>
            <a:r>
              <a:rPr lang="ru-RU" sz="2400" dirty="0" smtClean="0"/>
              <a:t>У </a:t>
            </a:r>
            <a:r>
              <a:rPr lang="ru-RU" sz="2400" dirty="0"/>
              <a:t>серпні 1620 р. він разом зі своїм батьком рушив до війська коронного гетьмана Станіслава Жолкєвського, яке готувалося до походу на Молдову. Справжнє бойове хрещення Богдан прийняв у битві з турками під Цецорою. Ця битва завершилася не лише нищівною поразкою для коронного війська, а й загибеллю Богданового батька</a:t>
            </a:r>
            <a:r>
              <a:rPr lang="ru-RU" sz="2400" dirty="0" smtClean="0"/>
              <a:t>.</a:t>
            </a:r>
          </a:p>
          <a:p>
            <a:pPr marL="342900" indent="-342900">
              <a:buFont typeface="Wingdings" panose="05000000000000000000" pitchFamily="2" charset="2"/>
              <a:buChar char="v"/>
            </a:pPr>
            <a:r>
              <a:rPr lang="ru-RU" sz="2400" dirty="0" smtClean="0"/>
              <a:t> </a:t>
            </a:r>
            <a:r>
              <a:rPr lang="ru-RU" sz="2400" dirty="0"/>
              <a:t>Юнак потрапив у полон і так би й cкінчив своє </a:t>
            </a:r>
            <a:r>
              <a:rPr lang="ru-RU" sz="2400" dirty="0" smtClean="0"/>
              <a:t>життя </a:t>
            </a:r>
            <a:r>
              <a:rPr lang="ru-RU" sz="2400" dirty="0"/>
              <a:t>на галерах, якби його не викупила мати, обмінявши на когось із родовитих турецьких полонених, захоплених раніше козаками.</a:t>
            </a:r>
            <a:endParaRPr lang="uk-UA" sz="2400" dirty="0"/>
          </a:p>
        </p:txBody>
      </p:sp>
    </p:spTree>
    <p:extLst>
      <p:ext uri="{BB962C8B-B14F-4D97-AF65-F5344CB8AC3E}">
        <p14:creationId xmlns:p14="http://schemas.microsoft.com/office/powerpoint/2010/main" val="416396003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716" y="3313604"/>
            <a:ext cx="7482810" cy="309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16" y="126637"/>
            <a:ext cx="3634260"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21" y="145252"/>
            <a:ext cx="3762291"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50953" y="6488668"/>
            <a:ext cx="3024336" cy="369332"/>
          </a:xfrm>
          <a:prstGeom prst="rect">
            <a:avLst/>
          </a:prstGeom>
          <a:noFill/>
        </p:spPr>
        <p:txBody>
          <a:bodyPr wrap="square" rtlCol="0">
            <a:spAutoFit/>
          </a:bodyPr>
          <a:lstStyle/>
          <a:p>
            <a:r>
              <a:rPr lang="uk-UA" i="1" dirty="0" smtClean="0"/>
              <a:t>Битва під Цецорою 1620р.</a:t>
            </a:r>
            <a:endParaRPr lang="uk-UA" i="1" dirty="0"/>
          </a:p>
        </p:txBody>
      </p:sp>
    </p:spTree>
    <p:extLst>
      <p:ext uri="{BB962C8B-B14F-4D97-AF65-F5344CB8AC3E}">
        <p14:creationId xmlns:p14="http://schemas.microsoft.com/office/powerpoint/2010/main" val="23746739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500" fill="hold"/>
                                        <p:tgtEl>
                                          <p:spTgt spid="4100"/>
                                        </p:tgtEl>
                                        <p:attrNameLst>
                                          <p:attrName>ppt_w</p:attrName>
                                        </p:attrNameLst>
                                      </p:cBhvr>
                                      <p:tavLst>
                                        <p:tav tm="0">
                                          <p:val>
                                            <p:fltVal val="0"/>
                                          </p:val>
                                        </p:tav>
                                        <p:tav tm="100000">
                                          <p:val>
                                            <p:strVal val="#ppt_w"/>
                                          </p:val>
                                        </p:tav>
                                      </p:tavLst>
                                    </p:anim>
                                    <p:anim calcmode="lin" valueType="num">
                                      <p:cBhvr>
                                        <p:cTn id="15" dur="500" fill="hold"/>
                                        <p:tgtEl>
                                          <p:spTgt spid="4100"/>
                                        </p:tgtEl>
                                        <p:attrNameLst>
                                          <p:attrName>ppt_h</p:attrName>
                                        </p:attrNameLst>
                                      </p:cBhvr>
                                      <p:tavLst>
                                        <p:tav tm="0">
                                          <p:val>
                                            <p:fltVal val="0"/>
                                          </p:val>
                                        </p:tav>
                                        <p:tav tm="100000">
                                          <p:val>
                                            <p:strVal val="#ppt_h"/>
                                          </p:val>
                                        </p:tav>
                                      </p:tavLst>
                                    </p:anim>
                                    <p:animEffect transition="in" filter="fad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p:cTn id="21" dur="500" fill="hold"/>
                                        <p:tgtEl>
                                          <p:spTgt spid="4098"/>
                                        </p:tgtEl>
                                        <p:attrNameLst>
                                          <p:attrName>ppt_w</p:attrName>
                                        </p:attrNameLst>
                                      </p:cBhvr>
                                      <p:tavLst>
                                        <p:tav tm="0">
                                          <p:val>
                                            <p:fltVal val="0"/>
                                          </p:val>
                                        </p:tav>
                                        <p:tav tm="100000">
                                          <p:val>
                                            <p:strVal val="#ppt_w"/>
                                          </p:val>
                                        </p:tav>
                                      </p:tavLst>
                                    </p:anim>
                                    <p:anim calcmode="lin" valueType="num">
                                      <p:cBhvr>
                                        <p:cTn id="22" dur="500" fill="hold"/>
                                        <p:tgtEl>
                                          <p:spTgt spid="4098"/>
                                        </p:tgtEl>
                                        <p:attrNameLst>
                                          <p:attrName>ppt_h</p:attrName>
                                        </p:attrNameLst>
                                      </p:cBhvr>
                                      <p:tavLst>
                                        <p:tav tm="0">
                                          <p:val>
                                            <p:fltVal val="0"/>
                                          </p:val>
                                        </p:tav>
                                        <p:tav tm="100000">
                                          <p:val>
                                            <p:strVal val="#ppt_h"/>
                                          </p:val>
                                        </p:tav>
                                      </p:tavLst>
                                    </p:anim>
                                    <p:animEffect transition="in" filter="fade">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67544" y="692696"/>
            <a:ext cx="7723112" cy="5262979"/>
          </a:xfrm>
          <a:prstGeom prst="rect">
            <a:avLst/>
          </a:prstGeom>
        </p:spPr>
        <p:txBody>
          <a:bodyPr wrap="square">
            <a:spAutoFit/>
          </a:bodyPr>
          <a:lstStyle/>
          <a:p>
            <a:pPr marL="342900" indent="-342900">
              <a:buFont typeface="Wingdings" panose="05000000000000000000" pitchFamily="2" charset="2"/>
              <a:buChar char="v"/>
            </a:pPr>
            <a:r>
              <a:rPr lang="ru-RU" sz="2400" dirty="0"/>
              <a:t>Після повернення з полону Богдан брав участь у козацьких походах на татар і турків, у селянсько-козацьких повстаннях під проводом Т. Федоровича та П. Павлюка, а згодом – у козацькому поході під проводом Я. Остряниці та Д. Гуні. Після битви під Кумейками брав участь у козацькій раді під Боровицею як військовий писар Війська Запорозького.</a:t>
            </a:r>
          </a:p>
          <a:p>
            <a:endParaRPr lang="ru-RU" sz="2400" dirty="0"/>
          </a:p>
          <a:p>
            <a:pPr marL="342900" indent="-342900">
              <a:buFont typeface="Wingdings" panose="05000000000000000000" pitchFamily="2" charset="2"/>
              <a:buChar char="v"/>
            </a:pPr>
            <a:r>
              <a:rPr lang="ru-RU" sz="2400" dirty="0"/>
              <a:t>Богдан був професійним вояком, брав участь у багатьох походах і морських експедиціях. На початку 1646 р. він увійшов до складу запорозького посольства до польського короля Владис¬лава IV, який пообіцяв козакам збільшити реєстр та відновити права й вольності козацтва.</a:t>
            </a:r>
            <a:endParaRPr lang="uk-UA" sz="2400" dirty="0"/>
          </a:p>
        </p:txBody>
      </p:sp>
    </p:spTree>
    <p:extLst>
      <p:ext uri="{BB962C8B-B14F-4D97-AF65-F5344CB8AC3E}">
        <p14:creationId xmlns:p14="http://schemas.microsoft.com/office/powerpoint/2010/main" val="29188347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Хмельниччина</a:t>
            </a:r>
            <a:endParaRPr lang="uk-UA" dirty="0"/>
          </a:p>
        </p:txBody>
      </p:sp>
      <p:sp>
        <p:nvSpPr>
          <p:cNvPr id="3" name="Прямокутник 2"/>
          <p:cNvSpPr/>
          <p:nvPr/>
        </p:nvSpPr>
        <p:spPr>
          <a:xfrm>
            <a:off x="323528" y="2914959"/>
            <a:ext cx="8568952" cy="2677656"/>
          </a:xfrm>
          <a:prstGeom prst="rect">
            <a:avLst/>
          </a:prstGeom>
        </p:spPr>
        <p:txBody>
          <a:bodyPr wrap="square">
            <a:spAutoFit/>
          </a:bodyPr>
          <a:lstStyle/>
          <a:p>
            <a:pPr marL="342900" indent="-342900">
              <a:buFont typeface="Wingdings" panose="05000000000000000000" pitchFamily="2" charset="2"/>
              <a:buChar char="Ø"/>
            </a:pPr>
            <a:r>
              <a:rPr lang="uk-UA" sz="2400" dirty="0"/>
              <a:t>«Хмельниччина» середини </a:t>
            </a:r>
            <a:r>
              <a:rPr lang="en-US" sz="2400" dirty="0"/>
              <a:t>XVII </a:t>
            </a:r>
            <a:r>
              <a:rPr lang="uk-UA" sz="2400" dirty="0"/>
              <a:t>ст. аж ніяк не була громом з ясного неба. Раз по раз «республіканський» спокій Речі Посполитої порушували шляхетські бунти (конфедерації), а в 1620–1630 рр. серія гучних козацьких повстань пронеслася й українським </a:t>
            </a:r>
            <a:r>
              <a:rPr lang="uk-UA" sz="2400" dirty="0" smtClean="0"/>
              <a:t>Подніпров’ям</a:t>
            </a:r>
            <a:r>
              <a:rPr lang="uk-UA" sz="2400" dirty="0"/>
              <a:t>. Кожний новий спалах козацької непокори міг перерости у грандіозне повстання.</a:t>
            </a:r>
          </a:p>
          <a:p>
            <a:endParaRPr lang="uk-UA" sz="2400" dirty="0"/>
          </a:p>
        </p:txBody>
      </p:sp>
    </p:spTree>
    <p:extLst>
      <p:ext uri="{BB962C8B-B14F-4D97-AF65-F5344CB8AC3E}">
        <p14:creationId xmlns:p14="http://schemas.microsoft.com/office/powerpoint/2010/main" val="3147889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86278" y="1124744"/>
            <a:ext cx="8676456" cy="4524315"/>
          </a:xfrm>
          <a:prstGeom prst="rect">
            <a:avLst/>
          </a:prstGeom>
        </p:spPr>
        <p:txBody>
          <a:bodyPr wrap="square">
            <a:spAutoFit/>
          </a:bodyPr>
          <a:lstStyle/>
          <a:p>
            <a:pPr marL="342900" indent="-342900">
              <a:buFont typeface="Wingdings" panose="05000000000000000000" pitchFamily="2" charset="2"/>
              <a:buChar char="Ø"/>
            </a:pPr>
            <a:r>
              <a:rPr lang="uk-UA" sz="2400" dirty="0"/>
              <a:t>Приборкавши козацько-селянські повстання, польська шляхта посилила свій гніт і свавілля над українським народом. Жертвою цієї політики став і сам Богдан Хмельницький. У середині 1640-х років загострилися відносини Хмельницького з представниками королівської адміністрації, зокрема з чигиринським старостою О. Конецькольським та підстаростою Д. Чаплинським. Незважаючи на те, що король надав Б. Хмельницькому привілей на право володіння хутором Суботовим, навесні 1647 р. Д. Чаплинський захопив хутір і вигнав звідти родину Б. Хмельницького. Останній упродовж року неодноразово звертався до представників королівської адміністрації про допомогу, але безрезультатно.</a:t>
            </a:r>
          </a:p>
        </p:txBody>
      </p:sp>
    </p:spTree>
    <p:extLst>
      <p:ext uri="{BB962C8B-B14F-4D97-AF65-F5344CB8AC3E}">
        <p14:creationId xmlns:p14="http://schemas.microsoft.com/office/powerpoint/2010/main" val="10648128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а обкладинка">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244</TotalTime>
  <Words>1071</Words>
  <Application>Microsoft Office PowerPoint</Application>
  <PresentationFormat>Екран (4:3)</PresentationFormat>
  <Paragraphs>65</Paragraphs>
  <Slides>27</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27</vt:i4>
      </vt:variant>
    </vt:vector>
  </HeadingPairs>
  <TitlesOfParts>
    <vt:vector size="28" baseType="lpstr">
      <vt:lpstr>Тверда обкладинка</vt:lpstr>
      <vt:lpstr>Богдан Михайлович Хмельницький</vt:lpstr>
      <vt:lpstr>Презентація PowerPoint</vt:lpstr>
      <vt:lpstr>Походження та освіта</vt:lpstr>
      <vt:lpstr>Презентація PowerPoint</vt:lpstr>
      <vt:lpstr>Служба королю</vt:lpstr>
      <vt:lpstr>Презентація PowerPoint</vt:lpstr>
      <vt:lpstr>Презентація PowerPoint</vt:lpstr>
      <vt:lpstr>Хмельниччина</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Вшанування пам’яті</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Богдан Михайлович Хмельницький</dc:title>
  <dc:creator>user</dc:creator>
  <cp:lastModifiedBy>user</cp:lastModifiedBy>
  <cp:revision>20</cp:revision>
  <dcterms:created xsi:type="dcterms:W3CDTF">2013-11-17T16:26:11Z</dcterms:created>
  <dcterms:modified xsi:type="dcterms:W3CDTF">2014-06-03T16:05:08Z</dcterms:modified>
</cp:coreProperties>
</file>