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488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269179"/>
            <a:ext cx="2508736" cy="2106240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156536"/>
            <a:ext cx="5773084" cy="3209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2513160"/>
            <a:ext cx="4847038" cy="133310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3972430"/>
            <a:ext cx="4836456" cy="8673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3" y="4217950"/>
            <a:ext cx="1968535" cy="445826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6E816B5-F09A-420F-9873-7831AF34E41B}" type="datetimeFigureOut">
              <a:rPr lang="ru-RU" smtClean="0"/>
              <a:t>07.10.13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3" y="3446122"/>
            <a:ext cx="2085881" cy="695842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4591507"/>
            <a:ext cx="738180" cy="355506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00083"/>
            <a:ext cx="9144000" cy="275167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16B5-F09A-420F-9873-7831AF34E41B}" type="datetimeFigureOut">
              <a:rPr lang="ru-RU" smtClean="0"/>
              <a:t>07.10.13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41B-A963-4152-99C5-8FB54A151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8565"/>
            <a:ext cx="1963320" cy="4557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698499"/>
            <a:ext cx="5907840" cy="43180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16B5-F09A-420F-9873-7831AF34E41B}" type="datetimeFigureOut">
              <a:rPr lang="ru-RU" smtClean="0"/>
              <a:t>07.10.13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41B-A963-4152-99C5-8FB54A151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16B5-F09A-420F-9873-7831AF34E41B}" type="datetimeFigureOut">
              <a:rPr lang="ru-RU" smtClean="0"/>
              <a:t>07.10.13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41B-A963-4152-99C5-8FB54A151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1" y="1248328"/>
            <a:ext cx="8041439" cy="1747716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28669"/>
            <a:ext cx="7467601" cy="1250156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16B5-F09A-420F-9873-7831AF34E41B}" type="datetimeFigureOut">
              <a:rPr lang="ru-RU" smtClean="0"/>
              <a:t>07.10.13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16B5-F09A-420F-9873-7831AF34E41B}" type="datetimeFigureOut">
              <a:rPr lang="ru-RU" smtClean="0"/>
              <a:t>07.10.13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41B-A963-4152-99C5-8FB54A151E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1699260"/>
            <a:ext cx="3657600" cy="3291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699260"/>
            <a:ext cx="3657600" cy="3291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98657"/>
            <a:ext cx="3017520" cy="451996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1698656"/>
            <a:ext cx="3014708" cy="4519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16B5-F09A-420F-9873-7831AF34E41B}" type="datetimeFigureOut">
              <a:rPr lang="ru-RU" smtClean="0"/>
              <a:t>07.10.13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41B-A963-4152-99C5-8FB54A151EB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8" y="3567502"/>
            <a:ext cx="1288495" cy="602108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2" y="2764034"/>
            <a:ext cx="1288495" cy="602108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285999"/>
            <a:ext cx="301752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286000"/>
            <a:ext cx="301752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16B5-F09A-420F-9873-7831AF34E41B}" type="datetimeFigureOut">
              <a:rPr lang="ru-RU" smtClean="0"/>
              <a:t>07.10.13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41B-A963-4152-99C5-8FB54A151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16B5-F09A-420F-9873-7831AF34E41B}" type="datetimeFigureOut">
              <a:rPr lang="ru-RU" smtClean="0"/>
              <a:t>07.10.13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41B-A963-4152-99C5-8FB54A151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1" y="1239234"/>
            <a:ext cx="3008313" cy="160111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696190"/>
            <a:ext cx="4699370" cy="4292938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1" y="2840350"/>
            <a:ext cx="3008313" cy="15992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16B5-F09A-420F-9873-7831AF34E41B}" type="datetimeFigureOut">
              <a:rPr lang="ru-RU" smtClean="0"/>
              <a:t>07.10.13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41B-A963-4152-99C5-8FB54A151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59338"/>
            <a:ext cx="2781300" cy="682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891379"/>
            <a:ext cx="8041440" cy="59988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495300"/>
            <a:ext cx="4873752" cy="30480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513461"/>
            <a:ext cx="6705600" cy="50260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16B5-F09A-420F-9873-7831AF34E41B}" type="datetimeFigureOut">
              <a:rPr lang="ru-RU" smtClean="0"/>
              <a:t>07.10.13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41B-A963-4152-99C5-8FB54A151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363803"/>
            <a:ext cx="8041440" cy="1202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8657"/>
            <a:ext cx="7467600" cy="3292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512406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6E816B5-F09A-420F-9873-7831AF34E41B}" type="datetimeFigureOut">
              <a:rPr lang="ru-RU" smtClean="0"/>
              <a:t>07.10.13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124063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512406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2A2F41B-A963-4152-99C5-8FB54A151EB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115448" y="2762049"/>
            <a:ext cx="5132383" cy="1333102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Блокада</a:t>
            </a:r>
            <a:r>
              <a:rPr lang="en-US" sz="6600" b="1" dirty="0" smtClean="0"/>
              <a:t> </a:t>
            </a:r>
            <a:r>
              <a:rPr lang="ru-RU" sz="6600" b="1" dirty="0"/>
              <a:t>Ленинграда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599545">
            <a:off x="-169947" y="3531700"/>
            <a:ext cx="3967863" cy="115714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Подготовили </a:t>
            </a:r>
          </a:p>
          <a:p>
            <a:r>
              <a:rPr lang="ru-RU" dirty="0" smtClean="0"/>
              <a:t>ученицы 11 – Ф класса</a:t>
            </a:r>
          </a:p>
          <a:p>
            <a:r>
              <a:rPr lang="ru-RU" dirty="0" smtClean="0"/>
              <a:t>Стебко </a:t>
            </a:r>
            <a:r>
              <a:rPr lang="ru-RU" dirty="0" smtClean="0"/>
              <a:t>Мария, </a:t>
            </a:r>
          </a:p>
          <a:p>
            <a:r>
              <a:rPr lang="ru-RU" dirty="0" smtClean="0"/>
              <a:t>Бондарь </a:t>
            </a:r>
            <a:r>
              <a:rPr lang="ru-RU" dirty="0" smtClean="0"/>
              <a:t>Алина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801716"/>
            <a:ext cx="9036496" cy="9132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В </a:t>
            </a:r>
            <a:r>
              <a:rPr lang="ru-RU" dirty="0" smtClean="0"/>
              <a:t>тяжелых условиях блокады трудящиеся города давали фронту вооружение, снаряжение, обмундирование, боеприпасы. Из населения города было сформировано 10 дивизий народного ополчения, 7 из которых стали кадровыми.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blokada-leningrada-6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121196"/>
            <a:ext cx="6696744" cy="4679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4016" y="4369668"/>
            <a:ext cx="9540552" cy="13453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	Осенью </a:t>
            </a:r>
            <a:r>
              <a:rPr lang="ru-RU" sz="1800" dirty="0" smtClean="0"/>
              <a:t>на Ладожском озере из‑за штормов движение судов было осложнено, но буксиры с баржами пробивались в обход ледяных полей до декабря 1941 года, некоторое количество продовольствия доставлялось самолетами. Твердый лед на Ладоге долго не устанавливался, нормы выдачи хлеба были вновь сокращены.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leningrad.jpg"/>
          <p:cNvPicPr/>
          <p:nvPr/>
        </p:nvPicPr>
        <p:blipFill rotWithShape="1">
          <a:blip r:embed="rId2"/>
          <a:srcRect t="2754" b="8188"/>
          <a:stretch/>
        </p:blipFill>
        <p:spPr>
          <a:xfrm>
            <a:off x="1547664" y="121196"/>
            <a:ext cx="6336704" cy="4195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09628"/>
            <a:ext cx="9144000" cy="1489348"/>
          </a:xfrm>
        </p:spPr>
        <p:txBody>
          <a:bodyPr>
            <a:noAutofit/>
          </a:bodyPr>
          <a:lstStyle/>
          <a:p>
            <a:pPr fontAlgn="base">
              <a:lnSpc>
                <a:spcPct val="70000"/>
              </a:lnSpc>
              <a:buNone/>
            </a:pPr>
            <a:r>
              <a:rPr lang="ru-RU" sz="1600" dirty="0" smtClean="0"/>
              <a:t>	22 </a:t>
            </a:r>
            <a:r>
              <a:rPr lang="ru-RU" sz="1600" dirty="0" smtClean="0"/>
              <a:t>ноября началось движение автомашин по ледовой дороге. Эта транспортная магистраль получила название «Дорога жизни». </a:t>
            </a:r>
          </a:p>
          <a:p>
            <a:pPr fontAlgn="base">
              <a:lnSpc>
                <a:spcPct val="70000"/>
              </a:lnSpc>
              <a:buNone/>
            </a:pPr>
            <a:r>
              <a:rPr lang="ru-RU" sz="1600" dirty="0" smtClean="0"/>
              <a:t>	В </a:t>
            </a:r>
            <a:r>
              <a:rPr lang="ru-RU" sz="1600" dirty="0" smtClean="0"/>
              <a:t>январе 1942 года движение по зимней дороге уже было постоянным. Немцы бомбили и обстреливали дорогу, но им не удалось остановить движение. Зимой началась эвакуация населения. Первыми вывозили женщин, детей, больных, стариков. Всего эвакуировали около миллиона человек.</a:t>
            </a:r>
          </a:p>
          <a:p>
            <a:pPr fontAlgn="base">
              <a:lnSpc>
                <a:spcPct val="70000"/>
              </a:lnSpc>
              <a:buNone/>
            </a:pPr>
            <a:r>
              <a:rPr lang="ru-RU" sz="1600" dirty="0" smtClean="0"/>
              <a:t>	Весной </a:t>
            </a:r>
            <a:r>
              <a:rPr lang="ru-RU" sz="1600" dirty="0" smtClean="0"/>
              <a:t>1942 года, когда стало немного легче, ленинградцы начали очищать, убирать город. Нормы выдачи хлеба увеличились.</a:t>
            </a:r>
          </a:p>
          <a:p>
            <a:pPr>
              <a:lnSpc>
                <a:spcPct val="70000"/>
              </a:lnSpc>
              <a:buNone/>
            </a:pPr>
            <a:endParaRPr lang="ru-RU" sz="1600" dirty="0"/>
          </a:p>
        </p:txBody>
      </p:sp>
      <p:pic>
        <p:nvPicPr>
          <p:cNvPr id="4" name="Рисунок 3" descr="11416DD288F7C918689A69D2B6121D.jpg"/>
          <p:cNvPicPr/>
          <p:nvPr/>
        </p:nvPicPr>
        <p:blipFill>
          <a:blip r:embed="rId2"/>
          <a:srcRect t="2370"/>
          <a:stretch>
            <a:fillRect/>
          </a:stretch>
        </p:blipFill>
        <p:spPr>
          <a:xfrm>
            <a:off x="107504" y="357170"/>
            <a:ext cx="4393058" cy="3436434"/>
          </a:xfrm>
          <a:prstGeom prst="rect">
            <a:avLst/>
          </a:prstGeom>
        </p:spPr>
      </p:pic>
      <p:pic>
        <p:nvPicPr>
          <p:cNvPr id="5" name="Рисунок 4" descr="58737225_1273229903_image_3727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499992" y="357170"/>
            <a:ext cx="4572000" cy="3436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3566" y="4081636"/>
            <a:ext cx="8643998" cy="2643186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600" dirty="0" smtClean="0"/>
              <a:t>	и </a:t>
            </a:r>
            <a:r>
              <a:rPr lang="ru-RU" sz="1600" dirty="0" smtClean="0"/>
              <a:t>возведена переправа через Неву. В феврале 1943 года по ней в Ленинград пошли поезда с продовольствием, сырьем, боеприпасами.</a:t>
            </a:r>
          </a:p>
          <a:p>
            <a:pPr fontAlgn="base">
              <a:buNone/>
            </a:pPr>
            <a:r>
              <a:rPr lang="ru-RU" sz="1600" dirty="0" smtClean="0"/>
              <a:t>	Блокада </a:t>
            </a:r>
            <a:r>
              <a:rPr lang="ru-RU" sz="1600" dirty="0" smtClean="0"/>
              <a:t>Ленинграда была снята полностью в ходе </a:t>
            </a:r>
            <a:r>
              <a:rPr lang="ru-RU" sz="1600" dirty="0" err="1" smtClean="0"/>
              <a:t>Ленинградско</a:t>
            </a:r>
            <a:r>
              <a:rPr lang="ru-RU" sz="1600" dirty="0" smtClean="0"/>
              <a:t>‑Новгородской операции 1944 года. В результате мощного наступления советских войск немецкие войска были отброшены от Ленинграда на расстояние 60‑100 км.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Рисунок 3" descr="img9.jpg"/>
          <p:cNvPicPr/>
          <p:nvPr/>
        </p:nvPicPr>
        <p:blipFill>
          <a:blip r:embed="rId2"/>
          <a:srcRect l="6522" t="23176" r="6522" b="4399"/>
          <a:stretch>
            <a:fillRect/>
          </a:stretch>
        </p:blipFill>
        <p:spPr>
          <a:xfrm>
            <a:off x="3203848" y="265212"/>
            <a:ext cx="5727580" cy="381642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-180528" y="409228"/>
            <a:ext cx="3463643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Rage Italic" pitchFamily="66" charset="0"/>
              <a:buNone/>
            </a:pPr>
            <a:r>
              <a:rPr lang="ru-RU" sz="1600" dirty="0" smtClean="0"/>
              <a:t>	Летом 1942 года по дну Ладожского озера был проложен трубопровод для снабжения Ленинграда горючим, осенью — энергетический кабель. Советские войска неоднократно пытались прорвать кольцо блокады, но добились этого лишь в январе 1943 года.</a:t>
            </a:r>
          </a:p>
          <a:p>
            <a:pPr fontAlgn="base">
              <a:buFont typeface="Rage Italic" pitchFamily="66" charset="0"/>
              <a:buNone/>
            </a:pPr>
            <a:r>
              <a:rPr lang="ru-RU" sz="1600" dirty="0" smtClean="0"/>
              <a:t>	Южнее Ладожского озера образовался коридор шириной 8‑11 километров. По южному берегу Ладоги за 18 дней была построена железная дорога протяженностью 33 километра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2856"/>
            <a:ext cx="5000660" cy="535785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600" dirty="0" smtClean="0"/>
              <a:t>	27 </a:t>
            </a:r>
            <a:r>
              <a:rPr lang="ru-RU" sz="1600" dirty="0" smtClean="0"/>
              <a:t>января 1944 года стало днем полного освобождения Ленинграда от блокады. В этот день в Ленинграде был дан праздничный салют. Блокада Ленинграда длилась почти 900 дней и стала самой кровопролитной блокадой в истории человечества: от голода и обстрелов погибло свыше 641 тысячи жителей (по другим данным, не менее одного миллиона человек). Подвиг защитников города был высоко оценен: свыше 350 тысяч солдат, офицеров и генералов Ленинградского фронта были награждены орденами и медалями, 226 из них присвоено звание Героя Советского Союза. Медалью «За оборону Ленинграда», которая была учреждена  в декабре 1942 года, было награждено около 1,5 миллиона человек.</a:t>
            </a:r>
          </a:p>
          <a:p>
            <a:pPr fontAlgn="base">
              <a:buNone/>
            </a:pPr>
            <a:r>
              <a:rPr lang="ru-RU" sz="1600" dirty="0" smtClean="0"/>
              <a:t>	За </a:t>
            </a:r>
            <a:r>
              <a:rPr lang="ru-RU" sz="1600" dirty="0" smtClean="0"/>
              <a:t>мужество, стойкость и невиданный героизм в дни тяжелой борьбы с немецко‑фашистскими захватчиками город Ленинград 20 января 1945 года был награжден орденом Ленина, а 8 мая 1965 года получил почетное звание «Город‑Герой».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Рисунок 3" descr="meda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652120" y="121196"/>
            <a:ext cx="3003246" cy="5256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786194"/>
            <a:ext cx="8229600" cy="1714780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/>
              <a:t>	Федеральным </a:t>
            </a:r>
            <a:r>
              <a:rPr lang="ru-RU" dirty="0" smtClean="0"/>
              <a:t>законом «О днях воинской славы и памятных дат России» </a:t>
            </a:r>
            <a:r>
              <a:rPr lang="ru-RU" dirty="0" smtClean="0"/>
              <a:t>от 13 </a:t>
            </a:r>
            <a:r>
              <a:rPr lang="ru-RU" dirty="0" smtClean="0"/>
              <a:t>марта 1995 года 27 января установлен как День воинской славы России ‑ День снятия блокады города Ленинграда (1944 год).</a:t>
            </a:r>
          </a:p>
          <a:p>
            <a:pPr fontAlgn="base">
              <a:buNone/>
            </a:pPr>
            <a:r>
              <a:rPr lang="ru-RU" dirty="0" smtClean="0"/>
              <a:t>	Памяти </a:t>
            </a:r>
            <a:r>
              <a:rPr lang="ru-RU" dirty="0" smtClean="0"/>
              <a:t>жертв блокады и погибших участников обороны Ленинграда посвящены мемориальные ансамбли Пискаревского кладбища и Серафимского кладбища, вокруг города по бывшему блокадному кольцу фронта создан Зеленый пояс Славы.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Documents and Settings\User\Рабочий стол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4"/>
            <a:ext cx="6072230" cy="34874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965682"/>
            <a:ext cx="9520468" cy="9161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	Блокада </a:t>
            </a:r>
            <a:r>
              <a:rPr lang="ru-RU" sz="1600" dirty="0" smtClean="0"/>
              <a:t>Ленинграда во время Великой  Отечественной войны проводилась </a:t>
            </a:r>
            <a:r>
              <a:rPr lang="ru-RU" sz="1600" dirty="0" smtClean="0"/>
              <a:t>немецкими</a:t>
            </a:r>
          </a:p>
          <a:p>
            <a:pPr>
              <a:buNone/>
            </a:pPr>
            <a:r>
              <a:rPr lang="ru-RU" sz="1600" dirty="0"/>
              <a:t>	</a:t>
            </a:r>
            <a:r>
              <a:rPr lang="ru-RU" sz="1600" dirty="0" smtClean="0"/>
              <a:t> </a:t>
            </a:r>
            <a:r>
              <a:rPr lang="ru-RU" sz="1600" dirty="0" smtClean="0"/>
              <a:t>войсками с 8 сентября 1941 года по 27 января 1944 года с целью овладеть им.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5" name="Рисунок 3" descr="blokada_leningrada_23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21196"/>
            <a:ext cx="8856984" cy="4896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65213"/>
            <a:ext cx="4285710" cy="52712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	Наступление </a:t>
            </a:r>
            <a:r>
              <a:rPr lang="ru-RU" sz="1800" dirty="0" smtClean="0"/>
              <a:t>фашистских войск на Ленинград, захвату которого придавалось важное стратегическое и политическое значение, началось 10 июля 1941 года. В августе тяжелые бои шли уже на подступах к городу. 30 августа немецкие войска перерезали железные дороги, связывавшие Ленинград со страной. 8 сентября 1941 года </a:t>
            </a:r>
            <a:r>
              <a:rPr lang="ru-RU" sz="1800" dirty="0" err="1" smtClean="0"/>
              <a:t>немецко‑фашистские</a:t>
            </a:r>
            <a:r>
              <a:rPr lang="ru-RU" sz="1800" dirty="0" smtClean="0"/>
              <a:t> войска овладели Шлиссельбургом и отрезали Ленинград от всей страны с суши. Так началась почти 900‑дневная блокада города, сообщение с которым поддерживалось только по Ладожскому озеру и по воздуху.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Рисунок 3" descr="009-leningrad-sm.jpg"/>
          <p:cNvPicPr/>
          <p:nvPr/>
        </p:nvPicPr>
        <p:blipFill rotWithShape="1">
          <a:blip r:embed="rId2"/>
          <a:srcRect t="21312"/>
          <a:stretch/>
        </p:blipFill>
        <p:spPr>
          <a:xfrm>
            <a:off x="4499991" y="265212"/>
            <a:ext cx="4392489" cy="2520280"/>
          </a:xfrm>
          <a:prstGeom prst="rect">
            <a:avLst/>
          </a:prstGeom>
        </p:spPr>
      </p:pic>
      <p:pic>
        <p:nvPicPr>
          <p:cNvPr id="6" name="Рисунок 3" descr="tmp389B-65.jpg"/>
          <p:cNvPicPr/>
          <p:nvPr/>
        </p:nvPicPr>
        <p:blipFill>
          <a:blip r:embed="rId3"/>
          <a:srcRect t="3846"/>
          <a:stretch>
            <a:fillRect/>
          </a:stretch>
        </p:blipFill>
        <p:spPr>
          <a:xfrm>
            <a:off x="4355976" y="2929508"/>
            <a:ext cx="4608512" cy="2465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3649588"/>
            <a:ext cx="9649072" cy="19704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	После </a:t>
            </a:r>
            <a:r>
              <a:rPr lang="ru-RU" sz="1800" dirty="0" smtClean="0"/>
              <a:t>неудачи в попытках прорвать оборону советских войск внутри блокадного кольца, немцы решили взять город измором. Германское командование считало,  что Ленинград должен был быть стерт с лица земли, а население города — умереть от голода и холода. Стремясь осуществить этот план, противник вел варварские бомбардировки и артиллерийские обстрелы Ленинграда: 8 сентября, в день начала блокады, произошла первая массированная бомбардировка города. Вспыхнуло около 200 пожаров, один из них уничтожил </a:t>
            </a:r>
            <a:r>
              <a:rPr lang="ru-RU" sz="1800" dirty="0" err="1" smtClean="0"/>
              <a:t>Бадаевские</a:t>
            </a:r>
            <a:r>
              <a:rPr lang="ru-RU" sz="1800" dirty="0" smtClean="0"/>
              <a:t> продовольственные склады. из них уничтожил </a:t>
            </a:r>
            <a:r>
              <a:rPr lang="ru-RU" sz="1800" dirty="0" err="1" smtClean="0"/>
              <a:t>Бадаевские</a:t>
            </a:r>
            <a:r>
              <a:rPr lang="ru-RU" sz="1800" dirty="0" smtClean="0"/>
              <a:t> продовольственные склады.</a:t>
            </a:r>
            <a:endParaRPr lang="ru-RU" sz="1800" dirty="0"/>
          </a:p>
        </p:txBody>
      </p:sp>
      <p:pic>
        <p:nvPicPr>
          <p:cNvPr id="5" name="Рисунок 3" descr="16165370_children0.jpg"/>
          <p:cNvPicPr/>
          <p:nvPr/>
        </p:nvPicPr>
        <p:blipFill rotWithShape="1">
          <a:blip r:embed="rId2"/>
          <a:srcRect t="28313" b="9847"/>
          <a:stretch/>
        </p:blipFill>
        <p:spPr>
          <a:xfrm>
            <a:off x="1043608" y="193204"/>
            <a:ext cx="7056784" cy="338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3793604"/>
            <a:ext cx="9396536" cy="13453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900" dirty="0" smtClean="0"/>
              <a:t>	В </a:t>
            </a:r>
            <a:r>
              <a:rPr lang="ru-RU" sz="1900" dirty="0" smtClean="0"/>
              <a:t>сентябре‑октябре вражеская авиация совершала в день по несколько налетов.  Целью противника было не только помешать деятельности важных предприятий, но и создать панику среди населения. Для этого в часы начала и окончания рабочего дня велся особенно интенсивный артобстрел. Всего за период блокады по городу было выпущено около 150 тысяч снарядов и сброшено выше 107 тысяч зажигательных и фугасных бомб. </a:t>
            </a:r>
            <a:endParaRPr lang="ru-RU" sz="1900" dirty="0"/>
          </a:p>
        </p:txBody>
      </p:sp>
      <p:pic>
        <p:nvPicPr>
          <p:cNvPr id="4" name="Рисунок 3" descr="bomb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173053"/>
            <a:ext cx="6527648" cy="3692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09628"/>
            <a:ext cx="9144000" cy="17053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Многие </a:t>
            </a:r>
            <a:r>
              <a:rPr lang="ru-RU" dirty="0" smtClean="0"/>
              <a:t>погибли во время обстрелов и бомбежек, множество зданий было разрушено.Убежденность в том, что врагу не удастся захватить Ленинград, сдерживала темпы эвакуации людей. В блокированном городе оказалось более двух с половиной миллионов жителей, в том числе 400 тысяч детей. </a:t>
            </a:r>
            <a:r>
              <a:rPr lang="ru-RU" sz="2600" dirty="0" smtClean="0"/>
              <a:t>Продовольственных</a:t>
            </a:r>
            <a:r>
              <a:rPr lang="ru-RU" dirty="0" smtClean="0"/>
              <a:t> запасов было мало, пришлось использовать пищевые суррогаты. С начала введения карточной системы нормы выдачи продовольствия населению Ленинграда неоднократно сокращались.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kartochk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265212"/>
            <a:ext cx="5760640" cy="3744416"/>
          </a:xfrm>
          <a:prstGeom prst="rect">
            <a:avLst/>
          </a:prstGeom>
        </p:spPr>
      </p:pic>
      <p:pic>
        <p:nvPicPr>
          <p:cNvPr id="5" name="Рисунок 4" descr="image_4d3eb829b7b64.jpg"/>
          <p:cNvPicPr/>
          <p:nvPr/>
        </p:nvPicPr>
        <p:blipFill rotWithShape="1">
          <a:blip r:embed="rId3"/>
          <a:srcRect t="16597"/>
          <a:stretch/>
        </p:blipFill>
        <p:spPr>
          <a:xfrm>
            <a:off x="6012160" y="265212"/>
            <a:ext cx="2952328" cy="1594481"/>
          </a:xfrm>
          <a:prstGeom prst="rect">
            <a:avLst/>
          </a:prstGeom>
        </p:spPr>
      </p:pic>
      <p:pic>
        <p:nvPicPr>
          <p:cNvPr id="1026" name="Picture 2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160" y="1849388"/>
            <a:ext cx="2952328" cy="22113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85691"/>
            <a:ext cx="9036496" cy="1069797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/>
              <a:t>	В </a:t>
            </a:r>
            <a:r>
              <a:rPr lang="ru-RU" dirty="0" smtClean="0"/>
              <a:t>ноябре‑декабре 1941 года рабочий мог получить лишь 250 граммов хлеба в день, а служащие, дети и старики ‑ всего 125 граммов. Когда 25 декабря 1941 года впервые была сделана прибавка хлебного пайка ‑ рабочим ‑ на 100 граммов, остальным ‑ на 75, истощенные, изможденные люди вышли на улицы, чтобы поделиться своей радостью.</a:t>
            </a:r>
          </a:p>
          <a:p>
            <a:pPr fontAlgn="base">
              <a:buNone/>
            </a:pPr>
            <a:endParaRPr lang="ru-RU" dirty="0"/>
          </a:p>
        </p:txBody>
      </p:sp>
      <p:pic>
        <p:nvPicPr>
          <p:cNvPr id="4" name="Рисунок 3" descr="800px-opasna_eta_storon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93204"/>
            <a:ext cx="8208912" cy="4392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265212"/>
            <a:ext cx="4104456" cy="54497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Осень</a:t>
            </a:r>
            <a:r>
              <a:rPr lang="ru-RU" dirty="0" smtClean="0"/>
              <a:t>‑зима 1941‑1942 годов ‑ самое страшное время блокады. Ранняя зима принесла с собой холод ‑ отопления, горячей воды не было, люди стали жечь мебель, книги, разбирали на дрова деревянные постройки. Транспорт стоял. От дистрофии и холода люди умирали тысячами. Но ленинградцы продолжали трудиться ‑ работали административные учреждения, типографии, поликлиники, детские сады, театры, публичная библиотека, продолжали работу ученые. Работали 13‑14‑летние подростки, заменившие ушедших на фронт отцов.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61_270110_Blokada.jpg"/>
          <p:cNvPicPr/>
          <p:nvPr/>
        </p:nvPicPr>
        <p:blipFill rotWithShape="1">
          <a:blip r:embed="rId2"/>
          <a:srcRect t="15995" r="5085"/>
          <a:stretch/>
        </p:blipFill>
        <p:spPr>
          <a:xfrm>
            <a:off x="251520" y="2857500"/>
            <a:ext cx="4536504" cy="2680183"/>
          </a:xfrm>
          <a:prstGeom prst="rect">
            <a:avLst/>
          </a:prstGeom>
        </p:spPr>
      </p:pic>
      <p:pic>
        <p:nvPicPr>
          <p:cNvPr id="5" name="Рисунок 4" descr="blokada-leningrada-2.jpg"/>
          <p:cNvPicPr/>
          <p:nvPr/>
        </p:nvPicPr>
        <p:blipFill>
          <a:blip r:embed="rId3"/>
          <a:srcRect t="12273" r="5085"/>
          <a:stretch>
            <a:fillRect/>
          </a:stretch>
        </p:blipFill>
        <p:spPr>
          <a:xfrm>
            <a:off x="251520" y="193203"/>
            <a:ext cx="4536504" cy="2529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-328902"/>
            <a:ext cx="8329642" cy="17462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Как выстоял город на Неве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66118"/>
            <a:ext cx="9144000" cy="20717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Борьба </a:t>
            </a:r>
            <a:r>
              <a:rPr lang="ru-RU" dirty="0" smtClean="0"/>
              <a:t>за Ленинград носила ожесточенный характер. Был разработан план, предусматривавший мероприятия по укреплению обороны города, в том числе противовоздушной и противоартиллерийской. На территории Ленинграда было сооружено свыше 4100 дотов и дзотов, в зданиях оборудовано 22 тысячи огневых точек, на улицах установлено свыше 35 километров баррикад и противотанковых препятствий. Триста тысяч ленинградцев участвовало в отрядах местной противовоздушной обороны города. Днем и ночью они несли свою вахту на предприятиях, во дворах домов, на крышах.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96370236_27012009_29_00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057300"/>
            <a:ext cx="3176902" cy="2523872"/>
          </a:xfrm>
          <a:prstGeom prst="rect">
            <a:avLst/>
          </a:prstGeom>
        </p:spPr>
      </p:pic>
      <p:pic>
        <p:nvPicPr>
          <p:cNvPr id="2050" name="Picture 2" descr="C:\Documents and Settings\User\Рабочий стол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1057300"/>
            <a:ext cx="3347201" cy="250717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057300"/>
            <a:ext cx="2656680" cy="25071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льбом">
  <a:themeElements>
    <a:clrScheme name="Альбом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Альбом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льбом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Альбом.thmx</Template>
  <TotalTime>55</TotalTime>
  <Words>13</Words>
  <Application>Microsoft Macintosh PowerPoint</Application>
  <PresentationFormat>Экран (16:10)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Альбом</vt:lpstr>
      <vt:lpstr>Блокада Ленинграда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выстоял город на Неве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Ленинграда</dc:title>
  <dc:creator>User</dc:creator>
  <cp:lastModifiedBy>Мария Стебко</cp:lastModifiedBy>
  <cp:revision>9</cp:revision>
  <dcterms:created xsi:type="dcterms:W3CDTF">2013-10-06T19:35:31Z</dcterms:created>
  <dcterms:modified xsi:type="dcterms:W3CDTF">2013-10-06T21:35:52Z</dcterms:modified>
</cp:coreProperties>
</file>