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7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0030-2AB2-4393-93A3-23AD3AC0DC45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B9B1-7C72-475C-8F72-28AEB862D09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0030-2AB2-4393-93A3-23AD3AC0DC45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B9B1-7C72-475C-8F72-28AEB862D09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0030-2AB2-4393-93A3-23AD3AC0DC45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B9B1-7C72-475C-8F72-28AEB862D09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0030-2AB2-4393-93A3-23AD3AC0DC45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B9B1-7C72-475C-8F72-28AEB862D09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0030-2AB2-4393-93A3-23AD3AC0DC45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B9B1-7C72-475C-8F72-28AEB862D09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0030-2AB2-4393-93A3-23AD3AC0DC45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B9B1-7C72-475C-8F72-28AEB862D09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0030-2AB2-4393-93A3-23AD3AC0DC45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B9B1-7C72-475C-8F72-28AEB862D09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0030-2AB2-4393-93A3-23AD3AC0DC45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B9B1-7C72-475C-8F72-28AEB862D09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0030-2AB2-4393-93A3-23AD3AC0DC45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B9B1-7C72-475C-8F72-28AEB862D09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0030-2AB2-4393-93A3-23AD3AC0DC45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B9B1-7C72-475C-8F72-28AEB862D09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0030-2AB2-4393-93A3-23AD3AC0DC45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B9B1-7C72-475C-8F72-28AEB862D09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20030-2AB2-4393-93A3-23AD3AC0DC45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4B9B1-7C72-475C-8F72-28AEB862D09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628800"/>
            <a:ext cx="739458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Закон про п</a:t>
            </a:r>
            <a:r>
              <a:rPr lang="en-US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ять колосків</a:t>
            </a:r>
            <a:endParaRPr lang="ru-RU" sz="54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916832"/>
            <a:ext cx="55451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latin typeface="Georgia" pitchFamily="18" charset="0"/>
              </a:rPr>
              <a:t>Дякуємо за увагу!</a:t>
            </a:r>
            <a:endParaRPr lang="uk-UA" sz="4400" b="1" dirty="0"/>
          </a:p>
        </p:txBody>
      </p:sp>
    </p:spTree>
  </p:cSld>
  <p:clrMapOvr>
    <a:masterClrMapping/>
  </p:clrMapOvr>
  <p:transition spd="slow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2736304" cy="6247864"/>
          </a:xfrm>
          <a:prstGeom prst="rect">
            <a:avLst/>
          </a:prstGeom>
          <a:solidFill>
            <a:schemeClr val="tx2">
              <a:lumMod val="20000"/>
              <a:lumOff val="80000"/>
              <a:alpha val="56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dirty="0">
                <a:latin typeface="Georgia" pitchFamily="18" charset="0"/>
              </a:rPr>
              <a:t>Закон «про п'ять колосків»</a:t>
            </a:r>
            <a:r>
              <a:rPr lang="uk-UA" sz="2000" dirty="0">
                <a:latin typeface="Georgia" pitchFamily="18" charset="0"/>
              </a:rPr>
              <a:t> («П'ять колосків» або просто «</a:t>
            </a:r>
            <a:r>
              <a:rPr lang="uk-UA" sz="2000" dirty="0" err="1">
                <a:latin typeface="Georgia" pitchFamily="18" charset="0"/>
              </a:rPr>
              <a:t>Колосќи</a:t>
            </a:r>
            <a:r>
              <a:rPr lang="uk-UA" sz="2000" dirty="0">
                <a:latin typeface="Georgia" pitchFamily="18" charset="0"/>
              </a:rPr>
              <a:t>») — народна </a:t>
            </a:r>
            <a:r>
              <a:rPr lang="uk-UA" sz="2000" dirty="0" smtClean="0">
                <a:latin typeface="Georgia" pitchFamily="18" charset="0"/>
              </a:rPr>
              <a:t>назва репресивного</a:t>
            </a:r>
            <a:r>
              <a:rPr lang="uk-UA" sz="2000" dirty="0">
                <a:latin typeface="Georgia" pitchFamily="18" charset="0"/>
              </a:rPr>
              <a:t> радянського закону часів Голодомору. Повна назва: Постанова ЦВК і РНК СРСР «Про охорону майна державних підприємств, колгоспів і кооперації та зміцнення суспільної (соціалістичної) власності» від 7 серпня </a:t>
            </a:r>
            <a:r>
              <a:rPr lang="uk-UA" sz="2000" dirty="0" smtClean="0">
                <a:latin typeface="Georgia" pitchFamily="18" charset="0"/>
              </a:rPr>
              <a:t>1932</a:t>
            </a:r>
            <a:r>
              <a:rPr lang="uk-UA" sz="2000" dirty="0">
                <a:latin typeface="Georgia" pitchFamily="18" charset="0"/>
              </a:rPr>
              <a:t> р.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2656"/>
            <a:ext cx="5472608" cy="618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1052736"/>
            <a:ext cx="4572000" cy="4708981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>
            <a:spAutoFit/>
          </a:bodyPr>
          <a:lstStyle/>
          <a:p>
            <a:r>
              <a:rPr lang="uk-UA" sz="2000" dirty="0" smtClean="0">
                <a:latin typeface="Georgia" pitchFamily="18" charset="0"/>
              </a:rPr>
              <a:t>Окрім власне самого закону існувала також Таємна інструкція про його застосування.</a:t>
            </a:r>
          </a:p>
          <a:p>
            <a:r>
              <a:rPr lang="uk-UA" sz="2000" dirty="0" smtClean="0">
                <a:latin typeface="Georgia" pitchFamily="18" charset="0"/>
              </a:rPr>
              <a:t>Згідно з інформацією МЗС України, текст закону був власноруч написаний Сталіним. У постанові, яку в народі прозвали </a:t>
            </a:r>
            <a:r>
              <a:rPr lang="uk-UA" sz="2000" dirty="0" err="1" smtClean="0">
                <a:latin typeface="Georgia" pitchFamily="18" charset="0"/>
              </a:rPr>
              <a:t>“законом</a:t>
            </a:r>
            <a:r>
              <a:rPr lang="uk-UA" sz="2000" dirty="0" smtClean="0">
                <a:latin typeface="Georgia" pitchFamily="18" charset="0"/>
              </a:rPr>
              <a:t> про п’ять </a:t>
            </a:r>
            <a:r>
              <a:rPr lang="uk-UA" sz="2000" dirty="0" err="1" smtClean="0">
                <a:latin typeface="Georgia" pitchFamily="18" charset="0"/>
              </a:rPr>
              <a:t>колосків”</a:t>
            </a:r>
            <a:r>
              <a:rPr lang="uk-UA" sz="2000" dirty="0" smtClean="0">
                <a:latin typeface="Georgia" pitchFamily="18" charset="0"/>
              </a:rPr>
              <a:t> наголошувалося: </a:t>
            </a:r>
            <a:r>
              <a:rPr lang="uk-UA" sz="2000" dirty="0" err="1" smtClean="0">
                <a:latin typeface="Georgia" pitchFamily="18" charset="0"/>
              </a:rPr>
              <a:t>“Суспільна</a:t>
            </a:r>
            <a:r>
              <a:rPr lang="uk-UA" sz="2000" dirty="0" smtClean="0">
                <a:latin typeface="Georgia" pitchFamily="18" charset="0"/>
              </a:rPr>
              <a:t> власність (державна, колгоспна, кооперативна) є основою радянського ладу, вона священна і недоторканна, і людей, які роблять замах на </a:t>
            </a:r>
            <a:r>
              <a:rPr lang="uk-UA" sz="2000" dirty="0" err="1" smtClean="0">
                <a:latin typeface="Georgia" pitchFamily="18" charset="0"/>
              </a:rPr>
              <a:t>сус¬піль¬ну</a:t>
            </a:r>
            <a:r>
              <a:rPr lang="uk-UA" sz="2000" dirty="0" smtClean="0">
                <a:latin typeface="Georgia" pitchFamily="18" charset="0"/>
              </a:rPr>
              <a:t> власність, треба розглядати як ворогів </a:t>
            </a:r>
            <a:r>
              <a:rPr lang="uk-UA" sz="2000" dirty="0" err="1" smtClean="0">
                <a:latin typeface="Georgia" pitchFamily="18" charset="0"/>
              </a:rPr>
              <a:t>народу”</a:t>
            </a:r>
            <a:r>
              <a:rPr lang="uk-UA" sz="2000" dirty="0" smtClean="0">
                <a:latin typeface="Georgia" pitchFamily="18" charset="0"/>
              </a:rPr>
              <a:t>.</a:t>
            </a:r>
            <a:r>
              <a:rPr lang="en-US" sz="2000" dirty="0" smtClean="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 spd="slow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05064"/>
            <a:ext cx="8280920" cy="2554545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Georgia" pitchFamily="18" charset="0"/>
              </a:rPr>
              <a:t> За розкрадання колгоспного та кооперативного майна та вантажів на транспорті призначалася </a:t>
            </a:r>
            <a:r>
              <a:rPr lang="uk-UA" sz="2000" dirty="0" err="1" smtClean="0">
                <a:latin typeface="Georgia" pitchFamily="18" charset="0"/>
              </a:rPr>
              <a:t>“вища</a:t>
            </a:r>
            <a:r>
              <a:rPr lang="uk-UA" sz="2000" dirty="0" smtClean="0">
                <a:latin typeface="Georgia" pitchFamily="18" charset="0"/>
              </a:rPr>
              <a:t> міра соціального захисту — розстріл з конфіскацією всього майна і з заміною при пом’якшуючих обставинах позбавленням волі на строк не нижче 10 </a:t>
            </a:r>
            <a:r>
              <a:rPr lang="uk-UA" sz="2000" dirty="0" err="1" smtClean="0">
                <a:latin typeface="Georgia" pitchFamily="18" charset="0"/>
              </a:rPr>
              <a:t>ро¬ків</a:t>
            </a:r>
            <a:r>
              <a:rPr lang="uk-UA" sz="2000" dirty="0" smtClean="0">
                <a:latin typeface="Georgia" pitchFamily="18" charset="0"/>
              </a:rPr>
              <a:t> з конфіскацією всього </a:t>
            </a:r>
            <a:r>
              <a:rPr lang="uk-UA" sz="2000" dirty="0" err="1" smtClean="0">
                <a:latin typeface="Georgia" pitchFamily="18" charset="0"/>
              </a:rPr>
              <a:t>майна”</a:t>
            </a:r>
            <a:r>
              <a:rPr lang="uk-UA" sz="2000" dirty="0" smtClean="0">
                <a:latin typeface="Georgia" pitchFamily="18" charset="0"/>
              </a:rPr>
              <a:t>.  </a:t>
            </a:r>
          </a:p>
          <a:p>
            <a:r>
              <a:rPr lang="uk-UA" sz="2000" dirty="0" smtClean="0">
                <a:latin typeface="Georgia" pitchFamily="18" charset="0"/>
              </a:rPr>
              <a:t>Амністія у цих випадках заборонялась. На літо 1933 року за цим законом було засуджено 150 000 осіб. Зокрема, засуджували дітей, які намагалися знайти хоч якусь їжу.</a:t>
            </a:r>
            <a:endParaRPr lang="uk-UA" sz="2000" dirty="0">
              <a:latin typeface="Georgia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5616624" cy="365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496944" cy="2616101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Georgia" pitchFamily="18" charset="0"/>
              </a:rPr>
              <a:t>Передісторія та застосування</a:t>
            </a:r>
          </a:p>
          <a:p>
            <a:r>
              <a:rPr lang="uk-UA" sz="2000" dirty="0" smtClean="0">
                <a:latin typeface="Georgia" pitchFamily="18" charset="0"/>
              </a:rPr>
              <a:t>19 квітня 1932 Політбюро ЦК ВКП(б) прийняло постанову «про насіннєву позику Україні». Як виняток, позика відпускалась безвідсотково, але з «централізованих ресурсів всередині України». Держава забрала зерно, а потім дозволяє використати зерно, зібране в Україні, для потреб України, не залучаючи зовнішні ресурси. Аж 12 тис. тонн і лише 3 тис. тонн для продовольчої допомоги колгоспникам.</a:t>
            </a:r>
            <a:endParaRPr lang="uk-UA" sz="2000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3528392" cy="5632311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Станом на 30 </a:t>
            </a:r>
            <a:r>
              <a:rPr lang="ru-RU" dirty="0" err="1" smtClean="0">
                <a:latin typeface="Georgia" pitchFamily="18" charset="0"/>
              </a:rPr>
              <a:t>червня</a:t>
            </a:r>
            <a:r>
              <a:rPr lang="ru-RU" dirty="0" smtClean="0">
                <a:latin typeface="Georgia" pitchFamily="18" charset="0"/>
              </a:rPr>
              <a:t> 1932 </a:t>
            </a:r>
            <a:r>
              <a:rPr lang="ru-RU" dirty="0" err="1" smtClean="0">
                <a:latin typeface="Georgia" pitchFamily="18" charset="0"/>
              </a:rPr>
              <a:t>з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більшості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районів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України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посівний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матеріал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було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вивезено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r>
              <a:rPr lang="ru-RU" dirty="0" smtClean="0">
                <a:latin typeface="Georgia" pitchFamily="18" charset="0"/>
              </a:rPr>
              <a:t>Голова РНК УРСР В. </a:t>
            </a:r>
            <a:r>
              <a:rPr lang="ru-RU" dirty="0" err="1" smtClean="0">
                <a:latin typeface="Georgia" pitchFamily="18" charset="0"/>
              </a:rPr>
              <a:t>Чубар</a:t>
            </a:r>
            <a:r>
              <a:rPr lang="ru-RU" dirty="0" smtClean="0">
                <a:latin typeface="Georgia" pitchFamily="18" charset="0"/>
              </a:rPr>
              <a:t> писав В. Молотову та Й. </a:t>
            </a:r>
            <a:r>
              <a:rPr lang="ru-RU" dirty="0" err="1" smtClean="0">
                <a:latin typeface="Georgia" pitchFamily="18" charset="0"/>
              </a:rPr>
              <a:t>Сталіну</a:t>
            </a:r>
            <a:r>
              <a:rPr lang="ru-RU" dirty="0" smtClean="0">
                <a:latin typeface="Georgia" pitchFamily="18" charset="0"/>
              </a:rPr>
              <a:t> про становище в </a:t>
            </a:r>
            <a:r>
              <a:rPr lang="ru-RU" dirty="0" err="1" smtClean="0">
                <a:latin typeface="Georgia" pitchFamily="18" charset="0"/>
              </a:rPr>
              <a:t>сільському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господарстві</a:t>
            </a:r>
            <a:r>
              <a:rPr lang="ru-RU" dirty="0" smtClean="0">
                <a:latin typeface="Georgia" pitchFamily="18" charset="0"/>
              </a:rPr>
              <a:t> УСРР (10 </a:t>
            </a:r>
            <a:r>
              <a:rPr lang="ru-RU" dirty="0" err="1" smtClean="0">
                <a:latin typeface="Georgia" pitchFamily="18" charset="0"/>
              </a:rPr>
              <a:t>червня</a:t>
            </a:r>
            <a:r>
              <a:rPr lang="ru-RU" dirty="0" smtClean="0">
                <a:latin typeface="Georgia" pitchFamily="18" charset="0"/>
              </a:rPr>
              <a:t> 1932 </a:t>
            </a:r>
            <a:r>
              <a:rPr lang="ru-RU" dirty="0" err="1" smtClean="0">
                <a:latin typeface="Georgia" pitchFamily="18" charset="0"/>
              </a:rPr>
              <a:t>p</a:t>
            </a:r>
            <a:r>
              <a:rPr lang="ru-RU" dirty="0" smtClean="0">
                <a:latin typeface="Georgia" pitchFamily="18" charset="0"/>
              </a:rPr>
              <a:t>.). За </a:t>
            </a:r>
            <a:r>
              <a:rPr lang="ru-RU" dirty="0" err="1" smtClean="0">
                <a:latin typeface="Georgia" pitchFamily="18" charset="0"/>
              </a:rPr>
              <a:t>його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підрахунками</a:t>
            </a:r>
            <a:r>
              <a:rPr lang="ru-RU" dirty="0" smtClean="0">
                <a:latin typeface="Georgia" pitchFamily="18" charset="0"/>
              </a:rPr>
              <a:t>, на той момент в </a:t>
            </a:r>
            <a:r>
              <a:rPr lang="ru-RU" dirty="0" err="1" smtClean="0">
                <a:latin typeface="Georgia" pitchFamily="18" charset="0"/>
              </a:rPr>
              <a:t>Україні</a:t>
            </a:r>
            <a:r>
              <a:rPr lang="ru-RU" dirty="0" smtClean="0">
                <a:latin typeface="Georgia" pitchFamily="18" charset="0"/>
              </a:rPr>
              <a:t> уже </a:t>
            </a:r>
            <a:r>
              <a:rPr lang="ru-RU" dirty="0" err="1" smtClean="0">
                <a:latin typeface="Georgia" pitchFamily="18" charset="0"/>
              </a:rPr>
              <a:t>можна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було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нарахувати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мінімум</a:t>
            </a:r>
            <a:r>
              <a:rPr lang="ru-RU" dirty="0" smtClean="0">
                <a:latin typeface="Georgia" pitchFamily="18" charset="0"/>
              </a:rPr>
              <a:t> 100 </a:t>
            </a:r>
            <a:r>
              <a:rPr lang="ru-RU" dirty="0" err="1" smtClean="0">
                <a:latin typeface="Georgia" pitchFamily="18" charset="0"/>
              </a:rPr>
              <a:t>районів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замість</a:t>
            </a:r>
            <a:r>
              <a:rPr lang="ru-RU" dirty="0" smtClean="0">
                <a:latin typeface="Georgia" pitchFamily="18" charset="0"/>
              </a:rPr>
              <a:t> 61 станом на початок </a:t>
            </a:r>
            <a:r>
              <a:rPr lang="ru-RU" dirty="0" err="1" smtClean="0">
                <a:latin typeface="Georgia" pitchFamily="18" charset="0"/>
              </a:rPr>
              <a:t>травня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які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потребували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продовольчої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допомоги</a:t>
            </a:r>
            <a:r>
              <a:rPr lang="ru-RU" dirty="0" smtClean="0">
                <a:latin typeface="Georgia" pitchFamily="18" charset="0"/>
              </a:rPr>
              <a:t> та </a:t>
            </a:r>
            <a:r>
              <a:rPr lang="ru-RU" dirty="0" err="1" smtClean="0">
                <a:latin typeface="Georgia" pitchFamily="18" charset="0"/>
              </a:rPr>
              <a:t>зривали</a:t>
            </a:r>
            <a:r>
              <a:rPr lang="ru-RU" dirty="0" smtClean="0">
                <a:latin typeface="Georgia" pitchFamily="18" charset="0"/>
              </a:rPr>
              <a:t> план </a:t>
            </a:r>
            <a:r>
              <a:rPr lang="ru-RU" dirty="0" err="1" smtClean="0">
                <a:latin typeface="Georgia" pitchFamily="18" charset="0"/>
              </a:rPr>
              <a:t>весняної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сівби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Ці</a:t>
            </a:r>
            <a:r>
              <a:rPr lang="ru-RU" dirty="0" smtClean="0">
                <a:latin typeface="Georgia" pitchFamily="18" charset="0"/>
              </a:rPr>
              <a:t> ж </a:t>
            </a:r>
            <a:r>
              <a:rPr lang="ru-RU" dirty="0" err="1" smtClean="0">
                <a:latin typeface="Georgia" pitchFamily="18" charset="0"/>
              </a:rPr>
              <a:t>райони</a:t>
            </a:r>
            <a:r>
              <a:rPr lang="ru-RU" dirty="0" smtClean="0">
                <a:latin typeface="Georgia" pitchFamily="18" charset="0"/>
              </a:rPr>
              <a:t>, на </a:t>
            </a:r>
            <a:r>
              <a:rPr lang="ru-RU" dirty="0" err="1" smtClean="0">
                <a:latin typeface="Georgia" pitchFamily="18" charset="0"/>
              </a:rPr>
              <a:t>його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переконання</a:t>
            </a:r>
            <a:r>
              <a:rPr lang="ru-RU" dirty="0" smtClean="0">
                <a:latin typeface="Georgia" pitchFamily="18" charset="0"/>
              </a:rPr>
              <a:t>, в </a:t>
            </a:r>
            <a:r>
              <a:rPr lang="ru-RU" dirty="0" err="1" smtClean="0">
                <a:latin typeface="Georgia" pitchFamily="18" charset="0"/>
              </a:rPr>
              <a:t>подальшому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зриватимуть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обробку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збирання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врожаю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08720"/>
            <a:ext cx="3528392" cy="496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614592" cy="258532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latin typeface="Georgia" pitchFamily="18" charset="0"/>
              </a:rPr>
              <a:t>Улітку 1932 р. Україна мала повернути в рахунок погашення позики 8 </a:t>
            </a:r>
            <a:r>
              <a:rPr lang="uk-UA" dirty="0" err="1" smtClean="0">
                <a:latin typeface="Georgia" pitchFamily="18" charset="0"/>
              </a:rPr>
              <a:t>млн</a:t>
            </a:r>
            <a:r>
              <a:rPr lang="uk-UA" dirty="0" smtClean="0">
                <a:latin typeface="Georgia" pitchFamily="18" charset="0"/>
              </a:rPr>
              <a:t> 250 тис. пудів зерна понад встановлену норму </a:t>
            </a:r>
            <a:r>
              <a:rPr lang="uk-UA" dirty="0" err="1" smtClean="0">
                <a:latin typeface="Georgia" pitchFamily="18" charset="0"/>
              </a:rPr>
              <a:t>хлібозаготівель</a:t>
            </a:r>
            <a:r>
              <a:rPr lang="uk-UA" dirty="0" smtClean="0">
                <a:latin typeface="Georgia" pitchFamily="18" charset="0"/>
              </a:rPr>
              <a:t>.</a:t>
            </a:r>
          </a:p>
          <a:p>
            <a:r>
              <a:rPr lang="en-US" dirty="0" smtClean="0">
                <a:latin typeface="Georgia" pitchFamily="18" charset="0"/>
              </a:rPr>
              <a:t>    </a:t>
            </a:r>
            <a:r>
              <a:rPr lang="uk-UA" dirty="0" smtClean="0">
                <a:latin typeface="Georgia" pitchFamily="18" charset="0"/>
              </a:rPr>
              <a:t>7 серпня 1932 року з'явилася постанова ВЦВК і РНК СРСР «Про охорону майна державних підприємств, колгоспів і кооперативів та про зміцнення суспільної (соціалістичної) власності», відома під назвою «Закон про п'ять колосків». Розкрадання майна колгоспів каралося розстрілом, за «пом'якшуючих обставин» — позбавленням волі на строк не менше 10 років. «Законом про п'ять колосків» фактично людям було заборонено володіння їжею.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t="3780" b="19361"/>
          <a:stretch>
            <a:fillRect/>
          </a:stretch>
        </p:blipFill>
        <p:spPr bwMode="auto">
          <a:xfrm>
            <a:off x="1475656" y="3068960"/>
            <a:ext cx="6168489" cy="35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365104"/>
            <a:ext cx="8748464" cy="2308324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latin typeface="Georgia" pitchFamily="18" charset="0"/>
              </a:rPr>
              <a:t>Станом на 22 серпня ДПУ зафіксовано 220 випадків відмови колгоспів і сільрад від прийняття планів </a:t>
            </a:r>
            <a:r>
              <a:rPr lang="uk-UA" dirty="0" err="1" smtClean="0">
                <a:latin typeface="Georgia" pitchFamily="18" charset="0"/>
              </a:rPr>
              <a:t>хлібозаготівель</a:t>
            </a:r>
            <a:r>
              <a:rPr lang="uk-UA" dirty="0" smtClean="0">
                <a:latin typeface="Georgia" pitchFamily="18" charset="0"/>
              </a:rPr>
              <a:t>, непогодження з ними місцевих партосередків за мотивами нереальності поставлених завдань</a:t>
            </a:r>
            <a:r>
              <a:rPr lang="en-US" dirty="0" smtClean="0">
                <a:latin typeface="Georgia" pitchFamily="18" charset="0"/>
              </a:rPr>
              <a:t>. </a:t>
            </a:r>
            <a:r>
              <a:rPr lang="uk-UA" dirty="0">
                <a:latin typeface="Georgia" pitchFamily="18" charset="0"/>
              </a:rPr>
              <a:t>Того ж дня видана постанова </a:t>
            </a:r>
            <a:r>
              <a:rPr lang="uk-UA" dirty="0" err="1">
                <a:latin typeface="Georgia" pitchFamily="18" charset="0"/>
              </a:rPr>
              <a:t>Укрколгоспцентру</a:t>
            </a:r>
            <a:r>
              <a:rPr lang="uk-UA" dirty="0">
                <a:latin typeface="Georgia" pitchFamily="18" charset="0"/>
              </a:rPr>
              <a:t> про заборону видавати хліб для громадського харчування колгоспникам, крім трактористів. Пропонувалося повністю забезпечити видачу колгоспникам натурального авансу на трудодень відповідно до рішення ЦК і РНК СРСР, крім тих, що отримували громадське харчування на роботі, які мали приносити свій хліб.</a:t>
            </a:r>
            <a:endParaRPr lang="uk-UA" dirty="0">
              <a:latin typeface="Georgia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t="6603" b="14167"/>
          <a:stretch>
            <a:fillRect/>
          </a:stretch>
        </p:blipFill>
        <p:spPr bwMode="auto">
          <a:xfrm>
            <a:off x="1259632" y="332656"/>
            <a:ext cx="6264696" cy="378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628800"/>
            <a:ext cx="3672408" cy="34163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latin typeface="Georgia" pitchFamily="18" charset="0"/>
              </a:rPr>
              <a:t>Аналіз 20 тисяч справ показує, що серед </a:t>
            </a:r>
            <a:r>
              <a:rPr lang="uk-UA" dirty="0" err="1" smtClean="0">
                <a:latin typeface="Georgia" pitchFamily="18" charset="0"/>
              </a:rPr>
              <a:t>засуждених</a:t>
            </a:r>
            <a:r>
              <a:rPr lang="uk-UA" dirty="0" smtClean="0">
                <a:latin typeface="Georgia" pitchFamily="18" charset="0"/>
              </a:rPr>
              <a:t> було 83 % колгоспників та селян-одноосібників і лише 15 % — «</a:t>
            </a:r>
            <a:r>
              <a:rPr lang="uk-UA" dirty="0" err="1" smtClean="0">
                <a:latin typeface="Georgia" pitchFamily="18" charset="0"/>
              </a:rPr>
              <a:t>кулацько-заможних</a:t>
            </a:r>
            <a:r>
              <a:rPr lang="uk-UA" dirty="0" smtClean="0">
                <a:latin typeface="Georgia" pitchFamily="18" charset="0"/>
              </a:rPr>
              <a:t> елементів». Отже, цей закон було спрямовано проти селян, котрі, рятуючи дітей від голодної смерті, змушені були нести додому з току чи поля кілограм чи два зерна, ними ж вирощеного.</a:t>
            </a:r>
            <a:endParaRPr lang="uk-UA" dirty="0">
              <a:latin typeface="Georgia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r="8095" b="22651"/>
          <a:stretch>
            <a:fillRect/>
          </a:stretch>
        </p:blipFill>
        <p:spPr bwMode="auto">
          <a:xfrm>
            <a:off x="4860032" y="1052736"/>
            <a:ext cx="345638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523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2014-04-28T17:36:35Z</dcterms:created>
  <dcterms:modified xsi:type="dcterms:W3CDTF">2014-04-28T18:59:44Z</dcterms:modified>
</cp:coreProperties>
</file>