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D2E9-3961-47CB-A94D-0E0258E03F92}" type="datetimeFigureOut">
              <a:rPr lang="uk-UA" smtClean="0"/>
              <a:t>24.11.2014</a:t>
            </a:fld>
            <a:endParaRPr lang="uk-U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3C969E-B0A3-4858-9F99-821FFB1FBB96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D2E9-3961-47CB-A94D-0E0258E03F92}" type="datetimeFigureOut">
              <a:rPr lang="uk-UA" smtClean="0"/>
              <a:t>24.11.2014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969E-B0A3-4858-9F99-821FFB1FBB9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D2E9-3961-47CB-A94D-0E0258E03F92}" type="datetimeFigureOut">
              <a:rPr lang="uk-UA" smtClean="0"/>
              <a:t>24.11.2014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C969E-B0A3-4858-9F99-821FFB1FBB9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D2E9-3961-47CB-A94D-0E0258E03F92}" type="datetimeFigureOut">
              <a:rPr lang="uk-UA" smtClean="0"/>
              <a:t>24.11.2014</a:t>
            </a:fld>
            <a:endParaRPr lang="uk-U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3C969E-B0A3-4858-9F99-821FFB1FBB96}" type="slidenum">
              <a:rPr lang="uk-UA" smtClean="0"/>
              <a:t>‹#›</a:t>
            </a:fld>
            <a:endParaRPr lang="uk-U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D2E9-3961-47CB-A94D-0E0258E03F92}" type="datetimeFigureOut">
              <a:rPr lang="uk-UA" smtClean="0"/>
              <a:t>24.11.2014</a:t>
            </a:fld>
            <a:endParaRPr lang="uk-U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3C969E-B0A3-4858-9F99-821FFB1FBB96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D2E9-3961-47CB-A94D-0E0258E03F92}" type="datetimeFigureOut">
              <a:rPr lang="uk-UA" smtClean="0"/>
              <a:t>24.11.2014</a:t>
            </a:fld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3C969E-B0A3-4858-9F99-821FFB1FBB96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D2E9-3961-47CB-A94D-0E0258E03F92}" type="datetimeFigureOut">
              <a:rPr lang="uk-UA" smtClean="0"/>
              <a:t>24.11.2014</a:t>
            </a:fld>
            <a:endParaRPr lang="uk-U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3C969E-B0A3-4858-9F99-821FFB1FBB96}" type="slidenum">
              <a:rPr lang="uk-UA" smtClean="0"/>
              <a:t>‹#›</a:t>
            </a:fld>
            <a:endParaRPr lang="uk-U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D2E9-3961-47CB-A94D-0E0258E03F92}" type="datetimeFigureOut">
              <a:rPr lang="uk-UA" smtClean="0"/>
              <a:t>24.11.2014</a:t>
            </a:fld>
            <a:endParaRPr lang="uk-U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3C969E-B0A3-4858-9F99-821FFB1FBB96}" type="slidenum">
              <a:rPr lang="uk-UA" smtClean="0"/>
              <a:t>‹#›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D2E9-3961-47CB-A94D-0E0258E03F92}" type="datetimeFigureOut">
              <a:rPr lang="uk-UA" smtClean="0"/>
              <a:t>24.11.2014</a:t>
            </a:fld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3C969E-B0A3-4858-9F99-821FFB1FBB96}" type="slidenum">
              <a:rPr lang="uk-UA" smtClean="0"/>
              <a:t>‹#›</a:t>
            </a:fld>
            <a:endParaRPr lang="uk-U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D2E9-3961-47CB-A94D-0E0258E03F92}" type="datetimeFigureOut">
              <a:rPr lang="uk-UA" smtClean="0"/>
              <a:t>24.11.2014</a:t>
            </a:fld>
            <a:endParaRPr lang="uk-U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3C969E-B0A3-4858-9F99-821FFB1FBB96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D2E9-3961-47CB-A94D-0E0258E03F92}" type="datetimeFigureOut">
              <a:rPr lang="uk-UA" smtClean="0"/>
              <a:t>24.11.2014</a:t>
            </a:fld>
            <a:endParaRPr lang="uk-U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3C969E-B0A3-4858-9F99-821FFB1FBB96}" type="slidenum">
              <a:rPr lang="uk-UA" smtClean="0"/>
              <a:t>‹#›</a:t>
            </a:fld>
            <a:endParaRPr lang="uk-U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A6AD2E9-3961-47CB-A94D-0E0258E03F92}" type="datetimeFigureOut">
              <a:rPr lang="uk-UA" smtClean="0"/>
              <a:t>24.11.2014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B3C969E-B0A3-4858-9F99-821FFB1FBB96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7200" dirty="0" smtClean="0"/>
              <a:t>Галицька битва</a:t>
            </a:r>
            <a:endParaRPr lang="uk-UA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10 </a:t>
            </a:r>
            <a:r>
              <a:rPr lang="ru-RU" dirty="0" err="1"/>
              <a:t>серпня</a:t>
            </a:r>
            <a:r>
              <a:rPr lang="ru-RU" dirty="0"/>
              <a:t> — 13 </a:t>
            </a:r>
            <a:r>
              <a:rPr lang="ru-RU" dirty="0" err="1"/>
              <a:t>вересня</a:t>
            </a:r>
            <a:r>
              <a:rPr lang="ru-RU" dirty="0"/>
              <a:t> 1914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13544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47664" y="1484784"/>
            <a:ext cx="6096000" cy="3657599"/>
          </a:xfrm>
        </p:spPr>
        <p:txBody>
          <a:bodyPr/>
          <a:lstStyle/>
          <a:p>
            <a:pPr marL="18288" indent="0" algn="ctr">
              <a:buNone/>
            </a:pPr>
            <a:r>
              <a:rPr lang="uk-UA" dirty="0"/>
              <a:t>8 серпня 10-а кавалерійська дивізія графа </a:t>
            </a:r>
            <a:r>
              <a:rPr lang="uk-UA" dirty="0" err="1"/>
              <a:t>Келлера</a:t>
            </a:r>
            <a:r>
              <a:rPr lang="uk-UA" dirty="0"/>
              <a:t> розгромила 4-у австро-угорську кавалерійську дивізію в кінному бою під </a:t>
            </a:r>
            <a:r>
              <a:rPr lang="uk-UA" dirty="0" err="1"/>
              <a:t>Ярославіце</a:t>
            </a:r>
            <a:r>
              <a:rPr lang="uk-UA" dirty="0"/>
              <a:t>. Поки 1-й Оренбурзький козацький полк рубав австрійську піхоту, 7 ескадронів новгородських драгунів і одеських уланів зійшлися фронтально з 8 австрійськими ескадронами.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29183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75656" y="-531440"/>
            <a:ext cx="6096000" cy="3657599"/>
          </a:xfrm>
        </p:spPr>
        <p:txBody>
          <a:bodyPr/>
          <a:lstStyle/>
          <a:p>
            <a:pPr marL="18288" indent="0" algn="ctr">
              <a:buNone/>
            </a:pPr>
            <a:r>
              <a:rPr lang="ru-RU" dirty="0"/>
              <a:t>В </a:t>
            </a:r>
            <a:r>
              <a:rPr lang="ru-RU" dirty="0" err="1"/>
              <a:t>кінному</a:t>
            </a:r>
            <a:r>
              <a:rPr lang="ru-RU" dirty="0"/>
              <a:t> бою </a:t>
            </a:r>
            <a:r>
              <a:rPr lang="ru-RU" dirty="0" err="1"/>
              <a:t>росіяни</a:t>
            </a:r>
            <a:r>
              <a:rPr lang="ru-RU" dirty="0"/>
              <a:t> </a:t>
            </a:r>
            <a:r>
              <a:rPr lang="ru-RU" dirty="0" err="1"/>
              <a:t>втратили</a:t>
            </a:r>
            <a:r>
              <a:rPr lang="ru-RU" dirty="0"/>
              <a:t> 5 </a:t>
            </a:r>
            <a:r>
              <a:rPr lang="ru-RU" dirty="0" err="1"/>
              <a:t>офіцерів</a:t>
            </a:r>
            <a:r>
              <a:rPr lang="ru-RU" dirty="0"/>
              <a:t> і 110 </a:t>
            </a:r>
            <a:r>
              <a:rPr lang="ru-RU" dirty="0" err="1"/>
              <a:t>нижніх</a:t>
            </a:r>
            <a:r>
              <a:rPr lang="ru-RU" dirty="0"/>
              <a:t> </a:t>
            </a:r>
            <a:r>
              <a:rPr lang="ru-RU" dirty="0" err="1"/>
              <a:t>чинів</a:t>
            </a:r>
            <a:r>
              <a:rPr lang="ru-RU" dirty="0"/>
              <a:t> , у </a:t>
            </a:r>
            <a:r>
              <a:rPr lang="ru-RU" dirty="0" err="1"/>
              <a:t>австрійців</a:t>
            </a:r>
            <a:r>
              <a:rPr lang="ru-RU" dirty="0"/>
              <a:t> </a:t>
            </a:r>
            <a:r>
              <a:rPr lang="ru-RU" dirty="0" err="1"/>
              <a:t>вибуло</a:t>
            </a:r>
            <a:r>
              <a:rPr lang="ru-RU" dirty="0"/>
              <a:t> до 350 </a:t>
            </a:r>
            <a:r>
              <a:rPr lang="ru-RU" dirty="0" err="1"/>
              <a:t>убитими</a:t>
            </a:r>
            <a:r>
              <a:rPr lang="ru-RU" dirty="0"/>
              <a:t> і </a:t>
            </a:r>
            <a:r>
              <a:rPr lang="ru-RU" dirty="0" err="1"/>
              <a:t>пораненими</a:t>
            </a:r>
            <a:r>
              <a:rPr lang="ru-RU" dirty="0"/>
              <a:t> </a:t>
            </a:r>
            <a:r>
              <a:rPr lang="ru-RU" dirty="0" err="1"/>
              <a:t>важко</a:t>
            </a:r>
            <a:r>
              <a:rPr lang="ru-RU" dirty="0"/>
              <a:t> і 400 </a:t>
            </a:r>
            <a:r>
              <a:rPr lang="ru-RU" dirty="0" err="1"/>
              <a:t>полоненими</a:t>
            </a:r>
            <a:r>
              <a:rPr lang="ru-RU" dirty="0"/>
              <a:t> і 8 </a:t>
            </a:r>
            <a:r>
              <a:rPr lang="ru-RU" dirty="0" err="1"/>
              <a:t>гармат</a:t>
            </a:r>
            <a:r>
              <a:rPr lang="ru-RU" dirty="0"/>
              <a:t>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82" y="2511219"/>
            <a:ext cx="7620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454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16632"/>
            <a:ext cx="6096000" cy="3168352"/>
          </a:xfrm>
        </p:spPr>
        <p:txBody>
          <a:bodyPr/>
          <a:lstStyle/>
          <a:p>
            <a:pPr marL="18288" indent="0">
              <a:buNone/>
            </a:pPr>
            <a:r>
              <a:rPr lang="vi-VN" dirty="0" smtClean="0"/>
              <a:t>Галицька б</a:t>
            </a:r>
            <a:r>
              <a:rPr lang="uk-UA" dirty="0" smtClean="0"/>
              <a:t>и</a:t>
            </a:r>
            <a:r>
              <a:rPr lang="vi-VN" dirty="0" smtClean="0"/>
              <a:t>тва </a:t>
            </a:r>
            <a:r>
              <a:rPr lang="vi-VN" dirty="0"/>
              <a:t>— одна з найбільших битв Першої світової війни. У операції брали участь 3-я, 4-а, 5-а, 8-а, 9-а армії у складі російського Південно-Західного фронту (командувач фронтом — генерал Микола Іванов) і 4 австро-угорських армії (</a:t>
            </a:r>
            <a:r>
              <a:rPr lang="vi-VN" dirty="0" smtClean="0"/>
              <a:t>ерц</a:t>
            </a:r>
            <a:r>
              <a:rPr lang="uk-UA" dirty="0" smtClean="0"/>
              <a:t>-</a:t>
            </a:r>
            <a:r>
              <a:rPr lang="vi-VN" dirty="0" smtClean="0"/>
              <a:t>герцог</a:t>
            </a:r>
            <a:r>
              <a:rPr lang="uk-UA" dirty="0" smtClean="0"/>
              <a:t> </a:t>
            </a:r>
            <a:r>
              <a:rPr lang="vi-VN" dirty="0" smtClean="0"/>
              <a:t>Фрідріх</a:t>
            </a:r>
            <a:r>
              <a:rPr lang="vi-VN" dirty="0"/>
              <a:t>, фельдмаршал Гетцендорф), а також німецька група генерала Р. Войрша.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449824"/>
            <a:ext cx="2432823" cy="31409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664906"/>
            <a:ext cx="4150515" cy="271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62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60648"/>
            <a:ext cx="6096000" cy="3657599"/>
          </a:xfrm>
        </p:spPr>
        <p:txBody>
          <a:bodyPr/>
          <a:lstStyle/>
          <a:p>
            <a:pPr marL="18288" indent="0">
              <a:buNone/>
            </a:pPr>
            <a:r>
              <a:rPr lang="uk-UA" dirty="0"/>
              <a:t>Спочатку на правому фланзі, в районі дій 4-ої і 5-ої армій, ситуація склалася несприятлива для російських військ, і вони під натиском австрійської армії стали відходити від міст </a:t>
            </a:r>
            <a:r>
              <a:rPr lang="uk-UA" dirty="0" err="1"/>
              <a:t>Красника</a:t>
            </a:r>
            <a:r>
              <a:rPr lang="uk-UA" dirty="0"/>
              <a:t> і </a:t>
            </a:r>
            <a:r>
              <a:rPr lang="uk-UA" dirty="0" err="1"/>
              <a:t>Томашова</a:t>
            </a:r>
            <a:r>
              <a:rPr lang="uk-UA" dirty="0"/>
              <a:t> на </a:t>
            </a:r>
            <a:r>
              <a:rPr lang="uk-UA" dirty="0" smtClean="0"/>
              <a:t>північ.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89040"/>
            <a:ext cx="4027231" cy="24437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789040"/>
            <a:ext cx="3798018" cy="247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8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16632"/>
            <a:ext cx="6096000" cy="3657599"/>
          </a:xfrm>
        </p:spPr>
        <p:txBody>
          <a:bodyPr/>
          <a:lstStyle/>
          <a:p>
            <a:pPr marL="18288" indent="0">
              <a:buNone/>
            </a:pPr>
            <a:r>
              <a:rPr lang="uk-UA" dirty="0"/>
              <a:t>Комендант російської армії на фронті Гнилої Липи генерал Іванов зорієнтувався в дійсному становищі доволі пізно і тільки 17 серпня дав наказ своїм військам наздоганяти розбиті австрійські дивізії. Наступ відбувся великими силами: даремно пробував стримати російські полки 12-й австрійський </a:t>
            </a:r>
            <a:r>
              <a:rPr lang="uk-UA" dirty="0" smtClean="0"/>
              <a:t>корпус.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143673"/>
            <a:ext cx="4536504" cy="35087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32166"/>
            <a:ext cx="3942513" cy="233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942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-819472"/>
            <a:ext cx="6096000" cy="3657599"/>
          </a:xfrm>
        </p:spPr>
        <p:txBody>
          <a:bodyPr/>
          <a:lstStyle/>
          <a:p>
            <a:pPr marL="18288" indent="0">
              <a:buNone/>
            </a:pPr>
            <a:r>
              <a:rPr lang="ru-RU" dirty="0"/>
              <a:t>21 </a:t>
            </a:r>
            <a:r>
              <a:rPr lang="ru-RU" dirty="0" err="1"/>
              <a:t>серпня</a:t>
            </a:r>
            <a:r>
              <a:rPr lang="ru-RU" dirty="0"/>
              <a:t> </a:t>
            </a:r>
            <a:r>
              <a:rPr lang="ru-RU" dirty="0" err="1"/>
              <a:t>російські</a:t>
            </a:r>
            <a:r>
              <a:rPr lang="ru-RU" dirty="0"/>
              <a:t> </a:t>
            </a:r>
            <a:r>
              <a:rPr lang="ru-RU" dirty="0" err="1"/>
              <a:t>війська</a:t>
            </a:r>
            <a:r>
              <a:rPr lang="ru-RU" dirty="0"/>
              <a:t> </a:t>
            </a:r>
            <a:r>
              <a:rPr lang="ru-RU" dirty="0" err="1"/>
              <a:t>зайняли</a:t>
            </a:r>
            <a:r>
              <a:rPr lang="ru-RU" dirty="0"/>
              <a:t> </a:t>
            </a:r>
            <a:r>
              <a:rPr lang="ru-RU" dirty="0" err="1"/>
              <a:t>Львів</a:t>
            </a:r>
            <a:r>
              <a:rPr lang="ru-RU" dirty="0"/>
              <a:t>, а 22 </a:t>
            </a:r>
            <a:r>
              <a:rPr lang="ru-RU" dirty="0" err="1"/>
              <a:t>серпня</a:t>
            </a:r>
            <a:r>
              <a:rPr lang="ru-RU" dirty="0"/>
              <a:t> — Галич.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484784"/>
            <a:ext cx="3790951" cy="22621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828" y="3933056"/>
            <a:ext cx="3585421" cy="26850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37521"/>
            <a:ext cx="4524375" cy="368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061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0"/>
            <a:ext cx="6096000" cy="3657599"/>
          </a:xfrm>
        </p:spPr>
        <p:txBody>
          <a:bodyPr/>
          <a:lstStyle/>
          <a:p>
            <a:pPr marL="18288" indent="0">
              <a:buNone/>
            </a:pPr>
            <a:r>
              <a:rPr lang="uk-UA" dirty="0"/>
              <a:t>В результаті цієї битви російські війська оволоділи Східною Галичиною, Північною Буковиною та вийшли до карпатських перевалів. Там розгорілись тяжкі бої. Росіяни вступили до Львова, Чернівців. Під час битви австро-угорські війська втратили 400 тисяч осіб, з яких 100 тисяч були полонені.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3068960"/>
            <a:ext cx="4013789" cy="36482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490441"/>
            <a:ext cx="4224828" cy="280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847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483768" y="-891480"/>
            <a:ext cx="6096000" cy="3657599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uk-UA" sz="4800" dirty="0"/>
              <a:t>Підготовчі бої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844824"/>
            <a:ext cx="5852160" cy="452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328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-315416"/>
            <a:ext cx="6096000" cy="3657599"/>
          </a:xfrm>
        </p:spPr>
        <p:txBody>
          <a:bodyPr/>
          <a:lstStyle/>
          <a:p>
            <a:pPr marL="18288" indent="0">
              <a:buNone/>
            </a:pPr>
            <a:r>
              <a:rPr lang="uk-UA" dirty="0"/>
              <a:t>2 серпня 1914 штаб Південно-Західного фронту віддав своїм арміям директиву про перехід 10-го серпня в рішучий наступ. 4-а армія від Любліна націлювалась на Перемишль, маючи завданням відрізати від Кракова австро-угорські </a:t>
            </a:r>
            <a:r>
              <a:rPr lang="uk-UA" dirty="0" smtClean="0"/>
              <a:t>армії.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140968"/>
            <a:ext cx="4596051" cy="29472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236740"/>
            <a:ext cx="4164745" cy="275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15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-171400"/>
            <a:ext cx="5544616" cy="3657599"/>
          </a:xfrm>
        </p:spPr>
        <p:txBody>
          <a:bodyPr/>
          <a:lstStyle/>
          <a:p>
            <a:pPr marL="18288" indent="0">
              <a:buNone/>
            </a:pPr>
            <a:r>
              <a:rPr lang="uk-UA" dirty="0"/>
              <a:t>Росіяни зуміли розгорнути свою 8-му армію непомітно для противника. А 6 серпня 3-я армія перейшла кордон. Генерал </a:t>
            </a:r>
            <a:r>
              <a:rPr lang="uk-UA" dirty="0" err="1"/>
              <a:t>Рузський</a:t>
            </a:r>
            <a:r>
              <a:rPr lang="uk-UA" dirty="0"/>
              <a:t> відразу ж стиснув свій фронт зі 120 верст до 75, вирішивши діяти одними лобовими ударами, не вдаючись до флангових маневрів. Ця стратегія ще більш віддаляла 3-ю армію від 5-ї.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288023"/>
            <a:ext cx="2880320" cy="44526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56992"/>
            <a:ext cx="4441565" cy="288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733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26</TotalTime>
  <Words>376</Words>
  <Application>Microsoft Office PowerPoint</Application>
  <PresentationFormat>Экран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Базовая</vt:lpstr>
      <vt:lpstr>Галицька битва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Галицька битва</dc:title>
  <dc:creator>User</dc:creator>
  <cp:lastModifiedBy>User</cp:lastModifiedBy>
  <cp:revision>3</cp:revision>
  <dcterms:created xsi:type="dcterms:W3CDTF">2014-11-24T15:59:45Z</dcterms:created>
  <dcterms:modified xsi:type="dcterms:W3CDTF">2014-11-24T16:25:49Z</dcterms:modified>
</cp:coreProperties>
</file>