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6" r:id="rId9"/>
    <p:sldId id="264" r:id="rId10"/>
    <p:sldId id="267" r:id="rId11"/>
    <p:sldId id="268" r:id="rId12"/>
    <p:sldId id="265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D696E-FE4A-4976-A732-2833DAB08CCB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FDB50-5A17-47BB-AB11-8EBC0937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95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hyperlink" Target="http://uk.wikipedia.org/wiki/1976" TargetMode="External"/><Relationship Id="rId4" Type="http://schemas.openxmlformats.org/officeDocument/2006/relationships/image" Target="../media/image38.jpeg"/><Relationship Id="rId9" Type="http://schemas.openxmlformats.org/officeDocument/2006/relationships/hyperlink" Target="http://uk.wikipedia.org/wiki/9_%D0%BB%D0%B8%D1%81%D1%82%D0%BE%D0%BF%D0%B0%D0%B4%D0%B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946" y="46714"/>
            <a:ext cx="8796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Дисидентський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рух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Україні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5805264"/>
            <a:ext cx="2337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Виконала </a:t>
            </a:r>
          </a:p>
          <a:p>
            <a:r>
              <a:rPr lang="uk-UA" dirty="0" smtClean="0"/>
              <a:t>учениця 11-А класу</a:t>
            </a:r>
          </a:p>
          <a:p>
            <a:r>
              <a:rPr lang="uk-UA" dirty="0" smtClean="0"/>
              <a:t>Родіонова Євгенія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57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19998"/>
            <a:ext cx="511256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/>
              <a:t>       </a:t>
            </a:r>
            <a:r>
              <a:rPr lang="uk-UA" sz="2400" b="1" dirty="0" smtClean="0">
                <a:latin typeface="Arial Black" pitchFamily="34" charset="0"/>
              </a:rPr>
              <a:t>АРЕШТИ 1972-1973 РОКІВ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3" name="Рисунок 2" descr="http://t1.gstatic.com/images?q=tbn:ANd9GcT46w7O0WNHbCWThaLJw9VfHzNYUlKr_mO19FiDmYht5BNC8fe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589330"/>
            <a:ext cx="1660401" cy="21915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2810" y="3088705"/>
            <a:ext cx="166040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400" b="1" dirty="0" smtClean="0"/>
              <a:t>     Євген Сверстюк</a:t>
            </a:r>
            <a:endParaRPr lang="ru-RU" sz="1400" b="1" dirty="0"/>
          </a:p>
        </p:txBody>
      </p:sp>
      <p:pic>
        <p:nvPicPr>
          <p:cNvPr id="8" name="Рисунок 7" descr="http://kbulkin.files.wordpress.com/2009/09/svitlychny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51" y="3844145"/>
            <a:ext cx="1578819" cy="2120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868068" y="6038853"/>
            <a:ext cx="165618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Іван Світличний</a:t>
            </a:r>
            <a:endParaRPr lang="ru-RU" sz="1400" b="1" dirty="0"/>
          </a:p>
        </p:txBody>
      </p:sp>
      <p:pic>
        <p:nvPicPr>
          <p:cNvPr id="10" name="Рисунок 9" descr="http://upload.wikimedia.org/wikipedia/uk/thumb/2/2e/%D0%9A%D0%B0%D0%BB%D0%B8%D0%BD%D0%B5%D1%86%D1%8C_%D0%86.jpg/200px-%D0%9A%D0%B0%D0%BB%D0%B8%D0%BD%D0%B5%D1%86%D1%8C_%D0%8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60" y="685505"/>
            <a:ext cx="1749557" cy="2231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2386" y="3088705"/>
            <a:ext cx="158417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Ігор Калинець</a:t>
            </a:r>
            <a:endParaRPr lang="ru-RU" sz="1400" b="1" dirty="0"/>
          </a:p>
        </p:txBody>
      </p:sp>
      <p:pic>
        <p:nvPicPr>
          <p:cNvPr id="12" name="Рисунок 11" descr="http://aratta-ukraine.com/newsua/12.07.31-001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3861048"/>
            <a:ext cx="1373322" cy="21316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02810" y="6038853"/>
            <a:ext cx="166040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    </a:t>
            </a:r>
            <a:r>
              <a:rPr lang="uk-UA" sz="1400" b="1" dirty="0" smtClean="0"/>
              <a:t>Ірина Калинець</a:t>
            </a:r>
            <a:endParaRPr lang="ru-RU" sz="1400" b="1" dirty="0"/>
          </a:p>
        </p:txBody>
      </p:sp>
      <p:pic>
        <p:nvPicPr>
          <p:cNvPr id="16" name="Рисунок 15" descr="http://t0.gstatic.com/images?q=tbn:ANd9GcR9SMlHQEbbvD0n3at4AZ_7YgL__lVKH7XxgxDl3Uz6JChBDnx-fQ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8" r="32433"/>
          <a:stretch/>
        </p:blipFill>
        <p:spPr bwMode="auto">
          <a:xfrm>
            <a:off x="3722647" y="3872516"/>
            <a:ext cx="1522850" cy="2077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19976" y="6038853"/>
            <a:ext cx="172819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Микола </a:t>
            </a:r>
            <a:r>
              <a:rPr lang="uk-UA" sz="1400" b="1" dirty="0" err="1" smtClean="0"/>
              <a:t>Плахотнюк</a:t>
            </a:r>
            <a:endParaRPr lang="ru-RU" sz="1400" b="1" dirty="0"/>
          </a:p>
        </p:txBody>
      </p:sp>
      <p:pic>
        <p:nvPicPr>
          <p:cNvPr id="18" name="Рисунок 17" descr="http://museum.khpg.org/files/photos/111399603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35918"/>
            <a:ext cx="1533326" cy="211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613562" y="6038852"/>
            <a:ext cx="1533326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Надія </a:t>
            </a:r>
            <a:r>
              <a:rPr lang="uk-UA" sz="1400" b="1" dirty="0" err="1" smtClean="0"/>
              <a:t>Світлична</a:t>
            </a:r>
            <a:endParaRPr lang="ru-RU" sz="1400" b="1" dirty="0"/>
          </a:p>
        </p:txBody>
      </p:sp>
      <p:pic>
        <p:nvPicPr>
          <p:cNvPr id="20" name="Рисунок 19" descr="http://t2.gstatic.com/images?q=tbn:ANd9GcRfiOwUyZfbe9qbRqbeZuSNpmWm25eZ7w0XP_z5qOUJb_Bz0U0w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08855"/>
            <a:ext cx="148590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7331174" y="6036352"/>
            <a:ext cx="14859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Сергій Параджанов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36393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236" y="188640"/>
            <a:ext cx="837953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Українська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Гельсінська </a:t>
            </a: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Кандиба Іван Олексійович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4878"/>
            <a:ext cx="1317302" cy="18286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6859" y="3657124"/>
            <a:ext cx="1317302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dirty="0" smtClean="0"/>
              <a:t>Іван </a:t>
            </a:r>
            <a:r>
              <a:rPr lang="uk-UA" sz="1400" b="1" dirty="0"/>
              <a:t>К</a:t>
            </a:r>
            <a:r>
              <a:rPr lang="uk-UA" sz="1400" b="1" dirty="0" smtClean="0"/>
              <a:t>андиба</a:t>
            </a:r>
            <a:endParaRPr lang="ru-RU" sz="1400" b="1" dirty="0"/>
          </a:p>
        </p:txBody>
      </p:sp>
      <p:pic>
        <p:nvPicPr>
          <p:cNvPr id="9" name="Рисунок 8" descr="Файл:Rudenko N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83" y="1721109"/>
            <a:ext cx="1224136" cy="1828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720683" y="3549403"/>
            <a:ext cx="122413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Микола Руденко</a:t>
            </a:r>
            <a:endParaRPr lang="ru-RU" sz="1400" b="1" dirty="0"/>
          </a:p>
        </p:txBody>
      </p:sp>
      <p:pic>
        <p:nvPicPr>
          <p:cNvPr id="11" name="Picture 4" descr="http://t1.gstatic.com/images?q=tbn:ANd9GcTDCmR-H82uibjwVqB3_KonzmtKX4-BJ-VjuuJ4lJDAghTKKyi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5082"/>
            <a:ext cx="1440164" cy="18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5492" y="3553480"/>
            <a:ext cx="144016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  </a:t>
            </a:r>
            <a:r>
              <a:rPr lang="uk-UA" sz="1400" b="1" dirty="0" smtClean="0"/>
              <a:t>Левко Лук</a:t>
            </a:r>
            <a:r>
              <a:rPr lang="en-US" sz="1400" b="1" dirty="0" smtClean="0"/>
              <a:t>’</a:t>
            </a:r>
            <a:r>
              <a:rPr lang="uk-UA" sz="1400" b="1" dirty="0" err="1" smtClean="0"/>
              <a:t>яненко</a:t>
            </a:r>
            <a:endParaRPr lang="ru-RU" sz="1400" b="1" dirty="0"/>
          </a:p>
        </p:txBody>
      </p:sp>
      <p:pic>
        <p:nvPicPr>
          <p:cNvPr id="13" name="Рисунок 12" descr="Файл:Мешко Оксана Яківна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79" y="1720801"/>
            <a:ext cx="1320782" cy="18286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691379" y="3527401"/>
            <a:ext cx="132078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Оксана </a:t>
            </a:r>
            <a:r>
              <a:rPr lang="uk-UA" sz="1400" b="1" dirty="0" err="1" smtClean="0"/>
              <a:t>Мешко</a:t>
            </a:r>
            <a:endParaRPr lang="ru-RU" sz="1400" b="1" dirty="0"/>
          </a:p>
        </p:txBody>
      </p:sp>
      <p:pic>
        <p:nvPicPr>
          <p:cNvPr id="15" name="Рисунок 14" descr="http://t0.gstatic.com/images?q=tbn:ANd9GcSwjTAPI12DPcjoG9FKq2RH7eWv9fEAE_N2_ROWprFZIs4w2zY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70" y="1767565"/>
            <a:ext cx="1336921" cy="1766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262566" y="3533684"/>
            <a:ext cx="133692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dirty="0" smtClean="0"/>
              <a:t>Олекса Тихий</a:t>
            </a:r>
            <a:endParaRPr lang="ru-RU" sz="1400" b="1" dirty="0"/>
          </a:p>
        </p:txBody>
      </p:sp>
      <p:pic>
        <p:nvPicPr>
          <p:cNvPr id="17" name="Рисунок 16" descr="Бердник О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197"/>
            <a:ext cx="1317302" cy="19381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73886" y="6057336"/>
            <a:ext cx="131730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Олесь Бердник</a:t>
            </a:r>
            <a:endParaRPr lang="ru-RU" sz="1400" b="1" dirty="0"/>
          </a:p>
        </p:txBody>
      </p:sp>
      <p:pic>
        <p:nvPicPr>
          <p:cNvPr id="19" name="Рисунок 18" descr="http://t1.gstatic.com/images?q=tbn:ANd9GcQu0OvCJ8lmhzbku5--f5r-pVpZrZqffAcPLqTCRfWeSnhSkDRiE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24879"/>
            <a:ext cx="1224136" cy="18553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7740352" y="3526652"/>
            <a:ext cx="122413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 </a:t>
            </a:r>
            <a:r>
              <a:rPr lang="uk-UA" sz="1400" b="1" dirty="0" smtClean="0"/>
              <a:t>Петро Григоренко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89773" y="4696201"/>
            <a:ext cx="4572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b="1" dirty="0" err="1"/>
              <a:t>Українська</a:t>
            </a:r>
            <a:r>
              <a:rPr lang="ru-RU" sz="1600" b="1" dirty="0"/>
              <a:t> </a:t>
            </a:r>
            <a:r>
              <a:rPr lang="ru-RU" sz="1600" b="1" dirty="0" err="1"/>
              <a:t>громадська</a:t>
            </a:r>
            <a:r>
              <a:rPr lang="ru-RU" sz="1600" b="1" dirty="0"/>
              <a:t> </a:t>
            </a:r>
            <a:r>
              <a:rPr lang="ru-RU" sz="1600" b="1" dirty="0" err="1"/>
              <a:t>група</a:t>
            </a:r>
            <a:r>
              <a:rPr lang="ru-RU" sz="1600" b="1" dirty="0"/>
              <a:t> </a:t>
            </a:r>
            <a:r>
              <a:rPr lang="ru-RU" sz="1600" b="1" dirty="0" err="1"/>
              <a:t>сприяння</a:t>
            </a:r>
            <a:r>
              <a:rPr lang="ru-RU" sz="1600" b="1" dirty="0"/>
              <a:t> </a:t>
            </a:r>
            <a:r>
              <a:rPr lang="ru-RU" sz="1600" b="1" dirty="0" err="1"/>
              <a:t>виконанню</a:t>
            </a:r>
            <a:r>
              <a:rPr lang="ru-RU" sz="1600" b="1" dirty="0"/>
              <a:t> </a:t>
            </a:r>
            <a:r>
              <a:rPr lang="ru-RU" sz="1600" b="1" dirty="0" err="1"/>
              <a:t>Гельсінських</a:t>
            </a:r>
            <a:r>
              <a:rPr lang="ru-RU" sz="1600" b="1" dirty="0"/>
              <a:t> </a:t>
            </a:r>
            <a:r>
              <a:rPr lang="ru-RU" sz="1600" b="1" dirty="0" err="1"/>
              <a:t>угод</a:t>
            </a:r>
            <a:r>
              <a:rPr lang="ru-RU" sz="1600" b="1" dirty="0"/>
              <a:t>, </a:t>
            </a:r>
            <a:r>
              <a:rPr lang="ru-RU" sz="1600" b="1" dirty="0" err="1"/>
              <a:t>відома</a:t>
            </a:r>
            <a:r>
              <a:rPr lang="ru-RU" sz="1600" b="1" dirty="0"/>
              <a:t> </a:t>
            </a:r>
            <a:r>
              <a:rPr lang="ru-RU" sz="1600" b="1" dirty="0" err="1"/>
              <a:t>також</a:t>
            </a:r>
            <a:r>
              <a:rPr lang="ru-RU" sz="1600" b="1" dirty="0"/>
              <a:t> </a:t>
            </a:r>
            <a:r>
              <a:rPr lang="ru-RU" sz="1600" b="1" dirty="0" smtClean="0"/>
              <a:t>як </a:t>
            </a:r>
            <a:r>
              <a:rPr lang="ru-RU" sz="1600" b="1" dirty="0" err="1" smtClean="0"/>
              <a:t>Українська</a:t>
            </a:r>
            <a:r>
              <a:rPr lang="ru-RU" sz="1600" b="1" dirty="0" smtClean="0"/>
              <a:t> </a:t>
            </a:r>
            <a:r>
              <a:rPr lang="ru-RU" sz="1600" b="1" dirty="0" err="1"/>
              <a:t>Гельсінська</a:t>
            </a:r>
            <a:r>
              <a:rPr lang="ru-RU" sz="1600" b="1" dirty="0"/>
              <a:t> </a:t>
            </a:r>
            <a:r>
              <a:rPr lang="ru-RU" sz="1600" b="1" dirty="0" err="1"/>
              <a:t>група</a:t>
            </a:r>
            <a:r>
              <a:rPr lang="ru-RU" sz="1600" b="1" dirty="0"/>
              <a:t> (УГГ), </a:t>
            </a:r>
            <a:r>
              <a:rPr lang="ru-RU" sz="1600" b="1" dirty="0" err="1"/>
              <a:t>об'єднання</a:t>
            </a:r>
            <a:r>
              <a:rPr lang="ru-RU" sz="1600" b="1" dirty="0"/>
              <a:t> </a:t>
            </a:r>
            <a:r>
              <a:rPr lang="ru-RU" sz="1600" b="1" dirty="0" err="1"/>
              <a:t>діячів</a:t>
            </a:r>
            <a:r>
              <a:rPr lang="ru-RU" sz="1600" b="1" dirty="0"/>
              <a:t> </a:t>
            </a:r>
            <a:r>
              <a:rPr lang="ru-RU" sz="1600" b="1" dirty="0" err="1"/>
              <a:t>українського</a:t>
            </a:r>
            <a:r>
              <a:rPr lang="ru-RU" sz="1600" b="1" dirty="0"/>
              <a:t> </a:t>
            </a:r>
            <a:r>
              <a:rPr lang="ru-RU" sz="1600" b="1" dirty="0" err="1"/>
              <a:t>правозахисного</a:t>
            </a:r>
            <a:r>
              <a:rPr lang="ru-RU" sz="1600" b="1" dirty="0"/>
              <a:t> </a:t>
            </a:r>
            <a:r>
              <a:rPr lang="ru-RU" sz="1600" b="1" dirty="0" err="1"/>
              <a:t>руху</a:t>
            </a:r>
            <a:r>
              <a:rPr lang="ru-RU" sz="1600" b="1" dirty="0"/>
              <a:t>, </a:t>
            </a:r>
            <a:r>
              <a:rPr lang="ru-RU" sz="1600" b="1" dirty="0" err="1"/>
              <a:t>утворене</a:t>
            </a:r>
            <a:r>
              <a:rPr lang="ru-RU" sz="1600" b="1" dirty="0"/>
              <a:t> в </a:t>
            </a:r>
            <a:r>
              <a:rPr lang="ru-RU" sz="1600" b="1" dirty="0" err="1"/>
              <a:t>Україні</a:t>
            </a:r>
            <a:r>
              <a:rPr lang="ru-RU" sz="1600" b="1" dirty="0"/>
              <a:t> </a:t>
            </a:r>
            <a:r>
              <a:rPr lang="ru-RU" sz="1600" u="sng" dirty="0">
                <a:solidFill>
                  <a:srgbClr val="FF0000"/>
                </a:solidFill>
                <a:hlinkClick r:id="rId9" tooltip="9 листопада"/>
              </a:rPr>
              <a:t>9 </a:t>
            </a:r>
            <a:r>
              <a:rPr lang="ru-RU" sz="1600" dirty="0">
                <a:solidFill>
                  <a:srgbClr val="FF0000"/>
                </a:solidFill>
                <a:hlinkClick r:id="rId9" tooltip="9 листопада"/>
              </a:rPr>
              <a:t>листопада</a:t>
            </a:r>
            <a:r>
              <a:rPr lang="ru-RU" sz="1600" u="sng" dirty="0">
                <a:solidFill>
                  <a:srgbClr val="FF0000"/>
                </a:solidFill>
              </a:rPr>
              <a:t> </a:t>
            </a:r>
            <a:r>
              <a:rPr lang="ru-RU" sz="1600" u="sng" dirty="0">
                <a:solidFill>
                  <a:srgbClr val="FF0000"/>
                </a:solidFill>
                <a:hlinkClick r:id="rId10" tooltip="1976"/>
              </a:rPr>
              <a:t>1976</a:t>
            </a:r>
            <a:r>
              <a:rPr lang="ru-RU" sz="1600" b="1" dirty="0"/>
              <a:t>.</a:t>
            </a:r>
          </a:p>
        </p:txBody>
      </p:sp>
      <p:pic>
        <p:nvPicPr>
          <p:cNvPr id="23" name="Рисунок 22" descr="http://img.istpravda.com.ua/images/doc/8/d/8dcf2d0-matusevych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47" y="4114322"/>
            <a:ext cx="1662930" cy="19381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31714" y="6165057"/>
            <a:ext cx="1765795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Микола </a:t>
            </a:r>
            <a:r>
              <a:rPr lang="uk-UA" sz="1400" b="1" dirty="0" err="1" smtClean="0"/>
              <a:t>Матусевич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90227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6" y="0"/>
            <a:ext cx="9178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44000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Преслідуючи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культуру,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мову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національну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еліту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комуністичний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режим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прагнув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остаточно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перетворити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денаціоналізовану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російську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провінцію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Але на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захист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української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самобутності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піднялося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хоч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не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численне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та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самовіддане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покоління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борців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Зорганізувавши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український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дисиденський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рух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вонорзасвідчило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розгромом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ОУН і УПА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традиції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руху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опору в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Україні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не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припинилися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ідея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Української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самостійной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соборної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держави-невмируща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541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914" y="2967335"/>
            <a:ext cx="5048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увагу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52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4" y="0"/>
            <a:ext cx="91478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88640"/>
            <a:ext cx="417646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u="sng" dirty="0" smtClean="0"/>
              <a:t>План</a:t>
            </a:r>
            <a:endParaRPr lang="ru-RU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61310" y="1340768"/>
            <a:ext cx="820891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1. Хто такі дисиденти?</a:t>
            </a:r>
          </a:p>
          <a:p>
            <a:r>
              <a:rPr lang="uk-UA" dirty="0" smtClean="0"/>
              <a:t>2. Основні течії </a:t>
            </a:r>
            <a:r>
              <a:rPr lang="uk-UA" dirty="0" smtClean="0"/>
              <a:t>дисидентства</a:t>
            </a:r>
            <a:r>
              <a:rPr lang="en-US" dirty="0" smtClean="0"/>
              <a:t>.</a:t>
            </a:r>
            <a:endParaRPr lang="uk-UA" dirty="0" smtClean="0"/>
          </a:p>
          <a:p>
            <a:r>
              <a:rPr lang="uk-UA" dirty="0" smtClean="0"/>
              <a:t>3. Методи боротьби дисидентів</a:t>
            </a:r>
          </a:p>
          <a:p>
            <a:r>
              <a:rPr lang="uk-UA" dirty="0" smtClean="0"/>
              <a:t>4. Реакція </a:t>
            </a:r>
            <a:r>
              <a:rPr lang="uk-UA" dirty="0" smtClean="0"/>
              <a:t>влади</a:t>
            </a:r>
            <a:r>
              <a:rPr lang="en-US" dirty="0" smtClean="0"/>
              <a:t>.</a:t>
            </a:r>
            <a:endParaRPr lang="uk-UA" dirty="0" smtClean="0"/>
          </a:p>
          <a:p>
            <a:r>
              <a:rPr lang="uk-UA" dirty="0" smtClean="0"/>
              <a:t>5.</a:t>
            </a:r>
            <a:r>
              <a:rPr lang="en-US" dirty="0"/>
              <a:t> </a:t>
            </a:r>
            <a:r>
              <a:rPr lang="uk-UA" dirty="0" smtClean="0"/>
              <a:t>Українська Гельсінська група.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10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" y="0"/>
            <a:ext cx="9128597" cy="68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8824" y="4590137"/>
            <a:ext cx="9202824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Помітний</a:t>
            </a:r>
            <a:r>
              <a:rPr lang="ru-RU" sz="2000" b="1" dirty="0"/>
              <a:t> </a:t>
            </a:r>
            <a:r>
              <a:rPr lang="ru-RU" sz="2000" b="1" dirty="0" err="1"/>
              <a:t>вплив</a:t>
            </a:r>
            <a:r>
              <a:rPr lang="ru-RU" sz="2000" b="1" dirty="0"/>
              <a:t> на </a:t>
            </a:r>
            <a:r>
              <a:rPr lang="ru-RU" sz="2000" b="1" dirty="0" err="1"/>
              <a:t>формування</a:t>
            </a:r>
            <a:r>
              <a:rPr lang="ru-RU" sz="2000" b="1" dirty="0"/>
              <a:t> </a:t>
            </a:r>
            <a:r>
              <a:rPr lang="ru-RU" sz="2000" b="1" dirty="0" err="1"/>
              <a:t>інакодумства</a:t>
            </a:r>
            <a:r>
              <a:rPr lang="ru-RU" sz="2000" b="1" dirty="0"/>
              <a:t> справляли </a:t>
            </a:r>
            <a:r>
              <a:rPr lang="ru-RU" sz="2000" b="1" dirty="0" err="1"/>
              <a:t>зовнішні</a:t>
            </a:r>
            <a:r>
              <a:rPr lang="ru-RU" sz="2000" b="1" dirty="0"/>
              <a:t> </a:t>
            </a:r>
            <a:r>
              <a:rPr lang="ru-RU" sz="2000" b="1" dirty="0" err="1"/>
              <a:t>фактори</a:t>
            </a:r>
            <a:r>
              <a:rPr lang="ru-RU" sz="2000" b="1" dirty="0"/>
              <a:t>. </a:t>
            </a:r>
            <a:r>
              <a:rPr lang="ru-RU" sz="2000" b="1" dirty="0" err="1"/>
              <a:t>Передусім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стосується</a:t>
            </a:r>
            <a:r>
              <a:rPr lang="ru-RU" sz="2000" b="1" dirty="0"/>
              <a:t> </a:t>
            </a:r>
            <a:r>
              <a:rPr lang="ru-RU" sz="2000" b="1" dirty="0" err="1"/>
              <a:t>антикомуністичних</a:t>
            </a:r>
            <a:r>
              <a:rPr lang="ru-RU" sz="2000" b="1" dirty="0"/>
              <a:t> </a:t>
            </a:r>
            <a:r>
              <a:rPr lang="ru-RU" sz="2000" b="1" dirty="0" err="1"/>
              <a:t>виступів</a:t>
            </a:r>
            <a:r>
              <a:rPr lang="ru-RU" sz="2000" b="1" dirty="0"/>
              <a:t> у </a:t>
            </a:r>
            <a:r>
              <a:rPr lang="ru-RU" sz="2000" b="1" dirty="0" err="1"/>
              <a:t>країнах</a:t>
            </a:r>
            <a:r>
              <a:rPr lang="ru-RU" sz="2000" b="1" dirty="0"/>
              <a:t> "</a:t>
            </a:r>
            <a:r>
              <a:rPr lang="ru-RU" sz="2000" b="1" dirty="0" err="1"/>
              <a:t>соціалістичного</a:t>
            </a:r>
            <a:r>
              <a:rPr lang="ru-RU" sz="2000" b="1" dirty="0"/>
              <a:t> табору", </a:t>
            </a:r>
            <a:r>
              <a:rPr lang="ru-RU" sz="2000" b="1" dirty="0" err="1"/>
              <a:t>зокрема</a:t>
            </a:r>
            <a:r>
              <a:rPr lang="ru-RU" sz="2000" b="1" dirty="0"/>
              <a:t> 1956р. в </a:t>
            </a:r>
            <a:r>
              <a:rPr lang="ru-RU" sz="2000" b="1" dirty="0" err="1"/>
              <a:t>Угорщині</a:t>
            </a:r>
            <a:r>
              <a:rPr lang="ru-RU" sz="2000" b="1" dirty="0"/>
              <a:t>, </a:t>
            </a: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Польщі</a:t>
            </a:r>
            <a:r>
              <a:rPr lang="ru-RU" sz="2000" b="1" dirty="0"/>
              <a:t>, </a:t>
            </a:r>
            <a:r>
              <a:rPr lang="ru-RU" sz="2000" b="1" dirty="0" err="1"/>
              <a:t>Східній</a:t>
            </a:r>
            <a:r>
              <a:rPr lang="ru-RU" sz="2000" b="1" dirty="0"/>
              <a:t> </a:t>
            </a:r>
            <a:r>
              <a:rPr lang="ru-RU" sz="2000" b="1" dirty="0" err="1"/>
              <a:t>Німеччині</a:t>
            </a:r>
            <a:r>
              <a:rPr lang="ru-RU" sz="2000" b="1" dirty="0"/>
              <a:t>, </a:t>
            </a:r>
            <a:r>
              <a:rPr lang="ru-RU" sz="2000" b="1" dirty="0" err="1"/>
              <a:t>розгортання</a:t>
            </a:r>
            <a:r>
              <a:rPr lang="ru-RU" sz="2000" b="1" dirty="0"/>
              <a:t> </a:t>
            </a:r>
            <a:r>
              <a:rPr lang="ru-RU" sz="2000" b="1" dirty="0" err="1"/>
              <a:t>світового</a:t>
            </a:r>
            <a:r>
              <a:rPr lang="ru-RU" sz="2000" b="1" dirty="0"/>
              <a:t> </a:t>
            </a:r>
            <a:r>
              <a:rPr lang="ru-RU" sz="2000" b="1" dirty="0" err="1"/>
              <a:t>правозахисного</a:t>
            </a:r>
            <a:r>
              <a:rPr lang="ru-RU" sz="2000" b="1" dirty="0"/>
              <a:t> </a:t>
            </a:r>
            <a:r>
              <a:rPr lang="ru-RU" sz="2000" b="1" dirty="0" err="1"/>
              <a:t>руху</a:t>
            </a:r>
            <a:r>
              <a:rPr lang="ru-RU" sz="2000" b="1" dirty="0"/>
              <a:t>, </a:t>
            </a:r>
            <a:r>
              <a:rPr lang="ru-RU" sz="2000" b="1" dirty="0" err="1"/>
              <a:t>стимульованого</a:t>
            </a:r>
            <a:r>
              <a:rPr lang="ru-RU" sz="2000" b="1" dirty="0"/>
              <a:t> </a:t>
            </a:r>
            <a:r>
              <a:rPr lang="ru-RU" sz="2000" b="1" dirty="0" err="1"/>
              <a:t>прийнятою</a:t>
            </a:r>
            <a:r>
              <a:rPr lang="ru-RU" sz="2000" b="1" dirty="0"/>
              <a:t> у 1948 та </a:t>
            </a:r>
            <a:r>
              <a:rPr lang="ru-RU" sz="2000" b="1" dirty="0" err="1"/>
              <a:t>розповсюдженою</a:t>
            </a:r>
            <a:r>
              <a:rPr lang="ru-RU" sz="2000" b="1" dirty="0"/>
              <a:t> в </a:t>
            </a:r>
            <a:r>
              <a:rPr lang="ru-RU" sz="2000" b="1" dirty="0" err="1"/>
              <a:t>Україні</a:t>
            </a:r>
            <a:r>
              <a:rPr lang="ru-RU" sz="2000" b="1" dirty="0"/>
              <a:t> з 1963 року "</a:t>
            </a:r>
            <a:r>
              <a:rPr lang="ru-RU" sz="2000" b="1" dirty="0" err="1"/>
              <a:t>Загальною</a:t>
            </a:r>
            <a:r>
              <a:rPr lang="ru-RU" sz="2000" b="1" dirty="0"/>
              <a:t> </a:t>
            </a:r>
            <a:r>
              <a:rPr lang="ru-RU" sz="2000" b="1" dirty="0" err="1"/>
              <a:t>декларацією</a:t>
            </a:r>
            <a:r>
              <a:rPr lang="ru-RU" sz="2000" b="1" dirty="0"/>
              <a:t> прав </a:t>
            </a:r>
            <a:r>
              <a:rPr lang="ru-RU" sz="2000" b="1" dirty="0" err="1"/>
              <a:t>людини</a:t>
            </a:r>
            <a:r>
              <a:rPr lang="ru-RU" sz="2000" b="1" dirty="0"/>
              <a:t>".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887416" cy="407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14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773" y="116632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Дисидентсво</a:t>
            </a:r>
            <a:r>
              <a:rPr lang="ru-RU" sz="2400" b="1" dirty="0" smtClean="0"/>
              <a:t>– </a:t>
            </a:r>
            <a:r>
              <a:rPr lang="ru-RU" sz="2400" b="1" dirty="0" err="1"/>
              <a:t>виступ</a:t>
            </a:r>
            <a:r>
              <a:rPr lang="ru-RU" sz="2400" b="1" dirty="0"/>
              <a:t> </a:t>
            </a:r>
            <a:r>
              <a:rPr lang="ru-RU" sz="2400" b="1" dirty="0" err="1"/>
              <a:t>проти</a:t>
            </a:r>
            <a:r>
              <a:rPr lang="ru-RU" sz="2400" b="1" dirty="0"/>
              <a:t> </a:t>
            </a:r>
            <a:r>
              <a:rPr lang="ru-RU" sz="2400" b="1" dirty="0" err="1"/>
              <a:t>існуючого</a:t>
            </a:r>
            <a:r>
              <a:rPr lang="ru-RU" sz="2400" b="1" dirty="0"/>
              <a:t> державного ладу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загальноприйнятих</a:t>
            </a:r>
            <a:r>
              <a:rPr lang="ru-RU" sz="2400" b="1" dirty="0"/>
              <a:t> норм </a:t>
            </a:r>
            <a:r>
              <a:rPr lang="ru-RU" sz="2400" b="1" dirty="0" err="1"/>
              <a:t>певної</a:t>
            </a:r>
            <a:r>
              <a:rPr lang="ru-RU" sz="2400" b="1" dirty="0"/>
              <a:t> </a:t>
            </a:r>
            <a:r>
              <a:rPr lang="ru-RU" sz="2400" b="1" dirty="0" err="1"/>
              <a:t>країни</a:t>
            </a:r>
            <a:r>
              <a:rPr lang="ru-RU" sz="2400" b="1" dirty="0"/>
              <a:t>, </a:t>
            </a:r>
            <a:r>
              <a:rPr lang="ru-RU" sz="2400" b="1" dirty="0" err="1"/>
              <a:t>протистояння</a:t>
            </a:r>
            <a:r>
              <a:rPr lang="ru-RU" sz="2400" b="1" dirty="0"/>
              <a:t> </a:t>
            </a:r>
            <a:r>
              <a:rPr lang="ru-RU" sz="2400" b="1" dirty="0" err="1"/>
              <a:t>офіційній</a:t>
            </a:r>
            <a:r>
              <a:rPr lang="ru-RU" sz="2400" b="1" dirty="0"/>
              <a:t> </a:t>
            </a:r>
            <a:r>
              <a:rPr lang="ru-RU" sz="2400" b="1" dirty="0" err="1"/>
              <a:t>ідеології</a:t>
            </a:r>
            <a:r>
              <a:rPr lang="ru-RU" sz="2400" b="1" dirty="0"/>
              <a:t> й </a:t>
            </a:r>
            <a:r>
              <a:rPr lang="ru-RU" sz="2400" b="1" dirty="0" err="1"/>
              <a:t>політиці</a:t>
            </a:r>
            <a:r>
              <a:rPr lang="ru-RU" sz="24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787" y="1484784"/>
            <a:ext cx="9143213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Чотири основні течії в українському </a:t>
            </a:r>
            <a:r>
              <a:rPr lang="uk-UA" dirty="0" err="1" smtClean="0"/>
              <a:t>дисиденстві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473514"/>
            <a:ext cx="2016224" cy="43651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u="sng" dirty="0" smtClean="0">
                <a:solidFill>
                  <a:srgbClr val="FFFF00"/>
                </a:solidFill>
              </a:rPr>
              <a:t>САМОСТІЙНИЦЬКА: </a:t>
            </a:r>
            <a:r>
              <a:rPr lang="uk-UA" sz="1400" dirty="0" smtClean="0">
                <a:solidFill>
                  <a:srgbClr val="FFFF00"/>
                </a:solidFill>
              </a:rPr>
              <a:t>представники входили </a:t>
            </a:r>
            <a:r>
              <a:rPr lang="uk-UA" sz="1400" dirty="0">
                <a:solidFill>
                  <a:srgbClr val="FFFF00"/>
                </a:solidFill>
              </a:rPr>
              <a:t>до таких політичних об</a:t>
            </a:r>
            <a:r>
              <a:rPr lang="en-US" sz="1400" dirty="0">
                <a:solidFill>
                  <a:srgbClr val="FFFF00"/>
                </a:solidFill>
              </a:rPr>
              <a:t>’</a:t>
            </a:r>
            <a:r>
              <a:rPr lang="uk-UA" sz="1400" dirty="0">
                <a:solidFill>
                  <a:srgbClr val="FFFF00"/>
                </a:solidFill>
              </a:rPr>
              <a:t>єднань, як Об</a:t>
            </a:r>
            <a:r>
              <a:rPr lang="en-US" sz="1400" dirty="0">
                <a:solidFill>
                  <a:srgbClr val="FFFF00"/>
                </a:solidFill>
              </a:rPr>
              <a:t>’</a:t>
            </a:r>
            <a:r>
              <a:rPr lang="uk-UA" sz="1400" dirty="0" err="1">
                <a:solidFill>
                  <a:srgbClr val="FFFF00"/>
                </a:solidFill>
              </a:rPr>
              <a:t>єднана</a:t>
            </a:r>
            <a:r>
              <a:rPr lang="uk-UA" sz="1400" dirty="0">
                <a:solidFill>
                  <a:srgbClr val="FFFF00"/>
                </a:solidFill>
              </a:rPr>
              <a:t> партія визволення України (1953-1958 </a:t>
            </a:r>
            <a:r>
              <a:rPr lang="uk-UA" sz="1400" dirty="0" err="1">
                <a:solidFill>
                  <a:srgbClr val="FFFF00"/>
                </a:solidFill>
              </a:rPr>
              <a:t>р.р</a:t>
            </a:r>
            <a:r>
              <a:rPr lang="uk-UA" sz="1400" dirty="0">
                <a:solidFill>
                  <a:srgbClr val="FFFF00"/>
                </a:solidFill>
              </a:rPr>
              <a:t>.), Український національний комітет (1957-1961 </a:t>
            </a:r>
            <a:r>
              <a:rPr lang="uk-UA" sz="1400" dirty="0" err="1">
                <a:solidFill>
                  <a:srgbClr val="FFFF00"/>
                </a:solidFill>
              </a:rPr>
              <a:t>р.р</a:t>
            </a:r>
            <a:r>
              <a:rPr lang="uk-UA" sz="1400" dirty="0">
                <a:solidFill>
                  <a:srgbClr val="FFFF00"/>
                </a:solidFill>
              </a:rPr>
              <a:t>.) та ін. </a:t>
            </a:r>
            <a:r>
              <a:rPr lang="uk-UA" sz="1400" dirty="0" smtClean="0">
                <a:solidFill>
                  <a:srgbClr val="FFFF00"/>
                </a:solidFill>
              </a:rPr>
              <a:t>Боролись </a:t>
            </a:r>
            <a:r>
              <a:rPr lang="uk-UA" sz="1400" dirty="0">
                <a:solidFill>
                  <a:srgbClr val="FFFF00"/>
                </a:solidFill>
              </a:rPr>
              <a:t>за державну незалежність України шляхом агітації за вихід її зі складу СРСР.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11760" y="2473514"/>
            <a:ext cx="2016224" cy="436510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u="sng" dirty="0" smtClean="0">
                <a:solidFill>
                  <a:srgbClr val="FFFF00"/>
                </a:solidFill>
              </a:rPr>
              <a:t>НАЦІОНАЛЬНО-КУЛЬТУРНИЦЬКА</a:t>
            </a:r>
            <a:r>
              <a:rPr lang="uk-UA" sz="1400" b="1" dirty="0" smtClean="0">
                <a:solidFill>
                  <a:srgbClr val="FFFF00"/>
                </a:solidFill>
              </a:rPr>
              <a:t>: </a:t>
            </a:r>
            <a:r>
              <a:rPr lang="uk-UA" sz="1400" dirty="0">
                <a:solidFill>
                  <a:srgbClr val="FFFF00"/>
                </a:solidFill>
              </a:rPr>
              <a:t>представлена колишніми шістдесятниками, які вимагали духовного і культурного </a:t>
            </a:r>
            <a:r>
              <a:rPr lang="uk-UA" sz="1400" dirty="0" smtClean="0">
                <a:solidFill>
                  <a:srgbClr val="FFFF00"/>
                </a:solidFill>
              </a:rPr>
              <a:t>відродження, </a:t>
            </a:r>
            <a:r>
              <a:rPr lang="uk-UA" sz="1400" dirty="0">
                <a:solidFill>
                  <a:srgbClr val="FFFF00"/>
                </a:solidFill>
              </a:rPr>
              <a:t>збереження і примноження традицій , мови, правдивого  висвітлення історичного минулого, виступали проти незаконних арештів, за надання українській мові статусу державної в республіці</a:t>
            </a:r>
            <a:r>
              <a:rPr lang="uk-UA" sz="1400" dirty="0" smtClean="0">
                <a:solidFill>
                  <a:srgbClr val="FFFF00"/>
                </a:solidFill>
              </a:rPr>
              <a:t>. 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71125" y="2473514"/>
            <a:ext cx="2016224" cy="436510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u="sng" dirty="0" smtClean="0">
                <a:solidFill>
                  <a:srgbClr val="FFFF00"/>
                </a:solidFill>
              </a:rPr>
              <a:t>ПРАВОЗАХИСНА: </a:t>
            </a:r>
            <a:r>
              <a:rPr lang="uk-UA" sz="1400" dirty="0" smtClean="0">
                <a:solidFill>
                  <a:srgbClr val="FFFF00"/>
                </a:solidFill>
              </a:rPr>
              <a:t>учасники </a:t>
            </a:r>
            <a:r>
              <a:rPr lang="uk-UA" sz="1400" dirty="0">
                <a:solidFill>
                  <a:srgbClr val="FFFF00"/>
                </a:solidFill>
              </a:rPr>
              <a:t>виборювали права людини, вимагали дотримання  Конституції та законів, ідей гуманізму та демократії, свобод і прав людини, захищали права національних меншин.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48264" y="2473514"/>
            <a:ext cx="2016224" cy="4365104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u="sng" dirty="0" smtClean="0">
                <a:solidFill>
                  <a:srgbClr val="FFFF00"/>
                </a:solidFill>
              </a:rPr>
              <a:t>РЕЛІГІЙНА</a:t>
            </a:r>
            <a:r>
              <a:rPr lang="uk-UA" sz="14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uk-UA" sz="1400" dirty="0" smtClean="0">
                <a:solidFill>
                  <a:srgbClr val="FFFF00"/>
                </a:solidFill>
              </a:rPr>
              <a:t>представники </a:t>
            </a:r>
            <a:r>
              <a:rPr lang="uk-UA" sz="1400" dirty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rgbClr val="FFFF00"/>
                </a:solidFill>
              </a:rPr>
              <a:t>виступали </a:t>
            </a:r>
            <a:r>
              <a:rPr lang="uk-UA" sz="1400" dirty="0">
                <a:solidFill>
                  <a:srgbClr val="FFFF00"/>
                </a:solidFill>
              </a:rPr>
              <a:t>за свободу совісті населення  та захист прав заборонених конфесій, вільне здійснення релігійних обрядів, повернення відібраних державою храмів та відбудову зруйнованих, звільнення засуджених за віру, реабілітацію страченого духовенства.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6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http://discovery-intour.com.ua/userfiles/images/1264347311_ukraina_012222222_jpg%D0%A3%D0%9A%D0%A0%D0%90%D0%98%D0%9D%D0%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0"/>
            <a:ext cx="9144000" cy="68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80" y="-7109"/>
            <a:ext cx="9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/>
              <a:t>Найрадикальнішим, а тому й найбільш переслідуваним, був самостійницький напрям. Яскравими представниками цього напряму були :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69" y="3670354"/>
            <a:ext cx="2108638" cy="27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8" y="557202"/>
            <a:ext cx="19145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40" y="557202"/>
            <a:ext cx="21086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557202"/>
            <a:ext cx="21086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4" y="3683628"/>
            <a:ext cx="2095500" cy="26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70353"/>
            <a:ext cx="2108638" cy="268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66079" y="64767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Поет В. Стус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2844" y="6326609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МистецтвознавецьВ</a:t>
            </a:r>
            <a:r>
              <a:rPr lang="uk-UA" dirty="0" smtClean="0"/>
              <a:t>. Горинь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5588" y="3062277"/>
            <a:ext cx="180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Історик В. Мороз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66079" y="3062277"/>
            <a:ext cx="191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Вчителька О.</a:t>
            </a:r>
            <a:r>
              <a:rPr lang="uk-UA" dirty="0" err="1" smtClean="0"/>
              <a:t>Мешко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778756" y="3062276"/>
            <a:ext cx="210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Журналіст В. Чорновіл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54069" y="6488668"/>
            <a:ext cx="238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Правник Л.Лук‘яненко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63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30"/>
            <a:ext cx="9144000" cy="686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6019" y="2316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/>
              <a:t>Представниками національно-культурницького напряму є:</a:t>
            </a:r>
            <a:endParaRPr lang="ru-RU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3050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" y="4012289"/>
            <a:ext cx="229595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54" y="981483"/>
            <a:ext cx="2181399" cy="28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0500"/>
            <a:ext cx="2212464" cy="28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7562" y="4012289"/>
            <a:ext cx="165618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З.Франко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3085" y="3468896"/>
            <a:ext cx="180513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М.Коцюбинська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4043" y="3986699"/>
            <a:ext cx="201622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І. Світличний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66019" y="3469650"/>
            <a:ext cx="159391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І. Дзюба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94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"/>
            <a:ext cx="9144000" cy="685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Documents and Settings\111\Рабочий стол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5057"/>
            <a:ext cx="7848872" cy="413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3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455008" y="2996951"/>
            <a:ext cx="2688992" cy="388879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55008" y="33441"/>
            <a:ext cx="2736132" cy="24801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3834" y="19536"/>
            <a:ext cx="3510064" cy="686620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2861" y="-8208"/>
            <a:ext cx="2876695" cy="68662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917" y="0"/>
            <a:ext cx="28766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Об</a:t>
            </a:r>
            <a:r>
              <a:rPr lang="en-US" b="1" dirty="0">
                <a:solidFill>
                  <a:srgbClr val="C00000"/>
                </a:solidFill>
              </a:rPr>
              <a:t>’</a:t>
            </a:r>
            <a:r>
              <a:rPr lang="uk-UA" b="1" dirty="0" err="1">
                <a:solidFill>
                  <a:srgbClr val="C00000"/>
                </a:solidFill>
              </a:rPr>
              <a:t>єднана</a:t>
            </a:r>
            <a:r>
              <a:rPr lang="uk-UA" b="1" dirty="0">
                <a:solidFill>
                  <a:srgbClr val="C00000"/>
                </a:solidFill>
              </a:rPr>
              <a:t> партія визволення України (ОПВУ) </a:t>
            </a:r>
            <a:r>
              <a:rPr lang="uk-UA" b="1" dirty="0"/>
              <a:t>розпочала діяльність в 1955 році в Івано-Франківській області. Її членами були молоді робітники та студенти: Богдан </a:t>
            </a:r>
            <a:r>
              <a:rPr lang="uk-UA" b="1" dirty="0" err="1"/>
              <a:t>Германюк</a:t>
            </a:r>
            <a:r>
              <a:rPr lang="uk-UA" b="1" dirty="0"/>
              <a:t>, Ярема Ткачук, Богдан </a:t>
            </a:r>
            <a:r>
              <a:rPr lang="uk-UA" b="1" dirty="0" err="1"/>
              <a:t>Тимків</a:t>
            </a:r>
            <a:r>
              <a:rPr lang="uk-UA" b="1" dirty="0"/>
              <a:t>, Мирослав та Василь </a:t>
            </a:r>
            <a:r>
              <a:rPr lang="uk-UA" b="1" dirty="0" err="1"/>
              <a:t>Площаки</a:t>
            </a:r>
            <a:r>
              <a:rPr lang="uk-UA" b="1" dirty="0"/>
              <a:t>, Іван </a:t>
            </a:r>
            <a:r>
              <a:rPr lang="uk-UA" b="1" dirty="0" err="1"/>
              <a:t>Струтинський</a:t>
            </a:r>
            <a:r>
              <a:rPr lang="uk-UA" b="1" dirty="0"/>
              <a:t> , Микола Юрчик, Іван </a:t>
            </a:r>
            <a:r>
              <a:rPr lang="uk-UA" b="1" dirty="0" err="1"/>
              <a:t>Конєвич</a:t>
            </a:r>
            <a:r>
              <a:rPr lang="uk-UA" b="1" dirty="0"/>
              <a:t> та інші. Ця організація створювалась на засадах ОУН, але її діяльність була суто пропагандистською. ОПВУ проводила агітаційну роботу серед населення, поширювалися листівки, віддруковані на друкарській машинці, мала свій статут, програму і текст присяги.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90612" y="19536"/>
            <a:ext cx="34563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Українська робітничо-селянська спілка (УРСС) </a:t>
            </a:r>
            <a:r>
              <a:rPr lang="uk-UA" b="1" dirty="0"/>
              <a:t>– перша підпільна організація партійного типу в Україні повоєнного періоду, що після поразки ОУН-УПА вдалася до ненасильницьких, правових методів здобуття незалежності. УРСС можна вважати першою саме дисидентською організацією і за засобами боротьби, і за метою. Створена на Львівщині в 1959 році за ініціативою юриста Левка Лук</a:t>
            </a:r>
            <a:r>
              <a:rPr lang="en-US" b="1" dirty="0"/>
              <a:t>’</a:t>
            </a:r>
            <a:r>
              <a:rPr lang="uk-UA" b="1" dirty="0" err="1"/>
              <a:t>яненка</a:t>
            </a:r>
            <a:r>
              <a:rPr lang="uk-UA" b="1" dirty="0"/>
              <a:t> та партійного працівника Степана </a:t>
            </a:r>
            <a:r>
              <a:rPr lang="uk-UA" b="1" dirty="0" err="1"/>
              <a:t>Віруна</a:t>
            </a:r>
            <a:r>
              <a:rPr lang="uk-UA" b="1" dirty="0"/>
              <a:t>. Згодом до них приєднуються Василь Луцьків та Олександр </a:t>
            </a:r>
            <a:r>
              <a:rPr lang="uk-UA" b="1" dirty="0" err="1"/>
              <a:t>Лібович</a:t>
            </a:r>
            <a:r>
              <a:rPr lang="uk-UA" b="1" dirty="0"/>
              <a:t>. У 1960 році Левко Лук</a:t>
            </a:r>
            <a:r>
              <a:rPr lang="en-US" b="1" dirty="0"/>
              <a:t>’</a:t>
            </a:r>
            <a:r>
              <a:rPr lang="uk-UA" b="1" dirty="0" err="1"/>
              <a:t>яненко</a:t>
            </a:r>
            <a:r>
              <a:rPr lang="uk-UA" b="1" dirty="0"/>
              <a:t> залучає до організації адвоката Івана Кандибу. Згодом до організації ввійшли Йосип </a:t>
            </a:r>
            <a:r>
              <a:rPr lang="uk-UA" b="1" dirty="0" err="1"/>
              <a:t>Боровницький</a:t>
            </a:r>
            <a:r>
              <a:rPr lang="uk-UA" b="1" dirty="0"/>
              <a:t> та Іван Кипиш. До 1961 року група нараховувала близько 10 чол.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6996" y="62206"/>
            <a:ext cx="2646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Український Національний Комітет (УНК) </a:t>
            </a:r>
            <a:r>
              <a:rPr lang="uk-UA" b="1" dirty="0"/>
              <a:t>– дисидентська підпільна організація, що діяла в період 1957 – 1962 років на території Львівської та Рівненської областей.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55008" y="3323693"/>
            <a:ext cx="2430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Український Національний Фронт  (УНФ)- </a:t>
            </a:r>
            <a:r>
              <a:rPr lang="uk-UA" b="1" dirty="0"/>
              <a:t>назва кількох нелегальних політичних організацій, що діяли на Західній Україні в 1960-1970-х роках. До організації входили: Дмитро  </a:t>
            </a:r>
            <a:r>
              <a:rPr lang="uk-UA" b="1" dirty="0" err="1"/>
              <a:t>Квецко</a:t>
            </a:r>
            <a:r>
              <a:rPr lang="uk-UA" b="1" dirty="0"/>
              <a:t>,  </a:t>
            </a:r>
            <a:r>
              <a:rPr lang="uk-UA" b="1" dirty="0" err="1"/>
              <a:t>Зеновій</a:t>
            </a:r>
            <a:r>
              <a:rPr lang="uk-UA" b="1" dirty="0"/>
              <a:t>  </a:t>
            </a:r>
            <a:r>
              <a:rPr lang="uk-UA" b="1" dirty="0" err="1"/>
              <a:t>Красівський</a:t>
            </a:r>
            <a:r>
              <a:rPr lang="uk-UA" b="1" dirty="0"/>
              <a:t>, , Мирослав </a:t>
            </a:r>
            <a:r>
              <a:rPr lang="uk-UA" b="1" dirty="0" err="1"/>
              <a:t>Мелень</a:t>
            </a:r>
            <a:r>
              <a:rPr lang="uk-UA" b="1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92866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/>
              <a:t>Комуністична система активізувала боротьбу  проти учасників дисидентського руху в Україні. В 1965 році загалом було кинуто до тюрем більше 20 представників української інтелігенції. Всім було </a:t>
            </a:r>
            <a:r>
              <a:rPr lang="uk-UA" b="1" dirty="0" err="1"/>
              <a:t>пред</a:t>
            </a:r>
            <a:r>
              <a:rPr lang="en-US" b="1" dirty="0"/>
              <a:t>’</a:t>
            </a:r>
            <a:r>
              <a:rPr lang="uk-UA" b="1" dirty="0"/>
              <a:t>явлено стандартне звинувачення – «антирадянська націоналістична діяльність».</a:t>
            </a:r>
            <a:endParaRPr lang="ru-RU" dirty="0"/>
          </a:p>
        </p:txBody>
      </p:sp>
      <p:pic>
        <p:nvPicPr>
          <p:cNvPr id="5" name="Picture 6" descr="http://t0.gstatic.com/images?q=tbn:ANd9GcTkdT-PquE4_UtUhwF1RZv5vfOaafef-3dsUX5EjYv5F5n5CeBt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9" y="27273"/>
            <a:ext cx="1547664" cy="1965549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" name="Picture 8" descr="Mychajlo Hory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27" y="54203"/>
            <a:ext cx="1730413" cy="1934917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" name="Picture 10" descr="Горинь Богдан Михайло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203"/>
            <a:ext cx="1479863" cy="1938620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8" name="Picture 20" descr="http://upload.wikimedia.org/wikipedia/uk/thumb/9/97/%D0%9C%D0%BE%D1%80%D0%BE%D0%B7_%D0%92%D0%B0%D0%BB%D0%B5%D0%BD%D1%82%D0%B8%D0%BD.jpg/200px-%D0%9C%D0%BE%D1%80%D0%BE%D0%B7_%D0%92%D0%B0%D0%BB%D0%B5%D0%BD%D1%82%D0%B8%D0%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1868"/>
            <a:ext cx="1533814" cy="1969778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Picture 16" descr="http://photo.ukrinform.ua/JPEG/thumbnail/2007/04/124967_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03" y="2595738"/>
            <a:ext cx="1600200" cy="2051845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1" name="Picture 18" descr="http://vsiknygy.net.ua/wp-content/uploads/2010/12/karav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595738"/>
            <a:ext cx="1368153" cy="2082679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2" name="Picture 12" descr="http://kampot.org.ua/uploads/posts/2011-12/1322854797_chornovi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63" y="2595738"/>
            <a:ext cx="1494682" cy="2051845"/>
          </a:xfrm>
          <a:prstGeom prst="rect">
            <a:avLst/>
          </a:prstGeo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139620" y="2146708"/>
            <a:ext cx="173458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Левко Лук</a:t>
            </a:r>
            <a:r>
              <a:rPr lang="en-US" sz="1400" b="1" dirty="0" smtClean="0"/>
              <a:t>’</a:t>
            </a:r>
            <a:r>
              <a:rPr lang="uk-UA" sz="1400" b="1" dirty="0" err="1" smtClean="0"/>
              <a:t>яненко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20499" y="2146711"/>
            <a:ext cx="180746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Михайло Горинь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31911" y="2146709"/>
            <a:ext cx="1944216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Богдан Горинь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91188" y="2146707"/>
            <a:ext cx="165607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400" b="1" dirty="0" smtClean="0"/>
              <a:t>Валентин Мороз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46979" y="4797152"/>
            <a:ext cx="1737047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    </a:t>
            </a:r>
            <a:r>
              <a:rPr lang="uk-UA" sz="1400" b="1" dirty="0" smtClean="0"/>
              <a:t>Опанас </a:t>
            </a:r>
            <a:r>
              <a:rPr lang="uk-UA" sz="1400" b="1" dirty="0" err="1" smtClean="0"/>
              <a:t>Заливаха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88245" y="4797151"/>
            <a:ext cx="238353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Святослав Караванський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49586" y="4797152"/>
            <a:ext cx="2033236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 </a:t>
            </a:r>
            <a:r>
              <a:rPr lang="en-US" sz="1400" b="1" dirty="0" smtClean="0"/>
              <a:t>      </a:t>
            </a:r>
            <a:r>
              <a:rPr lang="uk-UA" sz="1400" b="1" dirty="0" smtClean="0"/>
              <a:t> В</a:t>
            </a:r>
            <a:r>
              <a:rPr lang="en-US" sz="1400" b="1" dirty="0" smtClean="0"/>
              <a:t>’</a:t>
            </a:r>
            <a:r>
              <a:rPr lang="uk-UA" sz="1400" b="1" dirty="0" err="1" smtClean="0"/>
              <a:t>ячеслав</a:t>
            </a:r>
            <a:r>
              <a:rPr lang="uk-UA" sz="1400" b="1" dirty="0" smtClean="0"/>
              <a:t> Чорновіл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404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758</Words>
  <Application>Microsoft Office PowerPoint</Application>
  <PresentationFormat>Экран (4:3)</PresentationFormat>
  <Paragraphs>62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111</cp:lastModifiedBy>
  <cp:revision>31</cp:revision>
  <dcterms:modified xsi:type="dcterms:W3CDTF">2014-01-29T17:30:46Z</dcterms:modified>
</cp:coreProperties>
</file>