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2" r:id="rId17"/>
    <p:sldId id="270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6" d="100"/>
          <a:sy n="66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artisticFilmGrain/>
                    </a14:imgEffect>
                    <a14:imgEffect>
                      <a14:sharpenSoften amount="-50000"/>
                    </a14:imgEffect>
                    <a14:imgEffect>
                      <a14:colorTemperature colorTemp="5300"/>
                    </a14:imgEffect>
                    <a14:imgEffect>
                      <a14:saturation sat="400000"/>
                    </a14:imgEffect>
                    <a14:imgEffect>
                      <a14:brightnessContrast bright="-20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B4C71EC6-210F-42DE-9C53-41977AD35B3D}" type="datetimeFigureOut">
              <a:rPr lang="ru-RU" smtClean="0"/>
              <a:t>02.11.2014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2565046"/>
          </a:xfrm>
        </p:spPr>
        <p:txBody>
          <a:bodyPr>
            <a:normAutofit/>
          </a:bodyPr>
          <a:lstStyle/>
          <a:p>
            <a:r>
              <a:rPr lang="uk-UA" dirty="0" smtClean="0">
                <a:solidFill>
                  <a:schemeClr val="accent6"/>
                </a:solidFill>
              </a:rPr>
              <a:t>Музична культура східних </a:t>
            </a:r>
            <a:r>
              <a:rPr lang="uk-UA" dirty="0" err="1" smtClean="0">
                <a:solidFill>
                  <a:schemeClr val="accent6"/>
                </a:solidFill>
              </a:rPr>
              <a:t>словян</a:t>
            </a:r>
            <a:r>
              <a:rPr lang="uk-UA" dirty="0" smtClean="0">
                <a:solidFill>
                  <a:schemeClr val="accent6"/>
                </a:solidFill>
              </a:rPr>
              <a:t>,античних міст Північного </a:t>
            </a:r>
            <a:r>
              <a:rPr lang="uk-UA" dirty="0" err="1" smtClean="0">
                <a:solidFill>
                  <a:schemeClr val="accent6"/>
                </a:solidFill>
              </a:rPr>
              <a:t>Причорномор</a:t>
            </a:r>
            <a:r>
              <a:rPr lang="en-US" dirty="0" smtClean="0">
                <a:solidFill>
                  <a:schemeClr val="accent6"/>
                </a:solidFill>
              </a:rPr>
              <a:t>’</a:t>
            </a:r>
            <a:r>
              <a:rPr lang="uk-UA" dirty="0" smtClean="0">
                <a:solidFill>
                  <a:schemeClr val="accent6"/>
                </a:solidFill>
              </a:rPr>
              <a:t>я</a:t>
            </a:r>
            <a:endParaRPr lang="ru-RU" dirty="0">
              <a:solidFill>
                <a:schemeClr val="accent6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429000"/>
            <a:ext cx="7406640" cy="1752600"/>
          </a:xfrm>
        </p:spPr>
        <p:txBody>
          <a:bodyPr>
            <a:normAutofit fontScale="92500" lnSpcReduction="10000"/>
          </a:bodyPr>
          <a:lstStyle/>
          <a:p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Музична культура Київської держави:народна, придворна,світська,</a:t>
            </a:r>
            <a:r>
              <a:rPr lang="uk-UA" dirty="0" err="1" smtClean="0">
                <a:solidFill>
                  <a:schemeClr val="accent6">
                    <a:lumMod val="50000"/>
                  </a:schemeClr>
                </a:solidFill>
              </a:rPr>
              <a:t>церкова.Давньоруські</a:t>
            </a:r>
            <a:r>
              <a:rPr lang="uk-UA" dirty="0" smtClean="0">
                <a:solidFill>
                  <a:schemeClr val="accent6">
                    <a:lumMod val="50000"/>
                  </a:schemeClr>
                </a:solidFill>
              </a:rPr>
              <a:t> музиканти, музичні інструменти. Народна творчість:епос,календарно-обрядові та родинно-побутові пісні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520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259632" y="2060848"/>
            <a:ext cx="732656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chemeClr val="accent6"/>
                </a:solidFill>
              </a:rPr>
              <a:t>Найвідомішими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серед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музичних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інструментів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були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гусла</a:t>
            </a:r>
            <a:r>
              <a:rPr lang="ru-RU" sz="2800" dirty="0">
                <a:solidFill>
                  <a:schemeClr val="accent6"/>
                </a:solidFill>
              </a:rPr>
              <a:t>, </a:t>
            </a:r>
            <a:r>
              <a:rPr lang="ru-RU" sz="2800" dirty="0" err="1">
                <a:solidFill>
                  <a:schemeClr val="accent6"/>
                </a:solidFill>
              </a:rPr>
              <a:t>сопілка</a:t>
            </a:r>
            <a:r>
              <a:rPr lang="ru-RU" sz="2800" dirty="0">
                <a:solidFill>
                  <a:schemeClr val="accent6"/>
                </a:solidFill>
              </a:rPr>
              <a:t>, гудок, бубон, </a:t>
            </a:r>
            <a:r>
              <a:rPr lang="ru-RU" sz="2800" dirty="0" err="1">
                <a:solidFill>
                  <a:schemeClr val="accent6"/>
                </a:solidFill>
              </a:rPr>
              <a:t>дзвіночок</a:t>
            </a:r>
            <a:r>
              <a:rPr lang="ru-RU" sz="2800" dirty="0">
                <a:solidFill>
                  <a:schemeClr val="accent6"/>
                </a:solidFill>
              </a:rPr>
              <a:t>, </a:t>
            </a:r>
            <a:r>
              <a:rPr lang="ru-RU" sz="2800" dirty="0" err="1">
                <a:solidFill>
                  <a:schemeClr val="accent6"/>
                </a:solidFill>
              </a:rPr>
              <a:t>ріжок</a:t>
            </a:r>
            <a:r>
              <a:rPr lang="ru-RU" sz="2800" dirty="0">
                <a:solidFill>
                  <a:schemeClr val="accent6"/>
                </a:solidFill>
              </a:rPr>
              <a:t>, барабан (било). </a:t>
            </a:r>
            <a:r>
              <a:rPr lang="ru-RU" sz="2800" dirty="0" err="1">
                <a:solidFill>
                  <a:schemeClr val="accent6"/>
                </a:solidFill>
              </a:rPr>
              <a:t>Цікаво</a:t>
            </a:r>
            <a:r>
              <a:rPr lang="ru-RU" sz="2800" dirty="0">
                <a:solidFill>
                  <a:schemeClr val="accent6"/>
                </a:solidFill>
              </a:rPr>
              <a:t>, </a:t>
            </a:r>
            <a:r>
              <a:rPr lang="ru-RU" sz="2800" dirty="0" err="1">
                <a:solidFill>
                  <a:schemeClr val="accent6"/>
                </a:solidFill>
              </a:rPr>
              <a:t>що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ударні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інструменти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використовували</a:t>
            </a:r>
            <a:r>
              <a:rPr lang="ru-RU" sz="2800" dirty="0">
                <a:solidFill>
                  <a:schemeClr val="accent6"/>
                </a:solidFill>
              </a:rPr>
              <a:t> не </a:t>
            </a:r>
            <a:r>
              <a:rPr lang="ru-RU" sz="2800" dirty="0" err="1">
                <a:solidFill>
                  <a:schemeClr val="accent6"/>
                </a:solidFill>
              </a:rPr>
              <a:t>лише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під</a:t>
            </a:r>
            <a:r>
              <a:rPr lang="ru-RU" sz="2800" dirty="0">
                <a:solidFill>
                  <a:schemeClr val="accent6"/>
                </a:solidFill>
              </a:rPr>
              <a:t> час </a:t>
            </a:r>
            <a:r>
              <a:rPr lang="ru-RU" sz="2800" dirty="0" err="1">
                <a:solidFill>
                  <a:schemeClr val="accent6"/>
                </a:solidFill>
              </a:rPr>
              <a:t>обрядових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дійств</a:t>
            </a:r>
            <a:r>
              <a:rPr lang="ru-RU" sz="2800" dirty="0">
                <a:solidFill>
                  <a:schemeClr val="accent6"/>
                </a:solidFill>
              </a:rPr>
              <a:t> та </a:t>
            </a:r>
            <a:r>
              <a:rPr lang="ru-RU" sz="2800" dirty="0" err="1">
                <a:solidFill>
                  <a:schemeClr val="accent6"/>
                </a:solidFill>
              </a:rPr>
              <a:t>ігрищ</a:t>
            </a:r>
            <a:r>
              <a:rPr lang="ru-RU" sz="2800" dirty="0">
                <a:solidFill>
                  <a:schemeClr val="accent6"/>
                </a:solidFill>
              </a:rPr>
              <a:t>, а </a:t>
            </a:r>
            <a:r>
              <a:rPr lang="ru-RU" sz="2800" dirty="0" err="1">
                <a:solidFill>
                  <a:schemeClr val="accent6"/>
                </a:solidFill>
              </a:rPr>
              <a:t>ще</a:t>
            </a:r>
            <a:r>
              <a:rPr lang="ru-RU" sz="2800" dirty="0">
                <a:solidFill>
                  <a:schemeClr val="accent6"/>
                </a:solidFill>
              </a:rPr>
              <a:t> й у </a:t>
            </a:r>
            <a:r>
              <a:rPr lang="ru-RU" sz="2800" dirty="0" err="1">
                <a:solidFill>
                  <a:schemeClr val="accent6"/>
                </a:solidFill>
              </a:rPr>
              <a:t>військовій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справі</a:t>
            </a:r>
            <a:r>
              <a:rPr lang="ru-RU" sz="2800" dirty="0">
                <a:solidFill>
                  <a:schemeClr val="accent6"/>
                </a:solidFill>
              </a:rPr>
              <a:t> та на </a:t>
            </a:r>
            <a:r>
              <a:rPr lang="ru-RU" sz="2800" dirty="0" err="1">
                <a:solidFill>
                  <a:schemeClr val="accent6"/>
                </a:solidFill>
              </a:rPr>
              <a:t>полюванні</a:t>
            </a:r>
            <a:r>
              <a:rPr lang="ru-RU" sz="2800" dirty="0">
                <a:solidFill>
                  <a:schemeClr val="accent6"/>
                </a:solidFill>
              </a:rPr>
              <a:t> як </a:t>
            </a:r>
            <a:r>
              <a:rPr lang="ru-RU" sz="2800" dirty="0" err="1">
                <a:solidFill>
                  <a:schemeClr val="accent6"/>
                </a:solidFill>
              </a:rPr>
              <a:t>ритмічний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супровід</a:t>
            </a:r>
            <a:r>
              <a:rPr lang="ru-RU" sz="2800" dirty="0">
                <a:solidFill>
                  <a:schemeClr val="accent6"/>
                </a:solidFill>
              </a:rPr>
              <a:t>.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9501" y="260648"/>
            <a:ext cx="3403298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11047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619672" y="1772816"/>
            <a:ext cx="7200800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chemeClr val="accent6"/>
                </a:solidFill>
              </a:rPr>
              <a:t>Про </a:t>
            </a:r>
            <a:r>
              <a:rPr lang="ru-RU" sz="2400" dirty="0" err="1">
                <a:solidFill>
                  <a:schemeClr val="accent6"/>
                </a:solidFill>
              </a:rPr>
              <a:t>музичну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обдарованість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слов’ян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нерідко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згадують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давні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історики</a:t>
            </a:r>
            <a:r>
              <a:rPr lang="ru-RU" sz="2400" dirty="0">
                <a:solidFill>
                  <a:schemeClr val="accent6"/>
                </a:solidFill>
              </a:rPr>
              <a:t>, а фольклор, </a:t>
            </a:r>
            <a:r>
              <a:rPr lang="ru-RU" sz="2400" dirty="0" err="1">
                <a:solidFill>
                  <a:schemeClr val="accent6"/>
                </a:solidFill>
              </a:rPr>
              <a:t>що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зберігся</a:t>
            </a:r>
            <a:r>
              <a:rPr lang="ru-RU" sz="2400" dirty="0">
                <a:solidFill>
                  <a:schemeClr val="accent6"/>
                </a:solidFill>
              </a:rPr>
              <a:t>, </a:t>
            </a:r>
            <a:r>
              <a:rPr lang="ru-RU" sz="2400" dirty="0" err="1">
                <a:solidFill>
                  <a:schemeClr val="accent6"/>
                </a:solidFill>
              </a:rPr>
              <a:t>свідчить</a:t>
            </a:r>
            <a:r>
              <a:rPr lang="ru-RU" sz="2400" dirty="0">
                <a:solidFill>
                  <a:schemeClr val="accent6"/>
                </a:solidFill>
              </a:rPr>
              <a:t> про </a:t>
            </a:r>
            <a:r>
              <a:rPr lang="ru-RU" sz="2400" dirty="0" err="1">
                <a:solidFill>
                  <a:schemeClr val="accent6"/>
                </a:solidFill>
              </a:rPr>
              <a:t>багатство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української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пісенної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культури</a:t>
            </a:r>
            <a:r>
              <a:rPr lang="ru-RU" sz="2400" dirty="0">
                <a:solidFill>
                  <a:schemeClr val="accent6"/>
                </a:solidFill>
              </a:rPr>
              <a:t>, </a:t>
            </a:r>
            <a:r>
              <a:rPr lang="ru-RU" sz="2400" dirty="0" err="1">
                <a:solidFill>
                  <a:schemeClr val="accent6"/>
                </a:solidFill>
              </a:rPr>
              <a:t>її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жанрове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розмаїття</a:t>
            </a:r>
            <a:r>
              <a:rPr lang="ru-RU" sz="2400" dirty="0">
                <a:solidFill>
                  <a:schemeClr val="accent6"/>
                </a:solidFill>
              </a:rPr>
              <a:t>, </a:t>
            </a:r>
            <a:r>
              <a:rPr lang="ru-RU" sz="2400" dirty="0" err="1">
                <a:solidFill>
                  <a:schemeClr val="accent6"/>
                </a:solidFill>
              </a:rPr>
              <a:t>своєрідність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інтонаційного</a:t>
            </a:r>
            <a:r>
              <a:rPr lang="ru-RU" sz="2400" dirty="0">
                <a:solidFill>
                  <a:schemeClr val="accent6"/>
                </a:solidFill>
              </a:rPr>
              <a:t> ладу. </a:t>
            </a:r>
            <a:r>
              <a:rPr lang="ru-RU" sz="2400" dirty="0" err="1">
                <a:solidFill>
                  <a:schemeClr val="accent6"/>
                </a:solidFill>
              </a:rPr>
              <a:t>Він</a:t>
            </a:r>
            <a:r>
              <a:rPr lang="ru-RU" sz="2400" dirty="0">
                <a:solidFill>
                  <a:schemeClr val="accent6"/>
                </a:solidFill>
              </a:rPr>
              <a:t> став основою </a:t>
            </a:r>
            <a:r>
              <a:rPr lang="ru-RU" sz="2400" dirty="0" err="1">
                <a:solidFill>
                  <a:schemeClr val="accent6"/>
                </a:solidFill>
              </a:rPr>
              <a:t>розвитку</a:t>
            </a:r>
            <a:r>
              <a:rPr lang="ru-RU" sz="2400" dirty="0">
                <a:solidFill>
                  <a:schemeClr val="accent6"/>
                </a:solidFill>
              </a:rPr>
              <a:t> нового </a:t>
            </a:r>
            <a:r>
              <a:rPr lang="ru-RU" sz="2400" dirty="0" err="1">
                <a:solidFill>
                  <a:schemeClr val="accent6"/>
                </a:solidFill>
              </a:rPr>
              <a:t>музичного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мистецтва</a:t>
            </a:r>
            <a:r>
              <a:rPr lang="ru-RU" sz="2400" dirty="0">
                <a:solidFill>
                  <a:schemeClr val="accent6"/>
                </a:solidFill>
              </a:rPr>
              <a:t> в </a:t>
            </a:r>
            <a:r>
              <a:rPr lang="ru-RU" sz="2400" dirty="0" err="1">
                <a:solidFill>
                  <a:schemeClr val="accent6"/>
                </a:solidFill>
              </a:rPr>
              <a:t>період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формування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музичної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культури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Київської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smtClean="0">
                <a:solidFill>
                  <a:schemeClr val="accent6"/>
                </a:solidFill>
              </a:rPr>
              <a:t> </a:t>
            </a:r>
            <a:r>
              <a:rPr lang="ru-RU" sz="2400" dirty="0" err="1" smtClean="0">
                <a:solidFill>
                  <a:schemeClr val="accent6"/>
                </a:solidFill>
              </a:rPr>
              <a:t>Русі</a:t>
            </a:r>
            <a:r>
              <a:rPr lang="ru-RU" sz="2400" dirty="0">
                <a:solidFill>
                  <a:schemeClr val="accent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5356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i="1" dirty="0" err="1">
                <a:solidFill>
                  <a:schemeClr val="accent6"/>
                </a:solidFill>
              </a:rPr>
              <a:t>Музична</a:t>
            </a:r>
            <a:r>
              <a:rPr lang="ru-RU" i="1" dirty="0">
                <a:solidFill>
                  <a:schemeClr val="accent6"/>
                </a:solidFill>
              </a:rPr>
              <a:t> культура </a:t>
            </a:r>
            <a:r>
              <a:rPr lang="ru-RU" i="1" dirty="0" err="1">
                <a:solidFill>
                  <a:schemeClr val="accent6"/>
                </a:solidFill>
              </a:rPr>
              <a:t>античних</a:t>
            </a:r>
            <a:r>
              <a:rPr lang="ru-RU" i="1" dirty="0">
                <a:solidFill>
                  <a:schemeClr val="accent6"/>
                </a:solidFill>
              </a:rPr>
              <a:t> </a:t>
            </a:r>
            <a:r>
              <a:rPr lang="ru-RU" i="1" dirty="0" err="1">
                <a:solidFill>
                  <a:schemeClr val="accent6"/>
                </a:solidFill>
              </a:rPr>
              <a:t>міст</a:t>
            </a:r>
            <a:r>
              <a:rPr lang="ru-RU" i="1" dirty="0">
                <a:solidFill>
                  <a:schemeClr val="accent6"/>
                </a:solidFill>
              </a:rPr>
              <a:t> </a:t>
            </a:r>
            <a:r>
              <a:rPr lang="ru-RU" i="1" dirty="0" err="1" smtClean="0">
                <a:solidFill>
                  <a:schemeClr val="accent6"/>
                </a:solidFill>
              </a:rPr>
              <a:t>Північного-Причорномор'я</a:t>
            </a:r>
            <a:endParaRPr lang="ru-RU" i="1" dirty="0">
              <a:solidFill>
                <a:schemeClr val="accent6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15657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700808"/>
            <a:ext cx="7416824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chemeClr val="accent6"/>
                </a:solidFill>
              </a:rPr>
              <a:t>Музична</a:t>
            </a:r>
            <a:r>
              <a:rPr lang="ru-RU" sz="2800" dirty="0">
                <a:solidFill>
                  <a:schemeClr val="accent6"/>
                </a:solidFill>
              </a:rPr>
              <a:t> культура </a:t>
            </a:r>
            <a:r>
              <a:rPr lang="ru-RU" sz="2800" dirty="0" err="1">
                <a:solidFill>
                  <a:schemeClr val="accent6"/>
                </a:solidFill>
              </a:rPr>
              <a:t>античних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міст-полісів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Північного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Причорномор’я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зберігала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традиції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античної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Греції</a:t>
            </a:r>
            <a:r>
              <a:rPr lang="ru-RU" sz="2800" dirty="0">
                <a:solidFill>
                  <a:schemeClr val="accent6"/>
                </a:solidFill>
              </a:rPr>
              <a:t>. </a:t>
            </a:r>
            <a:r>
              <a:rPr lang="ru-RU" sz="2800" dirty="0" err="1">
                <a:solidFill>
                  <a:schemeClr val="accent6"/>
                </a:solidFill>
              </a:rPr>
              <a:t>Поети</a:t>
            </a:r>
            <a:r>
              <a:rPr lang="ru-RU" sz="2800" dirty="0">
                <a:solidFill>
                  <a:schemeClr val="accent6"/>
                </a:solidFill>
              </a:rPr>
              <a:t>, </a:t>
            </a:r>
            <a:r>
              <a:rPr lang="ru-RU" sz="2800" dirty="0" err="1">
                <a:solidFill>
                  <a:schemeClr val="accent6"/>
                </a:solidFill>
              </a:rPr>
              <a:t>архітектори</a:t>
            </a:r>
            <a:r>
              <a:rPr lang="ru-RU" sz="2800" dirty="0">
                <a:solidFill>
                  <a:schemeClr val="accent6"/>
                </a:solidFill>
              </a:rPr>
              <a:t>, </a:t>
            </a:r>
            <a:r>
              <a:rPr lang="ru-RU" sz="2800" dirty="0" err="1">
                <a:solidFill>
                  <a:schemeClr val="accent6"/>
                </a:solidFill>
              </a:rPr>
              <a:t>музики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античних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північнопричорноморських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міст</a:t>
            </a:r>
            <a:r>
              <a:rPr lang="ru-RU" sz="2800" dirty="0">
                <a:solidFill>
                  <a:schemeClr val="accent6"/>
                </a:solidFill>
              </a:rPr>
              <a:t>-держав </a:t>
            </a:r>
            <a:r>
              <a:rPr lang="ru-RU" sz="2800" dirty="0" err="1">
                <a:solidFill>
                  <a:schemeClr val="accent6"/>
                </a:solidFill>
              </a:rPr>
              <a:t>були</a:t>
            </a:r>
            <a:r>
              <a:rPr lang="ru-RU" sz="2800" dirty="0">
                <a:solidFill>
                  <a:schemeClr val="accent6"/>
                </a:solidFill>
              </a:rPr>
              <a:t> добре </a:t>
            </a:r>
            <a:r>
              <a:rPr lang="ru-RU" sz="2800" dirty="0" err="1">
                <a:solidFill>
                  <a:schemeClr val="accent6"/>
                </a:solidFill>
              </a:rPr>
              <a:t>знайомі</a:t>
            </a:r>
            <a:r>
              <a:rPr lang="ru-RU" sz="2800" dirty="0">
                <a:solidFill>
                  <a:schemeClr val="accent6"/>
                </a:solidFill>
              </a:rPr>
              <a:t> з </a:t>
            </a:r>
            <a:r>
              <a:rPr lang="ru-RU" sz="2800" dirty="0" err="1">
                <a:solidFill>
                  <a:schemeClr val="accent6"/>
                </a:solidFill>
              </a:rPr>
              <a:t>надбаннями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сучасної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їм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давньогрецької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культури</a:t>
            </a:r>
            <a:r>
              <a:rPr lang="ru-RU" sz="2800" dirty="0">
                <a:solidFill>
                  <a:schemeClr val="accent6"/>
                </a:solidFill>
              </a:rPr>
              <a:t>. Про </a:t>
            </a:r>
            <a:r>
              <a:rPr lang="ru-RU" sz="2800" dirty="0" err="1">
                <a:solidFill>
                  <a:schemeClr val="accent6"/>
                </a:solidFill>
              </a:rPr>
              <a:t>це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свідчать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зображення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музичних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інструментів</a:t>
            </a:r>
            <a:r>
              <a:rPr lang="ru-RU" sz="2800" dirty="0">
                <a:solidFill>
                  <a:schemeClr val="accent6"/>
                </a:solidFill>
              </a:rPr>
              <a:t> та </a:t>
            </a:r>
            <a:r>
              <a:rPr lang="ru-RU" sz="2800" dirty="0" err="1">
                <a:solidFill>
                  <a:schemeClr val="accent6"/>
                </a:solidFill>
              </a:rPr>
              <a:t>розписи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склепів</a:t>
            </a:r>
            <a:r>
              <a:rPr lang="ru-RU" sz="2800" dirty="0">
                <a:solidFill>
                  <a:schemeClr val="accent6"/>
                </a:solidFill>
              </a:rPr>
              <a:t>, де </a:t>
            </a:r>
            <a:r>
              <a:rPr lang="ru-RU" sz="2800" dirty="0" err="1">
                <a:solidFill>
                  <a:schemeClr val="accent6"/>
                </a:solidFill>
              </a:rPr>
              <a:t>поховані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музики</a:t>
            </a:r>
            <a:r>
              <a:rPr lang="ru-RU" sz="2800" dirty="0">
                <a:solidFill>
                  <a:schemeClr val="accent6"/>
                </a:solidFill>
              </a:rPr>
              <a:t>, а </a:t>
            </a:r>
            <a:r>
              <a:rPr lang="ru-RU" sz="2800" dirty="0" err="1">
                <a:solidFill>
                  <a:schemeClr val="accent6"/>
                </a:solidFill>
              </a:rPr>
              <a:t>також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численні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скульптурні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знахідки</a:t>
            </a:r>
            <a:r>
              <a:rPr lang="ru-RU" sz="2800" dirty="0">
                <a:solidFill>
                  <a:schemeClr val="accent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9348674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1412776"/>
            <a:ext cx="781236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chemeClr val="accent6"/>
                </a:solidFill>
              </a:rPr>
              <a:t>Серед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музичних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інструментів</a:t>
            </a:r>
            <a:r>
              <a:rPr lang="ru-RU" sz="2800" dirty="0">
                <a:solidFill>
                  <a:schemeClr val="accent6"/>
                </a:solidFill>
              </a:rPr>
              <a:t> у </a:t>
            </a:r>
            <a:r>
              <a:rPr lang="ru-RU" sz="2800" dirty="0" err="1">
                <a:solidFill>
                  <a:schemeClr val="accent6"/>
                </a:solidFill>
              </a:rPr>
              <a:t>Північному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Причорномор’ї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набули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поширення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ліра</a:t>
            </a:r>
            <a:r>
              <a:rPr lang="ru-RU" sz="2800" dirty="0">
                <a:solidFill>
                  <a:schemeClr val="accent6"/>
                </a:solidFill>
              </a:rPr>
              <a:t> (</a:t>
            </a:r>
            <a:r>
              <a:rPr lang="ru-RU" sz="2800" dirty="0" err="1">
                <a:solidFill>
                  <a:schemeClr val="accent6"/>
                </a:solidFill>
              </a:rPr>
              <a:t>карбувалася</a:t>
            </a:r>
            <a:r>
              <a:rPr lang="ru-RU" sz="2800" dirty="0">
                <a:solidFill>
                  <a:schemeClr val="accent6"/>
                </a:solidFill>
              </a:rPr>
              <a:t> на </a:t>
            </a:r>
            <a:r>
              <a:rPr lang="ru-RU" sz="2800" dirty="0" err="1">
                <a:solidFill>
                  <a:schemeClr val="accent6"/>
                </a:solidFill>
              </a:rPr>
              <a:t>ольвійських</a:t>
            </a:r>
            <a:r>
              <a:rPr lang="ru-RU" sz="2800" dirty="0">
                <a:solidFill>
                  <a:schemeClr val="accent6"/>
                </a:solidFill>
              </a:rPr>
              <a:t> та </a:t>
            </a:r>
            <a:r>
              <a:rPr lang="ru-RU" sz="2800" dirty="0" err="1">
                <a:solidFill>
                  <a:schemeClr val="accent6"/>
                </a:solidFill>
              </a:rPr>
              <a:t>пантікапейських</a:t>
            </a:r>
            <a:r>
              <a:rPr lang="ru-RU" sz="2800" dirty="0">
                <a:solidFill>
                  <a:schemeClr val="accent6"/>
                </a:solidFill>
              </a:rPr>
              <a:t> монетах), </a:t>
            </a:r>
            <a:r>
              <a:rPr lang="ru-RU" sz="2800" dirty="0" err="1">
                <a:solidFill>
                  <a:schemeClr val="accent6"/>
                </a:solidFill>
              </a:rPr>
              <a:t>кіфара</a:t>
            </a:r>
            <a:r>
              <a:rPr lang="ru-RU" sz="2800" dirty="0">
                <a:solidFill>
                  <a:schemeClr val="accent6"/>
                </a:solidFill>
              </a:rPr>
              <a:t>, арфа, авлос (</a:t>
            </a:r>
            <a:r>
              <a:rPr lang="ru-RU" sz="2800" dirty="0" err="1">
                <a:solidFill>
                  <a:schemeClr val="accent6"/>
                </a:solidFill>
              </a:rPr>
              <a:t>різновид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флейти</a:t>
            </a:r>
            <a:r>
              <a:rPr lang="ru-RU" sz="2800" dirty="0">
                <a:solidFill>
                  <a:schemeClr val="accent6"/>
                </a:solidFill>
              </a:rPr>
              <a:t>), орган, </a:t>
            </a:r>
            <a:r>
              <a:rPr lang="ru-RU" sz="2800" dirty="0" err="1">
                <a:solidFill>
                  <a:schemeClr val="accent6"/>
                </a:solidFill>
              </a:rPr>
              <a:t>сурма</a:t>
            </a:r>
            <a:r>
              <a:rPr lang="ru-RU" sz="2800" dirty="0">
                <a:solidFill>
                  <a:schemeClr val="accent6"/>
                </a:solidFill>
              </a:rPr>
              <a:t>, труба. На </a:t>
            </a:r>
            <a:r>
              <a:rPr lang="ru-RU" sz="2800" dirty="0" err="1">
                <a:solidFill>
                  <a:schemeClr val="accent6"/>
                </a:solidFill>
              </a:rPr>
              <a:t>одній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боспорській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фресці</a:t>
            </a:r>
            <a:r>
              <a:rPr lang="ru-RU" sz="2800" dirty="0">
                <a:solidFill>
                  <a:schemeClr val="accent6"/>
                </a:solidFill>
              </a:rPr>
              <a:t> І ст. н. е. </a:t>
            </a:r>
            <a:r>
              <a:rPr lang="ru-RU" sz="2800" dirty="0" err="1">
                <a:solidFill>
                  <a:schemeClr val="accent6"/>
                </a:solidFill>
              </a:rPr>
              <a:t>зображено</a:t>
            </a:r>
            <a:r>
              <a:rPr lang="ru-RU" sz="2800" dirty="0">
                <a:solidFill>
                  <a:schemeClr val="accent6"/>
                </a:solidFill>
              </a:rPr>
              <a:t> ансамбль </a:t>
            </a:r>
            <a:r>
              <a:rPr lang="ru-RU" sz="2800" dirty="0" err="1">
                <a:solidFill>
                  <a:schemeClr val="accent6"/>
                </a:solidFill>
              </a:rPr>
              <a:t>музикантів</a:t>
            </a:r>
            <a:r>
              <a:rPr lang="ru-RU" sz="2800" dirty="0">
                <a:solidFill>
                  <a:schemeClr val="accent6"/>
                </a:solidFill>
              </a:rPr>
              <a:t>, </a:t>
            </a:r>
            <a:r>
              <a:rPr lang="ru-RU" sz="2800" dirty="0" err="1">
                <a:solidFill>
                  <a:schemeClr val="accent6"/>
                </a:solidFill>
              </a:rPr>
              <a:t>що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рідко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траплялося</a:t>
            </a:r>
            <a:r>
              <a:rPr lang="ru-RU" sz="2800" dirty="0">
                <a:solidFill>
                  <a:schemeClr val="accent6"/>
                </a:solidFill>
              </a:rPr>
              <a:t> в античному </a:t>
            </a:r>
            <a:r>
              <a:rPr lang="ru-RU" sz="2800" dirty="0" err="1">
                <a:solidFill>
                  <a:schemeClr val="accent6"/>
                </a:solidFill>
              </a:rPr>
              <a:t>мистецтві</a:t>
            </a:r>
            <a:r>
              <a:rPr lang="ru-RU" sz="2800" dirty="0">
                <a:solidFill>
                  <a:schemeClr val="accent6"/>
                </a:solidFill>
              </a:rPr>
              <a:t>: </a:t>
            </a:r>
            <a:r>
              <a:rPr lang="ru-RU" sz="2800" dirty="0" err="1">
                <a:solidFill>
                  <a:schemeClr val="accent6"/>
                </a:solidFill>
              </a:rPr>
              <a:t>тріо</a:t>
            </a:r>
            <a:r>
              <a:rPr lang="ru-RU" sz="2800" dirty="0">
                <a:solidFill>
                  <a:schemeClr val="accent6"/>
                </a:solidFill>
              </a:rPr>
              <a:t> з </a:t>
            </a:r>
            <a:r>
              <a:rPr lang="ru-RU" sz="2800" dirty="0" err="1">
                <a:solidFill>
                  <a:schemeClr val="accent6"/>
                </a:solidFill>
              </a:rPr>
              <a:t>двох</a:t>
            </a:r>
            <a:r>
              <a:rPr lang="ru-RU" sz="2800" dirty="0">
                <a:solidFill>
                  <a:schemeClr val="accent6"/>
                </a:solidFill>
              </a:rPr>
              <a:t> флейт і ручного органа. В </a:t>
            </a:r>
            <a:r>
              <a:rPr lang="ru-RU" sz="2800" dirty="0" err="1">
                <a:solidFill>
                  <a:schemeClr val="accent6"/>
                </a:solidFill>
              </a:rPr>
              <a:t>Ольвії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знайдено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кілька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уламків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кістяних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авлосів</a:t>
            </a:r>
            <a:r>
              <a:rPr lang="ru-RU" sz="2800" dirty="0">
                <a:solidFill>
                  <a:schemeClr val="accent6"/>
                </a:solidFill>
              </a:rPr>
              <a:t>, </a:t>
            </a:r>
            <a:r>
              <a:rPr lang="ru-RU" sz="2800" dirty="0" err="1">
                <a:solidFill>
                  <a:schemeClr val="accent6"/>
                </a:solidFill>
              </a:rPr>
              <a:t>які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свідчать</a:t>
            </a:r>
            <a:r>
              <a:rPr lang="ru-RU" sz="2800" dirty="0">
                <a:solidFill>
                  <a:schemeClr val="accent6"/>
                </a:solidFill>
              </a:rPr>
              <a:t> про те, </a:t>
            </a:r>
            <a:r>
              <a:rPr lang="ru-RU" sz="2800" dirty="0" err="1">
                <a:solidFill>
                  <a:schemeClr val="accent6"/>
                </a:solidFill>
              </a:rPr>
              <a:t>що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мешканці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міста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грали</a:t>
            </a:r>
            <a:r>
              <a:rPr lang="ru-RU" sz="2800" dirty="0">
                <a:solidFill>
                  <a:schemeClr val="accent6"/>
                </a:solidFill>
              </a:rPr>
              <a:t> на </a:t>
            </a:r>
            <a:r>
              <a:rPr lang="ru-RU" sz="2800" dirty="0" err="1">
                <a:solidFill>
                  <a:schemeClr val="accent6"/>
                </a:solidFill>
              </a:rPr>
              <a:t>цьому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інструменті</a:t>
            </a:r>
            <a:r>
              <a:rPr lang="ru-RU" sz="2400" dirty="0">
                <a:solidFill>
                  <a:schemeClr val="accent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221832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7704" y="312681"/>
            <a:ext cx="1876425" cy="6257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4283968" y="1340768"/>
            <a:ext cx="45720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err="1">
                <a:solidFill>
                  <a:schemeClr val="accent6"/>
                </a:solidFill>
              </a:rPr>
              <a:t>Музичні</a:t>
            </a:r>
            <a:r>
              <a:rPr lang="ru-RU" sz="2400" b="1" dirty="0">
                <a:solidFill>
                  <a:schemeClr val="accent6"/>
                </a:solidFill>
              </a:rPr>
              <a:t> </a:t>
            </a:r>
            <a:r>
              <a:rPr lang="ru-RU" sz="2400" b="1" dirty="0" err="1">
                <a:solidFill>
                  <a:schemeClr val="accent6"/>
                </a:solidFill>
              </a:rPr>
              <a:t>інструменти</a:t>
            </a:r>
            <a:r>
              <a:rPr lang="ru-RU" sz="2400" b="1" dirty="0">
                <a:solidFill>
                  <a:schemeClr val="accent6"/>
                </a:solidFill>
              </a:rPr>
              <a:t> </a:t>
            </a:r>
            <a:r>
              <a:rPr lang="ru-RU" sz="2400" b="1" dirty="0" err="1">
                <a:solidFill>
                  <a:schemeClr val="accent6"/>
                </a:solidFill>
              </a:rPr>
              <a:t>Північного</a:t>
            </a:r>
            <a:r>
              <a:rPr lang="ru-RU" sz="2400" b="1" dirty="0">
                <a:solidFill>
                  <a:schemeClr val="accent6"/>
                </a:solidFill>
              </a:rPr>
              <a:t> </a:t>
            </a:r>
            <a:r>
              <a:rPr lang="ru-RU" sz="2400" b="1" dirty="0" err="1">
                <a:solidFill>
                  <a:schemeClr val="accent6"/>
                </a:solidFill>
              </a:rPr>
              <a:t>Причорномор'я</a:t>
            </a:r>
            <a:r>
              <a:rPr lang="ru-RU" sz="2400" b="1" dirty="0">
                <a:solidFill>
                  <a:schemeClr val="accent6"/>
                </a:solidFill>
              </a:rPr>
              <a:t>: </a:t>
            </a:r>
            <a:endParaRPr lang="ru-RU" sz="2400" b="1" dirty="0" smtClean="0">
              <a:solidFill>
                <a:schemeClr val="accent6"/>
              </a:solidFill>
            </a:endParaRPr>
          </a:p>
          <a:p>
            <a:endParaRPr lang="ru-RU" sz="2400" b="1" dirty="0" smtClean="0">
              <a:solidFill>
                <a:schemeClr val="accent6"/>
              </a:solidFill>
            </a:endParaRPr>
          </a:p>
          <a:p>
            <a:r>
              <a:rPr lang="ru-RU" sz="2400" b="1" dirty="0" smtClean="0">
                <a:solidFill>
                  <a:schemeClr val="accent6"/>
                </a:solidFill>
              </a:rPr>
              <a:t>а</a:t>
            </a:r>
            <a:r>
              <a:rPr lang="ru-RU" sz="2400" b="1" dirty="0">
                <a:solidFill>
                  <a:schemeClr val="accent6"/>
                </a:solidFill>
              </a:rPr>
              <a:t>) </a:t>
            </a:r>
            <a:r>
              <a:rPr lang="ru-RU" sz="2400" b="1" dirty="0" err="1">
                <a:solidFill>
                  <a:schemeClr val="accent6"/>
                </a:solidFill>
              </a:rPr>
              <a:t>ліра</a:t>
            </a:r>
            <a:r>
              <a:rPr lang="ru-RU" sz="2400" b="1" dirty="0">
                <a:solidFill>
                  <a:schemeClr val="accent6"/>
                </a:solidFill>
              </a:rPr>
              <a:t>; </a:t>
            </a:r>
            <a:endParaRPr lang="ru-RU" sz="2400" b="1" dirty="0" smtClean="0">
              <a:solidFill>
                <a:schemeClr val="accent6"/>
              </a:solidFill>
            </a:endParaRPr>
          </a:p>
          <a:p>
            <a:endParaRPr lang="ru-RU" sz="2400" b="1" dirty="0" smtClean="0">
              <a:solidFill>
                <a:schemeClr val="accent6"/>
              </a:solidFill>
            </a:endParaRPr>
          </a:p>
          <a:p>
            <a:r>
              <a:rPr lang="ru-RU" sz="2400" b="1" dirty="0" smtClean="0">
                <a:solidFill>
                  <a:schemeClr val="accent6"/>
                </a:solidFill>
              </a:rPr>
              <a:t>б</a:t>
            </a:r>
            <a:r>
              <a:rPr lang="ru-RU" sz="2400" b="1" dirty="0">
                <a:solidFill>
                  <a:schemeClr val="accent6"/>
                </a:solidFill>
              </a:rPr>
              <a:t>) авлос;</a:t>
            </a:r>
          </a:p>
          <a:p>
            <a:endParaRPr lang="ru-RU" sz="2400" b="1" dirty="0">
              <a:solidFill>
                <a:schemeClr val="accent6"/>
              </a:solidFill>
            </a:endParaRPr>
          </a:p>
          <a:p>
            <a:r>
              <a:rPr lang="ru-RU" sz="2400" b="1" dirty="0">
                <a:solidFill>
                  <a:schemeClr val="accent6"/>
                </a:solidFill>
              </a:rPr>
              <a:t>в) </a:t>
            </a:r>
            <a:r>
              <a:rPr lang="ru-RU" sz="2400" b="1" dirty="0" err="1">
                <a:solidFill>
                  <a:schemeClr val="accent6"/>
                </a:solidFill>
              </a:rPr>
              <a:t>кіфара</a:t>
            </a:r>
            <a:endParaRPr lang="ru-RU" sz="24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5475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04664"/>
            <a:ext cx="3381921" cy="42457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475656" y="4941168"/>
            <a:ext cx="4572000" cy="707886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000" b="1" dirty="0" err="1">
                <a:solidFill>
                  <a:schemeClr val="accent6"/>
                </a:solidFill>
              </a:rPr>
              <a:t>Червонофігурний</a:t>
            </a:r>
            <a:r>
              <a:rPr lang="ru-RU" sz="2000" b="1" dirty="0">
                <a:solidFill>
                  <a:schemeClr val="accent6"/>
                </a:solidFill>
              </a:rPr>
              <a:t> </a:t>
            </a:r>
            <a:r>
              <a:rPr lang="ru-RU" sz="2000" b="1" dirty="0" err="1">
                <a:solidFill>
                  <a:schemeClr val="accent6"/>
                </a:solidFill>
              </a:rPr>
              <a:t>лекіф</a:t>
            </a:r>
            <a:r>
              <a:rPr lang="ru-RU" sz="2000" b="1" dirty="0">
                <a:solidFill>
                  <a:schemeClr val="accent6"/>
                </a:solidFill>
              </a:rPr>
              <a:t> </a:t>
            </a:r>
            <a:r>
              <a:rPr lang="ru-RU" sz="2000" b="1" dirty="0" err="1">
                <a:solidFill>
                  <a:schemeClr val="accent6"/>
                </a:solidFill>
              </a:rPr>
              <a:t>із</a:t>
            </a:r>
            <a:r>
              <a:rPr lang="ru-RU" sz="2000" b="1" dirty="0">
                <a:solidFill>
                  <a:schemeClr val="accent6"/>
                </a:solidFill>
              </a:rPr>
              <a:t> </a:t>
            </a:r>
            <a:r>
              <a:rPr lang="ru-RU" sz="2000" b="1" dirty="0" err="1">
                <a:solidFill>
                  <a:schemeClr val="accent6"/>
                </a:solidFill>
              </a:rPr>
              <a:t>зображенням</a:t>
            </a:r>
            <a:r>
              <a:rPr lang="ru-RU" sz="2000" b="1" dirty="0">
                <a:solidFill>
                  <a:schemeClr val="accent6"/>
                </a:solidFill>
              </a:rPr>
              <a:t> </a:t>
            </a:r>
            <a:r>
              <a:rPr lang="ru-RU" sz="2000" b="1" dirty="0" err="1">
                <a:solidFill>
                  <a:schemeClr val="accent6"/>
                </a:solidFill>
              </a:rPr>
              <a:t>гри</a:t>
            </a:r>
            <a:r>
              <a:rPr lang="ru-RU" sz="2000" b="1" dirty="0">
                <a:solidFill>
                  <a:schemeClr val="accent6"/>
                </a:solidFill>
              </a:rPr>
              <a:t> на </a:t>
            </a:r>
            <a:r>
              <a:rPr lang="ru-RU" sz="2000" b="1" dirty="0" err="1">
                <a:solidFill>
                  <a:schemeClr val="accent6"/>
                </a:solidFill>
              </a:rPr>
              <a:t>барбітоні</a:t>
            </a:r>
            <a:r>
              <a:rPr lang="ru-RU" sz="2000" b="1" dirty="0">
                <a:solidFill>
                  <a:schemeClr val="accent6"/>
                </a:solidFill>
              </a:rPr>
              <a:t>. </a:t>
            </a:r>
            <a:r>
              <a:rPr lang="ru-RU" sz="2000" b="1" dirty="0" err="1">
                <a:solidFill>
                  <a:schemeClr val="accent6"/>
                </a:solidFill>
              </a:rPr>
              <a:t>Ольвія</a:t>
            </a:r>
            <a:endParaRPr lang="ru-RU" sz="2000" b="1" dirty="0">
              <a:solidFill>
                <a:schemeClr val="accent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03720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1803918"/>
            <a:ext cx="7524328" cy="31085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chemeClr val="accent6"/>
                </a:solidFill>
              </a:rPr>
              <a:t>Античність</a:t>
            </a:r>
            <a:r>
              <a:rPr lang="ru-RU" sz="2800" dirty="0">
                <a:solidFill>
                  <a:schemeClr val="accent6"/>
                </a:solidFill>
              </a:rPr>
              <a:t>, </a:t>
            </a:r>
            <a:r>
              <a:rPr lang="ru-RU" sz="2800" dirty="0" err="1">
                <a:solidFill>
                  <a:schemeClr val="accent6"/>
                </a:solidFill>
              </a:rPr>
              <a:t>її</a:t>
            </a:r>
            <a:r>
              <a:rPr lang="ru-RU" sz="2800" dirty="0">
                <a:solidFill>
                  <a:schemeClr val="accent6"/>
                </a:solidFill>
              </a:rPr>
              <a:t> культура і </a:t>
            </a:r>
            <a:r>
              <a:rPr lang="ru-RU" sz="2800" dirty="0" err="1">
                <a:solidFill>
                  <a:schemeClr val="accent6"/>
                </a:solidFill>
              </a:rPr>
              <a:t>мистецтво</a:t>
            </a:r>
            <a:r>
              <a:rPr lang="ru-RU" sz="2800" dirty="0">
                <a:solidFill>
                  <a:schemeClr val="accent6"/>
                </a:solidFill>
              </a:rPr>
              <a:t> — </a:t>
            </a:r>
            <a:r>
              <a:rPr lang="ru-RU" sz="2800" dirty="0" err="1">
                <a:solidFill>
                  <a:schemeClr val="accent6"/>
                </a:solidFill>
              </a:rPr>
              <a:t>вічне</a:t>
            </a:r>
            <a:r>
              <a:rPr lang="ru-RU" sz="2800" dirty="0">
                <a:solidFill>
                  <a:schemeClr val="accent6"/>
                </a:solidFill>
              </a:rPr>
              <a:t>, </a:t>
            </a:r>
            <a:r>
              <a:rPr lang="ru-RU" sz="2800" dirty="0" err="1">
                <a:solidFill>
                  <a:schemeClr val="accent6"/>
                </a:solidFill>
              </a:rPr>
              <a:t>невичерпне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джерело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ідей</a:t>
            </a:r>
            <a:r>
              <a:rPr lang="ru-RU" sz="2800" dirty="0">
                <a:solidFill>
                  <a:schemeClr val="accent6"/>
                </a:solidFill>
              </a:rPr>
              <a:t>, думок, </a:t>
            </a:r>
            <a:r>
              <a:rPr lang="ru-RU" sz="2800" dirty="0" err="1">
                <a:solidFill>
                  <a:schemeClr val="accent6"/>
                </a:solidFill>
              </a:rPr>
              <a:t>художніх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відкриттів</a:t>
            </a:r>
            <a:r>
              <a:rPr lang="ru-RU" sz="2800" dirty="0">
                <a:solidFill>
                  <a:schemeClr val="accent6"/>
                </a:solidFill>
              </a:rPr>
              <a:t>. З </a:t>
            </a:r>
            <a:r>
              <a:rPr lang="ru-RU" sz="2800" dirty="0" err="1">
                <a:solidFill>
                  <a:schemeClr val="accent6"/>
                </a:solidFill>
              </a:rPr>
              <a:t>нього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людство</a:t>
            </a:r>
            <a:r>
              <a:rPr lang="ru-RU" sz="2800" dirty="0">
                <a:solidFill>
                  <a:schemeClr val="accent6"/>
                </a:solidFill>
              </a:rPr>
              <a:t> в </a:t>
            </a:r>
            <a:r>
              <a:rPr lang="ru-RU" sz="2800" dirty="0" err="1">
                <a:solidFill>
                  <a:schemeClr val="accent6"/>
                </a:solidFill>
              </a:rPr>
              <a:t>усі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часи</a:t>
            </a:r>
            <a:r>
              <a:rPr lang="ru-RU" sz="2800" dirty="0">
                <a:solidFill>
                  <a:schemeClr val="accent6"/>
                </a:solidFill>
              </a:rPr>
              <a:t> черпало </a:t>
            </a:r>
            <a:r>
              <a:rPr lang="ru-RU" sz="2800" dirty="0" err="1">
                <a:solidFill>
                  <a:schemeClr val="accent6"/>
                </a:solidFill>
              </a:rPr>
              <a:t>натхнення</a:t>
            </a:r>
            <a:r>
              <a:rPr lang="ru-RU" sz="2800" dirty="0">
                <a:solidFill>
                  <a:schemeClr val="accent6"/>
                </a:solidFill>
              </a:rPr>
              <a:t> для </a:t>
            </a:r>
            <a:r>
              <a:rPr lang="ru-RU" sz="2800" dirty="0" err="1">
                <a:solidFill>
                  <a:schemeClr val="accent6"/>
                </a:solidFill>
              </a:rPr>
              <a:t>створення</a:t>
            </a:r>
            <a:r>
              <a:rPr lang="ru-RU" sz="2800" dirty="0">
                <a:solidFill>
                  <a:schemeClr val="accent6"/>
                </a:solidFill>
              </a:rPr>
              <a:t> прекрасного. Без </a:t>
            </a:r>
            <a:r>
              <a:rPr lang="ru-RU" sz="2800" dirty="0" err="1">
                <a:solidFill>
                  <a:schemeClr val="accent6"/>
                </a:solidFill>
              </a:rPr>
              <a:t>цієї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невмирущої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спадщини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неможливо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уявити</a:t>
            </a:r>
            <a:r>
              <a:rPr lang="ru-RU" sz="2800" dirty="0">
                <a:solidFill>
                  <a:schemeClr val="accent6"/>
                </a:solidFill>
              </a:rPr>
              <a:t> шляхи </a:t>
            </a:r>
            <a:r>
              <a:rPr lang="ru-RU" sz="2800" dirty="0" err="1">
                <a:solidFill>
                  <a:schemeClr val="accent6"/>
                </a:solidFill>
              </a:rPr>
              <a:t>соціального</a:t>
            </a:r>
            <a:r>
              <a:rPr lang="ru-RU" sz="2800" dirty="0">
                <a:solidFill>
                  <a:schemeClr val="accent6"/>
                </a:solidFill>
              </a:rPr>
              <a:t> й духовного </a:t>
            </a:r>
            <a:r>
              <a:rPr lang="ru-RU" sz="2800" dirty="0" err="1">
                <a:solidFill>
                  <a:schemeClr val="accent6"/>
                </a:solidFill>
              </a:rPr>
              <a:t>прогресу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людства</a:t>
            </a:r>
            <a:r>
              <a:rPr lang="ru-RU" sz="2800" dirty="0">
                <a:solidFill>
                  <a:schemeClr val="accent6"/>
                </a:solidFill>
              </a:rPr>
              <a:t>, </a:t>
            </a:r>
            <a:r>
              <a:rPr lang="ru-RU" sz="2800" dirty="0" err="1">
                <a:solidFill>
                  <a:schemeClr val="accent6"/>
                </a:solidFill>
              </a:rPr>
              <a:t>його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майбутнє</a:t>
            </a:r>
            <a:r>
              <a:rPr lang="ru-RU" sz="2800" dirty="0">
                <a:solidFill>
                  <a:schemeClr val="accent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20369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Музична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культура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східних</a:t>
            </a:r>
            <a:r>
              <a:rPr lang="ru-RU" dirty="0">
                <a:solidFill>
                  <a:schemeClr val="accent6">
                    <a:lumMod val="50000"/>
                  </a:schemeClr>
                </a:solidFill>
              </a:rPr>
              <a:t> </a:t>
            </a:r>
            <a:r>
              <a:rPr lang="ru-RU" dirty="0" err="1">
                <a:solidFill>
                  <a:schemeClr val="accent6">
                    <a:lumMod val="50000"/>
                  </a:schemeClr>
                </a:solidFill>
              </a:rPr>
              <a:t>слов'ян</a:t>
            </a:r>
            <a:endParaRPr lang="ru-RU" dirty="0">
              <a:solidFill>
                <a:schemeClr val="accent6">
                  <a:lumMod val="50000"/>
                </a:schemeClr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 flipV="1">
            <a:off x="8933472" y="1021081"/>
            <a:ext cx="45719" cy="45719"/>
          </a:xfrm>
        </p:spPr>
        <p:txBody>
          <a:bodyPr>
            <a:normAutofit fontScale="25000" lnSpcReduction="20000"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0917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94341" y="1052736"/>
            <a:ext cx="7758608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>
                <a:solidFill>
                  <a:schemeClr val="accent6"/>
                </a:solidFill>
              </a:rPr>
              <a:t>Давні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слов’яни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вшановували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пращурів</a:t>
            </a:r>
            <a:r>
              <a:rPr lang="ru-RU" sz="2800" dirty="0">
                <a:solidFill>
                  <a:schemeClr val="accent6"/>
                </a:solidFill>
              </a:rPr>
              <a:t> та поклонялись </a:t>
            </a:r>
            <a:r>
              <a:rPr lang="ru-RU" sz="2800" dirty="0" err="1">
                <a:solidFill>
                  <a:schemeClr val="accent6"/>
                </a:solidFill>
              </a:rPr>
              <a:t>язичницьким</a:t>
            </a:r>
            <a:r>
              <a:rPr lang="ru-RU" sz="2800" dirty="0">
                <a:solidFill>
                  <a:schemeClr val="accent6"/>
                </a:solidFill>
              </a:rPr>
              <a:t> богам. </a:t>
            </a:r>
            <a:r>
              <a:rPr lang="ru-RU" sz="2800" dirty="0" err="1">
                <a:solidFill>
                  <a:schemeClr val="accent6"/>
                </a:solidFill>
              </a:rPr>
              <a:t>Поклоніння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здійснювали</a:t>
            </a:r>
            <a:r>
              <a:rPr lang="ru-RU" sz="2800" dirty="0">
                <a:solidFill>
                  <a:schemeClr val="accent6"/>
                </a:solidFill>
              </a:rPr>
              <a:t> в храмах і капищах з </a:t>
            </a:r>
            <a:r>
              <a:rPr lang="ru-RU" sz="2800" dirty="0" err="1">
                <a:solidFill>
                  <a:schemeClr val="accent6"/>
                </a:solidFill>
              </a:rPr>
              <a:t>ідолами</a:t>
            </a:r>
            <a:r>
              <a:rPr lang="ru-RU" sz="2800" dirty="0">
                <a:solidFill>
                  <a:schemeClr val="accent6"/>
                </a:solidFill>
              </a:rPr>
              <a:t>. </a:t>
            </a:r>
            <a:r>
              <a:rPr lang="ru-RU" sz="2800" dirty="0" err="1">
                <a:solidFill>
                  <a:schemeClr val="accent6"/>
                </a:solidFill>
              </a:rPr>
              <a:t>Релігійні</a:t>
            </a:r>
            <a:r>
              <a:rPr lang="ru-RU" sz="2800" dirty="0">
                <a:solidFill>
                  <a:schemeClr val="accent6"/>
                </a:solidFill>
              </a:rPr>
              <a:t> обряди на честь Перуна (бога грому й </a:t>
            </a:r>
            <a:r>
              <a:rPr lang="ru-RU" sz="2800" dirty="0" err="1">
                <a:solidFill>
                  <a:schemeClr val="accent6"/>
                </a:solidFill>
              </a:rPr>
              <a:t>блискавки</a:t>
            </a:r>
            <a:r>
              <a:rPr lang="ru-RU" sz="2800" dirty="0">
                <a:solidFill>
                  <a:schemeClr val="accent6"/>
                </a:solidFill>
              </a:rPr>
              <a:t>), </a:t>
            </a:r>
            <a:r>
              <a:rPr lang="ru-RU" sz="2800" dirty="0" err="1">
                <a:solidFill>
                  <a:schemeClr val="accent6"/>
                </a:solidFill>
              </a:rPr>
              <a:t>Стрибога</a:t>
            </a:r>
            <a:r>
              <a:rPr lang="ru-RU" sz="2800" dirty="0">
                <a:solidFill>
                  <a:schemeClr val="accent6"/>
                </a:solidFill>
              </a:rPr>
              <a:t> (бога </a:t>
            </a:r>
            <a:r>
              <a:rPr lang="ru-RU" sz="2800" dirty="0" err="1">
                <a:solidFill>
                  <a:schemeClr val="accent6"/>
                </a:solidFill>
              </a:rPr>
              <a:t>вітрів</a:t>
            </a:r>
            <a:r>
              <a:rPr lang="ru-RU" sz="2800" dirty="0">
                <a:solidFill>
                  <a:schemeClr val="accent6"/>
                </a:solidFill>
              </a:rPr>
              <a:t>), Ярила (бога </a:t>
            </a:r>
            <a:r>
              <a:rPr lang="ru-RU" sz="2800" dirty="0" err="1">
                <a:solidFill>
                  <a:schemeClr val="accent6"/>
                </a:solidFill>
              </a:rPr>
              <a:t>сонця</a:t>
            </a:r>
            <a:r>
              <a:rPr lang="ru-RU" sz="2800" dirty="0">
                <a:solidFill>
                  <a:schemeClr val="accent6"/>
                </a:solidFill>
              </a:rPr>
              <a:t>), </a:t>
            </a:r>
            <a:r>
              <a:rPr lang="ru-RU" sz="2800" dirty="0" err="1">
                <a:solidFill>
                  <a:schemeClr val="accent6"/>
                </a:solidFill>
              </a:rPr>
              <a:t>Лади</a:t>
            </a:r>
            <a:r>
              <a:rPr lang="ru-RU" sz="2800" dirty="0">
                <a:solidFill>
                  <a:schemeClr val="accent6"/>
                </a:solidFill>
              </a:rPr>
              <a:t> (</a:t>
            </a:r>
            <a:r>
              <a:rPr lang="ru-RU" sz="2800" dirty="0" err="1">
                <a:solidFill>
                  <a:schemeClr val="accent6"/>
                </a:solidFill>
              </a:rPr>
              <a:t>богині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кохання</a:t>
            </a:r>
            <a:r>
              <a:rPr lang="ru-RU" sz="2800" dirty="0">
                <a:solidFill>
                  <a:schemeClr val="accent6"/>
                </a:solidFill>
              </a:rPr>
              <a:t>) </a:t>
            </a:r>
            <a:r>
              <a:rPr lang="ru-RU" sz="2800" dirty="0" err="1">
                <a:solidFill>
                  <a:schemeClr val="accent6"/>
                </a:solidFill>
              </a:rPr>
              <a:t>супроводжувались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співами</a:t>
            </a:r>
            <a:r>
              <a:rPr lang="ru-RU" sz="2800" dirty="0">
                <a:solidFill>
                  <a:schemeClr val="accent6"/>
                </a:solidFill>
              </a:rPr>
              <a:t>, </a:t>
            </a:r>
            <a:r>
              <a:rPr lang="ru-RU" sz="2800" dirty="0" err="1">
                <a:solidFill>
                  <a:schemeClr val="accent6"/>
                </a:solidFill>
              </a:rPr>
              <a:t>ритуальними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танцями</a:t>
            </a:r>
            <a:r>
              <a:rPr lang="ru-RU" sz="2800" dirty="0">
                <a:solidFill>
                  <a:schemeClr val="accent6"/>
                </a:solidFill>
              </a:rPr>
              <a:t>, </a:t>
            </a:r>
            <a:r>
              <a:rPr lang="ru-RU" sz="2800" dirty="0" err="1">
                <a:solidFill>
                  <a:schemeClr val="accent6"/>
                </a:solidFill>
              </a:rPr>
              <a:t>грою</a:t>
            </a:r>
            <a:r>
              <a:rPr lang="ru-RU" sz="2800" dirty="0">
                <a:solidFill>
                  <a:schemeClr val="accent6"/>
                </a:solidFill>
              </a:rPr>
              <a:t> на </a:t>
            </a:r>
            <a:r>
              <a:rPr lang="ru-RU" sz="2800" dirty="0" err="1">
                <a:solidFill>
                  <a:schemeClr val="accent6"/>
                </a:solidFill>
              </a:rPr>
              <a:t>музичних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інструментах</a:t>
            </a:r>
            <a:r>
              <a:rPr lang="ru-RU" sz="2800" dirty="0">
                <a:solidFill>
                  <a:schemeClr val="accent6"/>
                </a:solidFill>
              </a:rPr>
              <a:t> і </a:t>
            </a:r>
            <a:r>
              <a:rPr lang="ru-RU" sz="2800" dirty="0" err="1">
                <a:solidFill>
                  <a:schemeClr val="accent6"/>
                </a:solidFill>
              </a:rPr>
              <a:t>завершувались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спільним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застіллям</a:t>
            </a:r>
            <a:r>
              <a:rPr lang="ru-RU" sz="2800" dirty="0">
                <a:solidFill>
                  <a:schemeClr val="accent6"/>
                </a:solidFill>
              </a:rPr>
              <a:t>. </a:t>
            </a:r>
            <a:endParaRPr lang="ru-RU" sz="2800" dirty="0" smtClean="0">
              <a:solidFill>
                <a:schemeClr val="accent6"/>
              </a:solidFill>
            </a:endParaRPr>
          </a:p>
          <a:p>
            <a:r>
              <a:rPr lang="ru-RU" sz="2800" dirty="0" err="1" smtClean="0">
                <a:solidFill>
                  <a:schemeClr val="accent6"/>
                </a:solidFill>
              </a:rPr>
              <a:t>Слов’яни</a:t>
            </a:r>
            <a:r>
              <a:rPr lang="ru-RU" sz="2800" dirty="0" smtClean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вшановували</a:t>
            </a:r>
            <a:r>
              <a:rPr lang="ru-RU" sz="2800" dirty="0">
                <a:solidFill>
                  <a:schemeClr val="accent6"/>
                </a:solidFill>
              </a:rPr>
              <a:t> не </a:t>
            </a:r>
            <a:r>
              <a:rPr lang="ru-RU" sz="2800" dirty="0" err="1">
                <a:solidFill>
                  <a:schemeClr val="accent6"/>
                </a:solidFill>
              </a:rPr>
              <a:t>лише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язичницьких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богів</a:t>
            </a:r>
            <a:r>
              <a:rPr lang="ru-RU" sz="2800" dirty="0">
                <a:solidFill>
                  <a:schemeClr val="accent6"/>
                </a:solidFill>
              </a:rPr>
              <a:t>, але й </a:t>
            </a:r>
            <a:r>
              <a:rPr lang="ru-RU" sz="2800" dirty="0" err="1">
                <a:solidFill>
                  <a:schemeClr val="accent6"/>
                </a:solidFill>
              </a:rPr>
              <a:t>місця</a:t>
            </a:r>
            <a:r>
              <a:rPr lang="ru-RU" sz="2800" dirty="0">
                <a:solidFill>
                  <a:schemeClr val="accent6"/>
                </a:solidFill>
              </a:rPr>
              <a:t>, де вони </a:t>
            </a:r>
            <a:r>
              <a:rPr lang="ru-RU" sz="2800" dirty="0" err="1">
                <a:solidFill>
                  <a:schemeClr val="accent6"/>
                </a:solidFill>
              </a:rPr>
              <a:t>живуть</a:t>
            </a:r>
            <a:r>
              <a:rPr lang="ru-RU" sz="2800" dirty="0">
                <a:solidFill>
                  <a:schemeClr val="accent6"/>
                </a:solidFill>
              </a:rPr>
              <a:t>: </a:t>
            </a:r>
            <a:r>
              <a:rPr lang="ru-RU" sz="2800" dirty="0" err="1">
                <a:solidFill>
                  <a:schemeClr val="accent6"/>
                </a:solidFill>
              </a:rPr>
              <a:t>ліси</a:t>
            </a:r>
            <a:r>
              <a:rPr lang="ru-RU" sz="2800" dirty="0">
                <a:solidFill>
                  <a:schemeClr val="accent6"/>
                </a:solidFill>
              </a:rPr>
              <a:t>, гори, </a:t>
            </a:r>
            <a:r>
              <a:rPr lang="ru-RU" sz="2800" dirty="0" err="1">
                <a:solidFill>
                  <a:schemeClr val="accent6"/>
                </a:solidFill>
              </a:rPr>
              <a:t>річки</a:t>
            </a:r>
            <a:r>
              <a:rPr lang="ru-RU" sz="2800" dirty="0">
                <a:solidFill>
                  <a:schemeClr val="accent6"/>
                </a:solidFill>
              </a:rPr>
              <a:t> та озера.</a:t>
            </a:r>
          </a:p>
        </p:txBody>
      </p:sp>
    </p:spTree>
    <p:extLst>
      <p:ext uri="{BB962C8B-B14F-4D97-AF65-F5344CB8AC3E}">
        <p14:creationId xmlns:p14="http://schemas.microsoft.com/office/powerpoint/2010/main" val="17670260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03648" y="908720"/>
            <a:ext cx="7344816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>
                <a:solidFill>
                  <a:schemeClr val="accent6"/>
                </a:solidFill>
              </a:rPr>
              <a:t>За </a:t>
            </a:r>
            <a:r>
              <a:rPr lang="ru-RU" sz="3200" dirty="0" err="1">
                <a:solidFill>
                  <a:schemeClr val="accent6"/>
                </a:solidFill>
              </a:rPr>
              <a:t>припущеннями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дослідників</a:t>
            </a:r>
            <a:r>
              <a:rPr lang="ru-RU" sz="3200" dirty="0">
                <a:solidFill>
                  <a:schemeClr val="accent6"/>
                </a:solidFill>
              </a:rPr>
              <a:t>, </a:t>
            </a:r>
            <a:r>
              <a:rPr lang="ru-RU" sz="3200" dirty="0" err="1">
                <a:solidFill>
                  <a:schemeClr val="accent6"/>
                </a:solidFill>
              </a:rPr>
              <a:t>пісенна</a:t>
            </a:r>
            <a:r>
              <a:rPr lang="ru-RU" sz="3200" dirty="0">
                <a:solidFill>
                  <a:schemeClr val="accent6"/>
                </a:solidFill>
              </a:rPr>
              <a:t> й </a:t>
            </a:r>
            <a:r>
              <a:rPr lang="ru-RU" sz="3200" dirty="0" err="1">
                <a:solidFill>
                  <a:schemeClr val="accent6"/>
                </a:solidFill>
              </a:rPr>
              <a:t>інструментальна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творчість</a:t>
            </a:r>
            <a:r>
              <a:rPr lang="ru-RU" sz="3200" dirty="0">
                <a:solidFill>
                  <a:schemeClr val="accent6"/>
                </a:solidFill>
              </a:rPr>
              <a:t> того часу </a:t>
            </a:r>
            <a:r>
              <a:rPr lang="ru-RU" sz="3200" dirty="0" err="1">
                <a:solidFill>
                  <a:schemeClr val="accent6"/>
                </a:solidFill>
              </a:rPr>
              <a:t>розвивалися</a:t>
            </a:r>
            <a:r>
              <a:rPr lang="ru-RU" sz="3200" dirty="0">
                <a:solidFill>
                  <a:schemeClr val="accent6"/>
                </a:solidFill>
              </a:rPr>
              <a:t> у </a:t>
            </a:r>
            <a:r>
              <a:rPr lang="ru-RU" sz="3200" dirty="0" err="1">
                <a:solidFill>
                  <a:schemeClr val="accent6"/>
                </a:solidFill>
              </a:rPr>
              <a:t>тісному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взаємозв’язку</a:t>
            </a:r>
            <a:r>
              <a:rPr lang="ru-RU" sz="3200" dirty="0">
                <a:solidFill>
                  <a:schemeClr val="accent6"/>
                </a:solidFill>
              </a:rPr>
              <a:t>. </a:t>
            </a:r>
            <a:r>
              <a:rPr lang="ru-RU" sz="3200" dirty="0" err="1">
                <a:solidFill>
                  <a:schemeClr val="accent6"/>
                </a:solidFill>
              </a:rPr>
              <a:t>Імовірно</a:t>
            </a:r>
            <a:r>
              <a:rPr lang="ru-RU" sz="3200" dirty="0">
                <a:solidFill>
                  <a:schemeClr val="accent6"/>
                </a:solidFill>
              </a:rPr>
              <a:t>, </a:t>
            </a:r>
            <a:r>
              <a:rPr lang="ru-RU" sz="3200" dirty="0" err="1">
                <a:solidFill>
                  <a:schemeClr val="accent6"/>
                </a:solidFill>
              </a:rPr>
              <a:t>що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саме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обрядовий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спів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сприяв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виникненню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музичних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інструментів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із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встановленням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їхнього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музичного</a:t>
            </a:r>
            <a:r>
              <a:rPr lang="ru-RU" sz="3200" dirty="0">
                <a:solidFill>
                  <a:schemeClr val="accent6"/>
                </a:solidFill>
              </a:rPr>
              <a:t> строю, </a:t>
            </a:r>
            <a:r>
              <a:rPr lang="ru-RU" sz="3200" dirty="0" err="1">
                <a:solidFill>
                  <a:schemeClr val="accent6"/>
                </a:solidFill>
              </a:rPr>
              <a:t>оскільки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храмові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пісні-молитви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виконувались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із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музичним</a:t>
            </a:r>
            <a:r>
              <a:rPr lang="ru-RU" sz="3200" dirty="0">
                <a:solidFill>
                  <a:schemeClr val="accent6"/>
                </a:solidFill>
              </a:rPr>
              <a:t> </a:t>
            </a:r>
            <a:r>
              <a:rPr lang="ru-RU" sz="3200" dirty="0" err="1">
                <a:solidFill>
                  <a:schemeClr val="accent6"/>
                </a:solidFill>
              </a:rPr>
              <a:t>супроводом</a:t>
            </a:r>
            <a:r>
              <a:rPr lang="ru-RU" sz="3200" dirty="0">
                <a:solidFill>
                  <a:schemeClr val="accent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41687345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2002552"/>
          </a:xfrm>
        </p:spPr>
        <p:txBody>
          <a:bodyPr>
            <a:normAutofit fontScale="90000"/>
          </a:bodyPr>
          <a:lstStyle/>
          <a:p>
            <a:r>
              <a:rPr lang="ru-RU" dirty="0" err="1">
                <a:solidFill>
                  <a:schemeClr val="accent6"/>
                </a:solidFill>
              </a:rPr>
              <a:t>Пісенну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творчість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давніх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слов’ян</a:t>
            </a:r>
            <a:r>
              <a:rPr lang="ru-RU" dirty="0">
                <a:solidFill>
                  <a:schemeClr val="accent6"/>
                </a:solidFill>
              </a:rPr>
              <a:t> </a:t>
            </a:r>
            <a:r>
              <a:rPr lang="ru-RU" dirty="0" err="1">
                <a:solidFill>
                  <a:schemeClr val="accent6"/>
                </a:solidFill>
              </a:rPr>
              <a:t>поділяють</a:t>
            </a:r>
            <a:r>
              <a:rPr lang="ru-RU" dirty="0">
                <a:solidFill>
                  <a:schemeClr val="accent6"/>
                </a:solidFill>
              </a:rPr>
              <a:t> на календарно-</a:t>
            </a:r>
            <a:r>
              <a:rPr lang="ru-RU" dirty="0" err="1">
                <a:solidFill>
                  <a:schemeClr val="accent6"/>
                </a:solidFill>
              </a:rPr>
              <a:t>обрядову</a:t>
            </a:r>
            <a:r>
              <a:rPr lang="ru-RU" dirty="0">
                <a:solidFill>
                  <a:schemeClr val="accent6"/>
                </a:solidFill>
              </a:rPr>
              <a:t> та </a:t>
            </a:r>
            <a:r>
              <a:rPr lang="ru-RU" dirty="0" err="1">
                <a:solidFill>
                  <a:schemeClr val="accent6"/>
                </a:solidFill>
              </a:rPr>
              <a:t>родинно-обрядову</a:t>
            </a:r>
            <a:r>
              <a:rPr lang="ru-RU" dirty="0">
                <a:solidFill>
                  <a:schemeClr val="accent6"/>
                </a:solidFill>
              </a:rPr>
              <a:t>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2924944"/>
            <a:ext cx="3143250" cy="2495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Прямоугольник 2"/>
          <p:cNvSpPr/>
          <p:nvPr/>
        </p:nvSpPr>
        <p:spPr>
          <a:xfrm>
            <a:off x="3851920" y="5661248"/>
            <a:ext cx="4572000" cy="830997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sz="2400" b="1" dirty="0" err="1">
                <a:solidFill>
                  <a:schemeClr val="accent6"/>
                </a:solidFill>
              </a:rPr>
              <a:t>Відтворення</a:t>
            </a:r>
            <a:r>
              <a:rPr lang="ru-RU" sz="2400" b="1" dirty="0">
                <a:solidFill>
                  <a:schemeClr val="accent6"/>
                </a:solidFill>
              </a:rPr>
              <a:t> </a:t>
            </a:r>
            <a:r>
              <a:rPr lang="ru-RU" sz="2400" b="1" dirty="0" err="1">
                <a:solidFill>
                  <a:schemeClr val="accent6"/>
                </a:solidFill>
              </a:rPr>
              <a:t>слов'янського</a:t>
            </a:r>
            <a:r>
              <a:rPr lang="ru-RU" sz="2400" b="1" dirty="0">
                <a:solidFill>
                  <a:schemeClr val="accent6"/>
                </a:solidFill>
              </a:rPr>
              <a:t> ритуалу на честь бога Ярила</a:t>
            </a:r>
          </a:p>
        </p:txBody>
      </p:sp>
    </p:spTree>
    <p:extLst>
      <p:ext uri="{BB962C8B-B14F-4D97-AF65-F5344CB8AC3E}">
        <p14:creationId xmlns:p14="http://schemas.microsoft.com/office/powerpoint/2010/main" val="3071565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8680"/>
            <a:ext cx="4669727" cy="39594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979712" y="5013176"/>
            <a:ext cx="624644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i="1" dirty="0" err="1">
                <a:solidFill>
                  <a:schemeClr val="accent6"/>
                </a:solidFill>
              </a:rPr>
              <a:t>Відтворення</a:t>
            </a:r>
            <a:r>
              <a:rPr lang="ru-RU" sz="2400" i="1" dirty="0">
                <a:solidFill>
                  <a:schemeClr val="accent6"/>
                </a:solidFill>
              </a:rPr>
              <a:t> </a:t>
            </a:r>
            <a:r>
              <a:rPr lang="ru-RU" sz="2400" i="1" dirty="0" err="1">
                <a:solidFill>
                  <a:schemeClr val="accent6"/>
                </a:solidFill>
              </a:rPr>
              <a:t>слов'янської</a:t>
            </a:r>
            <a:r>
              <a:rPr lang="ru-RU" sz="2400" i="1" dirty="0">
                <a:solidFill>
                  <a:schemeClr val="accent6"/>
                </a:solidFill>
              </a:rPr>
              <a:t> </a:t>
            </a:r>
            <a:r>
              <a:rPr lang="ru-RU" sz="2400" i="1" dirty="0" err="1">
                <a:solidFill>
                  <a:schemeClr val="accent6"/>
                </a:solidFill>
              </a:rPr>
              <a:t>музики</a:t>
            </a:r>
            <a:r>
              <a:rPr lang="ru-RU" sz="2400" i="1" dirty="0">
                <a:solidFill>
                  <a:schemeClr val="accent6"/>
                </a:solidFill>
              </a:rPr>
              <a:t> </a:t>
            </a:r>
            <a:r>
              <a:rPr lang="ru-RU" sz="2400" i="1" dirty="0" err="1">
                <a:solidFill>
                  <a:schemeClr val="accent6"/>
                </a:solidFill>
              </a:rPr>
              <a:t>етнографічним</a:t>
            </a:r>
            <a:r>
              <a:rPr lang="ru-RU" sz="2400" i="1" dirty="0">
                <a:solidFill>
                  <a:schemeClr val="accent6"/>
                </a:solidFill>
              </a:rPr>
              <a:t> гуртом «Лада»</a:t>
            </a:r>
          </a:p>
        </p:txBody>
      </p:sp>
    </p:spTree>
    <p:extLst>
      <p:ext uri="{BB962C8B-B14F-4D97-AF65-F5344CB8AC3E}">
        <p14:creationId xmlns:p14="http://schemas.microsoft.com/office/powerpoint/2010/main" val="3281102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331640" y="879419"/>
            <a:ext cx="7632848" cy="440120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>
                <a:solidFill>
                  <a:schemeClr val="accent6"/>
                </a:solidFill>
              </a:rPr>
              <a:t>Календарно-</a:t>
            </a:r>
            <a:r>
              <a:rPr lang="ru-RU" sz="2800" dirty="0" err="1">
                <a:solidFill>
                  <a:schemeClr val="accent6"/>
                </a:solidFill>
              </a:rPr>
              <a:t>обрядові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пісні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нерозривно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пов’язані</a:t>
            </a:r>
            <a:r>
              <a:rPr lang="ru-RU" sz="2800" dirty="0">
                <a:solidFill>
                  <a:schemeClr val="accent6"/>
                </a:solidFill>
              </a:rPr>
              <a:t> з порами року, </a:t>
            </a:r>
            <a:r>
              <a:rPr lang="ru-RU" sz="2800" dirty="0" err="1">
                <a:solidFill>
                  <a:schemeClr val="accent6"/>
                </a:solidFill>
              </a:rPr>
              <a:t>відповідними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звичаями</a:t>
            </a:r>
            <a:r>
              <a:rPr lang="ru-RU" sz="2800" dirty="0">
                <a:solidFill>
                  <a:schemeClr val="accent6"/>
                </a:solidFill>
              </a:rPr>
              <a:t> і </a:t>
            </a:r>
            <a:r>
              <a:rPr lang="ru-RU" sz="2800" dirty="0" err="1">
                <a:solidFill>
                  <a:schemeClr val="accent6"/>
                </a:solidFill>
              </a:rPr>
              <a:t>землеробством</a:t>
            </a:r>
            <a:r>
              <a:rPr lang="ru-RU" sz="2800" dirty="0">
                <a:solidFill>
                  <a:schemeClr val="accent6"/>
                </a:solidFill>
              </a:rPr>
              <a:t>. Жанрами </a:t>
            </a:r>
            <a:r>
              <a:rPr lang="ru-RU" sz="2800" dirty="0" err="1">
                <a:solidFill>
                  <a:schemeClr val="accent6"/>
                </a:solidFill>
              </a:rPr>
              <a:t>календарної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музичної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творчості</a:t>
            </a:r>
            <a:r>
              <a:rPr lang="ru-RU" sz="2800" dirty="0">
                <a:solidFill>
                  <a:schemeClr val="accent6"/>
                </a:solidFill>
              </a:rPr>
              <a:t> є веснянки, </a:t>
            </a:r>
            <a:r>
              <a:rPr lang="ru-RU" sz="2800" dirty="0" err="1">
                <a:solidFill>
                  <a:schemeClr val="accent6"/>
                </a:solidFill>
              </a:rPr>
              <a:t>гаївки</a:t>
            </a:r>
            <a:r>
              <a:rPr lang="ru-RU" sz="2800" dirty="0">
                <a:solidFill>
                  <a:schemeClr val="accent6"/>
                </a:solidFill>
              </a:rPr>
              <a:t>, </a:t>
            </a:r>
            <a:r>
              <a:rPr lang="ru-RU" sz="2800" dirty="0" err="1">
                <a:solidFill>
                  <a:schemeClr val="accent6"/>
                </a:solidFill>
              </a:rPr>
              <a:t>русальні</a:t>
            </a:r>
            <a:r>
              <a:rPr lang="ru-RU" sz="2800" dirty="0">
                <a:solidFill>
                  <a:schemeClr val="accent6"/>
                </a:solidFill>
              </a:rPr>
              <a:t>, </a:t>
            </a:r>
            <a:r>
              <a:rPr lang="ru-RU" sz="2800" dirty="0" err="1">
                <a:solidFill>
                  <a:schemeClr val="accent6"/>
                </a:solidFill>
              </a:rPr>
              <a:t>купальські</a:t>
            </a:r>
            <a:r>
              <a:rPr lang="ru-RU" sz="2800" dirty="0">
                <a:solidFill>
                  <a:schemeClr val="accent6"/>
                </a:solidFill>
              </a:rPr>
              <a:t> та </a:t>
            </a:r>
            <a:r>
              <a:rPr lang="ru-RU" sz="2800" dirty="0" err="1">
                <a:solidFill>
                  <a:schemeClr val="accent6"/>
                </a:solidFill>
              </a:rPr>
              <a:t>жниварські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пісні</a:t>
            </a:r>
            <a:r>
              <a:rPr lang="ru-RU" sz="2800" dirty="0">
                <a:solidFill>
                  <a:schemeClr val="accent6"/>
                </a:solidFill>
              </a:rPr>
              <a:t>, колядки і </a:t>
            </a:r>
            <a:r>
              <a:rPr lang="ru-RU" sz="2800" dirty="0" err="1">
                <a:solidFill>
                  <a:schemeClr val="accent6"/>
                </a:solidFill>
              </a:rPr>
              <a:t>щедрівки</a:t>
            </a:r>
            <a:r>
              <a:rPr lang="ru-RU" sz="2800" dirty="0">
                <a:solidFill>
                  <a:schemeClr val="accent6"/>
                </a:solidFill>
              </a:rPr>
              <a:t>. </a:t>
            </a:r>
            <a:r>
              <a:rPr lang="ru-RU" sz="2800" dirty="0" err="1">
                <a:solidFill>
                  <a:schemeClr val="accent6"/>
                </a:solidFill>
              </a:rPr>
              <a:t>Виконання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цих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пісень</a:t>
            </a:r>
            <a:r>
              <a:rPr lang="ru-RU" sz="2800" dirty="0">
                <a:solidFill>
                  <a:schemeClr val="accent6"/>
                </a:solidFill>
              </a:rPr>
              <a:t> часто </a:t>
            </a:r>
            <a:r>
              <a:rPr lang="ru-RU" sz="2800" dirty="0" err="1">
                <a:solidFill>
                  <a:schemeClr val="accent6"/>
                </a:solidFill>
              </a:rPr>
              <a:t>супроводжувалося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театралізованими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обрядовими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діями</a:t>
            </a:r>
            <a:r>
              <a:rPr lang="ru-RU" sz="2800" dirty="0">
                <a:solidFill>
                  <a:schemeClr val="accent6"/>
                </a:solidFill>
              </a:rPr>
              <a:t>, хороводами. </a:t>
            </a:r>
            <a:r>
              <a:rPr lang="ru-RU" sz="2800" dirty="0" err="1">
                <a:solidFill>
                  <a:schemeClr val="accent6"/>
                </a:solidFill>
              </a:rPr>
              <a:t>Оскільки</a:t>
            </a:r>
            <a:r>
              <a:rPr lang="ru-RU" sz="2800" dirty="0">
                <a:solidFill>
                  <a:schemeClr val="accent6"/>
                </a:solidFill>
              </a:rPr>
              <a:t> вони </a:t>
            </a:r>
            <a:r>
              <a:rPr lang="ru-RU" sz="2800" dirty="0" err="1">
                <a:solidFill>
                  <a:schemeClr val="accent6"/>
                </a:solidFill>
              </a:rPr>
              <a:t>були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ритуальними</a:t>
            </a:r>
            <a:r>
              <a:rPr lang="ru-RU" sz="2800" dirty="0">
                <a:solidFill>
                  <a:schemeClr val="accent6"/>
                </a:solidFill>
              </a:rPr>
              <a:t>, то </a:t>
            </a:r>
            <a:r>
              <a:rPr lang="ru-RU" sz="2800" dirty="0" err="1">
                <a:solidFill>
                  <a:schemeClr val="accent6"/>
                </a:solidFill>
              </a:rPr>
              <a:t>мали</a:t>
            </a:r>
            <a:r>
              <a:rPr lang="ru-RU" sz="2800" dirty="0">
                <a:solidFill>
                  <a:schemeClr val="accent6"/>
                </a:solidFill>
              </a:rPr>
              <a:t> </a:t>
            </a:r>
            <a:r>
              <a:rPr lang="ru-RU" sz="2800" dirty="0" err="1">
                <a:solidFill>
                  <a:schemeClr val="accent6"/>
                </a:solidFill>
              </a:rPr>
              <a:t>закличний</a:t>
            </a:r>
            <a:r>
              <a:rPr lang="ru-RU" sz="2800" dirty="0">
                <a:solidFill>
                  <a:schemeClr val="accent6"/>
                </a:solidFill>
              </a:rPr>
              <a:t>, </a:t>
            </a:r>
            <a:r>
              <a:rPr lang="ru-RU" sz="2800" dirty="0" err="1">
                <a:solidFill>
                  <a:schemeClr val="accent6"/>
                </a:solidFill>
              </a:rPr>
              <a:t>піднесений</a:t>
            </a:r>
            <a:r>
              <a:rPr lang="ru-RU" sz="2800" dirty="0">
                <a:solidFill>
                  <a:schemeClr val="accent6"/>
                </a:solidFill>
              </a:rPr>
              <a:t> характер.</a:t>
            </a:r>
          </a:p>
        </p:txBody>
      </p:sp>
    </p:spTree>
    <p:extLst>
      <p:ext uri="{BB962C8B-B14F-4D97-AF65-F5344CB8AC3E}">
        <p14:creationId xmlns:p14="http://schemas.microsoft.com/office/powerpoint/2010/main" val="807794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476672"/>
            <a:ext cx="3672408" cy="4614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004048" y="2262356"/>
            <a:ext cx="3942184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b="1" dirty="0" err="1">
                <a:solidFill>
                  <a:schemeClr val="accent6"/>
                </a:solidFill>
              </a:rPr>
              <a:t>Музичні</a:t>
            </a:r>
            <a:r>
              <a:rPr lang="ru-RU" sz="2400" b="1" dirty="0">
                <a:solidFill>
                  <a:schemeClr val="accent6"/>
                </a:solidFill>
              </a:rPr>
              <a:t> </a:t>
            </a:r>
            <a:r>
              <a:rPr lang="ru-RU" sz="2400" b="1" dirty="0" err="1">
                <a:solidFill>
                  <a:schemeClr val="accent6"/>
                </a:solidFill>
              </a:rPr>
              <a:t>інструменти</a:t>
            </a:r>
            <a:r>
              <a:rPr lang="ru-RU" sz="2400" b="1" dirty="0">
                <a:solidFill>
                  <a:schemeClr val="accent6"/>
                </a:solidFill>
              </a:rPr>
              <a:t> </a:t>
            </a:r>
            <a:r>
              <a:rPr lang="ru-RU" sz="2400" b="1" dirty="0" err="1">
                <a:solidFill>
                  <a:schemeClr val="accent6"/>
                </a:solidFill>
              </a:rPr>
              <a:t>східних</a:t>
            </a:r>
            <a:r>
              <a:rPr lang="ru-RU" sz="2400" b="1" dirty="0">
                <a:solidFill>
                  <a:schemeClr val="accent6"/>
                </a:solidFill>
              </a:rPr>
              <a:t> </a:t>
            </a:r>
            <a:r>
              <a:rPr lang="ru-RU" sz="2400" b="1" dirty="0" err="1">
                <a:solidFill>
                  <a:schemeClr val="accent6"/>
                </a:solidFill>
              </a:rPr>
              <a:t>слов'ян</a:t>
            </a:r>
            <a:r>
              <a:rPr lang="ru-RU" sz="2400" b="1" dirty="0">
                <a:solidFill>
                  <a:schemeClr val="accent6"/>
                </a:solidFill>
              </a:rPr>
              <a:t>: </a:t>
            </a:r>
            <a:r>
              <a:rPr lang="ru-RU" sz="2400" b="1" dirty="0" err="1">
                <a:solidFill>
                  <a:schemeClr val="accent6"/>
                </a:solidFill>
              </a:rPr>
              <a:t>гусла</a:t>
            </a:r>
            <a:r>
              <a:rPr lang="ru-RU" sz="2400" b="1" dirty="0">
                <a:solidFill>
                  <a:schemeClr val="accent6"/>
                </a:solidFill>
              </a:rPr>
              <a:t>, барабан, бубон, </a:t>
            </a:r>
            <a:r>
              <a:rPr lang="ru-RU" sz="2400" b="1" dirty="0" err="1">
                <a:solidFill>
                  <a:schemeClr val="accent6"/>
                </a:solidFill>
              </a:rPr>
              <a:t>сопілки</a:t>
            </a:r>
            <a:r>
              <a:rPr lang="ru-RU" sz="2400" b="1" dirty="0">
                <a:solidFill>
                  <a:schemeClr val="accent6"/>
                </a:solidFill>
              </a:rPr>
              <a:t>, </a:t>
            </a:r>
            <a:r>
              <a:rPr lang="ru-RU" sz="2400" b="1" dirty="0" err="1">
                <a:solidFill>
                  <a:schemeClr val="accent6"/>
                </a:solidFill>
              </a:rPr>
              <a:t>сурма</a:t>
            </a:r>
            <a:r>
              <a:rPr lang="ru-RU" sz="2400" b="1" dirty="0">
                <a:solidFill>
                  <a:schemeClr val="accent6"/>
                </a:solidFill>
              </a:rPr>
              <a:t>, гудок</a:t>
            </a:r>
          </a:p>
        </p:txBody>
      </p:sp>
    </p:spTree>
    <p:extLst>
      <p:ext uri="{BB962C8B-B14F-4D97-AF65-F5344CB8AC3E}">
        <p14:creationId xmlns:p14="http://schemas.microsoft.com/office/powerpoint/2010/main" val="32472078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187624" y="1628800"/>
            <a:ext cx="7776864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err="1">
                <a:solidFill>
                  <a:schemeClr val="accent6"/>
                </a:solidFill>
              </a:rPr>
              <a:t>Родинно-обрядові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пісні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супроводжували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знаменні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події</a:t>
            </a:r>
            <a:r>
              <a:rPr lang="ru-RU" sz="2400" dirty="0">
                <a:solidFill>
                  <a:schemeClr val="accent6"/>
                </a:solidFill>
              </a:rPr>
              <a:t> в </a:t>
            </a:r>
            <a:r>
              <a:rPr lang="ru-RU" sz="2400" dirty="0" err="1">
                <a:solidFill>
                  <a:schemeClr val="accent6"/>
                </a:solidFill>
              </a:rPr>
              <a:t>житті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людини</a:t>
            </a:r>
            <a:r>
              <a:rPr lang="ru-RU" sz="2400" dirty="0">
                <a:solidFill>
                  <a:schemeClr val="accent6"/>
                </a:solidFill>
              </a:rPr>
              <a:t> (</a:t>
            </a:r>
            <a:r>
              <a:rPr lang="ru-RU" sz="2400" dirty="0" err="1">
                <a:solidFill>
                  <a:schemeClr val="accent6"/>
                </a:solidFill>
              </a:rPr>
              <a:t>народження</a:t>
            </a:r>
            <a:r>
              <a:rPr lang="ru-RU" sz="2400" dirty="0">
                <a:solidFill>
                  <a:schemeClr val="accent6"/>
                </a:solidFill>
              </a:rPr>
              <a:t>, </a:t>
            </a:r>
            <a:r>
              <a:rPr lang="ru-RU" sz="2400" dirty="0" err="1">
                <a:solidFill>
                  <a:schemeClr val="accent6"/>
                </a:solidFill>
              </a:rPr>
              <a:t>весілля</a:t>
            </a:r>
            <a:r>
              <a:rPr lang="ru-RU" sz="2400" dirty="0">
                <a:solidFill>
                  <a:schemeClr val="accent6"/>
                </a:solidFill>
              </a:rPr>
              <a:t>, похорон </a:t>
            </a:r>
            <a:r>
              <a:rPr lang="ru-RU" sz="2400" dirty="0" err="1">
                <a:solidFill>
                  <a:schemeClr val="accent6"/>
                </a:solidFill>
              </a:rPr>
              <a:t>тощо</a:t>
            </a:r>
            <a:r>
              <a:rPr lang="ru-RU" sz="2400" dirty="0">
                <a:solidFill>
                  <a:schemeClr val="accent6"/>
                </a:solidFill>
              </a:rPr>
              <a:t>) та </a:t>
            </a:r>
            <a:r>
              <a:rPr lang="ru-RU" sz="2400" dirty="0" err="1">
                <a:solidFill>
                  <a:schemeClr val="accent6"/>
                </a:solidFill>
              </a:rPr>
              <a:t>відображали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особистісні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взаємини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між</a:t>
            </a:r>
            <a:r>
              <a:rPr lang="ru-RU" sz="2400" dirty="0">
                <a:solidFill>
                  <a:schemeClr val="accent6"/>
                </a:solidFill>
              </a:rPr>
              <a:t> членами </a:t>
            </a:r>
            <a:r>
              <a:rPr lang="ru-RU" sz="2400" dirty="0" err="1">
                <a:solidFill>
                  <a:schemeClr val="accent6"/>
                </a:solidFill>
              </a:rPr>
              <a:t>родини</a:t>
            </a:r>
            <a:r>
              <a:rPr lang="ru-RU" sz="2400" dirty="0">
                <a:solidFill>
                  <a:schemeClr val="accent6"/>
                </a:solidFill>
              </a:rPr>
              <a:t>, </a:t>
            </a:r>
            <a:r>
              <a:rPr lang="ru-RU" sz="2400" dirty="0" err="1">
                <a:solidFill>
                  <a:schemeClr val="accent6"/>
                </a:solidFill>
              </a:rPr>
              <a:t>громади</a:t>
            </a:r>
            <a:r>
              <a:rPr lang="ru-RU" sz="2400" dirty="0">
                <a:solidFill>
                  <a:schemeClr val="accent6"/>
                </a:solidFill>
              </a:rPr>
              <a:t>. До </a:t>
            </a:r>
            <a:r>
              <a:rPr lang="ru-RU" sz="2400" dirty="0" err="1">
                <a:solidFill>
                  <a:schemeClr val="accent6"/>
                </a:solidFill>
              </a:rPr>
              <a:t>жанрів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цієї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музичної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творчості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відносять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весільні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пісні</a:t>
            </a:r>
            <a:r>
              <a:rPr lang="ru-RU" sz="2400" dirty="0">
                <a:solidFill>
                  <a:schemeClr val="accent6"/>
                </a:solidFill>
              </a:rPr>
              <a:t>, </a:t>
            </a:r>
            <a:r>
              <a:rPr lang="ru-RU" sz="2400" dirty="0" err="1">
                <a:solidFill>
                  <a:schemeClr val="accent6"/>
                </a:solidFill>
              </a:rPr>
              <a:t>колискові</a:t>
            </a:r>
            <a:r>
              <a:rPr lang="ru-RU" sz="2400" dirty="0">
                <a:solidFill>
                  <a:schemeClr val="accent6"/>
                </a:solidFill>
              </a:rPr>
              <a:t>, </a:t>
            </a:r>
            <a:r>
              <a:rPr lang="ru-RU" sz="2400" dirty="0" err="1">
                <a:solidFill>
                  <a:schemeClr val="accent6"/>
                </a:solidFill>
              </a:rPr>
              <a:t>плачі</a:t>
            </a:r>
            <a:r>
              <a:rPr lang="ru-RU" sz="2400" dirty="0">
                <a:solidFill>
                  <a:schemeClr val="accent6"/>
                </a:solidFill>
              </a:rPr>
              <a:t>, </a:t>
            </a:r>
            <a:r>
              <a:rPr lang="ru-RU" sz="2400" dirty="0" err="1">
                <a:solidFill>
                  <a:schemeClr val="accent6"/>
                </a:solidFill>
              </a:rPr>
              <a:t>голосіння</a:t>
            </a:r>
            <a:r>
              <a:rPr lang="ru-RU" sz="2400" dirty="0">
                <a:solidFill>
                  <a:schemeClr val="accent6"/>
                </a:solidFill>
              </a:rPr>
              <a:t>. </a:t>
            </a:r>
            <a:endParaRPr lang="ru-RU" sz="2400" dirty="0" smtClean="0">
              <a:solidFill>
                <a:schemeClr val="accent6"/>
              </a:solidFill>
            </a:endParaRPr>
          </a:p>
          <a:p>
            <a:r>
              <a:rPr lang="ru-RU" sz="2400" dirty="0" smtClean="0">
                <a:solidFill>
                  <a:schemeClr val="accent6"/>
                </a:solidFill>
              </a:rPr>
              <a:t>За </a:t>
            </a:r>
            <a:r>
              <a:rPr lang="ru-RU" sz="2400" dirty="0">
                <a:solidFill>
                  <a:schemeClr val="accent6"/>
                </a:solidFill>
              </a:rPr>
              <a:t>характером </a:t>
            </a:r>
            <a:r>
              <a:rPr lang="ru-RU" sz="2400" dirty="0" err="1">
                <a:solidFill>
                  <a:schemeClr val="accent6"/>
                </a:solidFill>
              </a:rPr>
              <a:t>виконання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родинно-обрядові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пісні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були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урочистими</a:t>
            </a:r>
            <a:r>
              <a:rPr lang="ru-RU" sz="2400" dirty="0">
                <a:solidFill>
                  <a:schemeClr val="accent6"/>
                </a:solidFill>
              </a:rPr>
              <a:t>, </a:t>
            </a:r>
            <a:r>
              <a:rPr lang="ru-RU" sz="2400" dirty="0" err="1">
                <a:solidFill>
                  <a:schemeClr val="accent6"/>
                </a:solidFill>
              </a:rPr>
              <a:t>веселими</a:t>
            </a:r>
            <a:r>
              <a:rPr lang="ru-RU" sz="2400" dirty="0">
                <a:solidFill>
                  <a:schemeClr val="accent6"/>
                </a:solidFill>
              </a:rPr>
              <a:t> (</a:t>
            </a:r>
            <a:r>
              <a:rPr lang="ru-RU" sz="2400" dirty="0" err="1">
                <a:solidFill>
                  <a:schemeClr val="accent6"/>
                </a:solidFill>
              </a:rPr>
              <a:t>весільні</a:t>
            </a:r>
            <a:r>
              <a:rPr lang="ru-RU" sz="2400" dirty="0">
                <a:solidFill>
                  <a:schemeClr val="accent6"/>
                </a:solidFill>
              </a:rPr>
              <a:t>), </a:t>
            </a:r>
            <a:r>
              <a:rPr lang="ru-RU" sz="2400" dirty="0" err="1">
                <a:solidFill>
                  <a:schemeClr val="accent6"/>
                </a:solidFill>
              </a:rPr>
              <a:t>ліричними</a:t>
            </a:r>
            <a:r>
              <a:rPr lang="ru-RU" sz="2400" dirty="0">
                <a:solidFill>
                  <a:schemeClr val="accent6"/>
                </a:solidFill>
              </a:rPr>
              <a:t> (</a:t>
            </a:r>
            <a:r>
              <a:rPr lang="ru-RU" sz="2400" dirty="0" err="1">
                <a:solidFill>
                  <a:schemeClr val="accent6"/>
                </a:solidFill>
              </a:rPr>
              <a:t>колискові</a:t>
            </a:r>
            <a:r>
              <a:rPr lang="ru-RU" sz="2400" dirty="0">
                <a:solidFill>
                  <a:schemeClr val="accent6"/>
                </a:solidFill>
              </a:rPr>
              <a:t>) </a:t>
            </a:r>
            <a:r>
              <a:rPr lang="ru-RU" sz="2400" dirty="0" err="1">
                <a:solidFill>
                  <a:schemeClr val="accent6"/>
                </a:solidFill>
              </a:rPr>
              <a:t>або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жалобними</a:t>
            </a:r>
            <a:r>
              <a:rPr lang="ru-RU" sz="2400" dirty="0">
                <a:solidFill>
                  <a:schemeClr val="accent6"/>
                </a:solidFill>
              </a:rPr>
              <a:t> (</a:t>
            </a:r>
            <a:r>
              <a:rPr lang="ru-RU" sz="2400" dirty="0" err="1">
                <a:solidFill>
                  <a:schemeClr val="accent6"/>
                </a:solidFill>
              </a:rPr>
              <a:t>плачі</a:t>
            </a:r>
            <a:r>
              <a:rPr lang="ru-RU" sz="2400" dirty="0">
                <a:solidFill>
                  <a:schemeClr val="accent6"/>
                </a:solidFill>
              </a:rPr>
              <a:t>), вони </a:t>
            </a:r>
            <a:r>
              <a:rPr lang="ru-RU" sz="2400" dirty="0" err="1">
                <a:solidFill>
                  <a:schemeClr val="accent6"/>
                </a:solidFill>
              </a:rPr>
              <a:t>художньо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втілювали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особисті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почуття</a:t>
            </a:r>
            <a:r>
              <a:rPr lang="ru-RU" sz="2400" dirty="0">
                <a:solidFill>
                  <a:schemeClr val="accent6"/>
                </a:solidFill>
              </a:rPr>
              <a:t> та </a:t>
            </a:r>
            <a:r>
              <a:rPr lang="ru-RU" sz="2400" dirty="0" err="1">
                <a:solidFill>
                  <a:schemeClr val="accent6"/>
                </a:solidFill>
              </a:rPr>
              <a:t>емоційні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стани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людини</a:t>
            </a:r>
            <a:r>
              <a:rPr lang="ru-RU" sz="2400" dirty="0">
                <a:solidFill>
                  <a:schemeClr val="accent6"/>
                </a:solidFill>
              </a:rPr>
              <a:t> в </a:t>
            </a:r>
            <a:r>
              <a:rPr lang="ru-RU" sz="2400" dirty="0" err="1">
                <a:solidFill>
                  <a:schemeClr val="accent6"/>
                </a:solidFill>
              </a:rPr>
              <a:t>різних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життєвих</a:t>
            </a:r>
            <a:r>
              <a:rPr lang="ru-RU" sz="2400" dirty="0">
                <a:solidFill>
                  <a:schemeClr val="accent6"/>
                </a:solidFill>
              </a:rPr>
              <a:t> </a:t>
            </a:r>
            <a:r>
              <a:rPr lang="ru-RU" sz="2400" dirty="0" err="1">
                <a:solidFill>
                  <a:schemeClr val="accent6"/>
                </a:solidFill>
              </a:rPr>
              <a:t>ситуаціях</a:t>
            </a:r>
            <a:r>
              <a:rPr lang="ru-RU" sz="2400" dirty="0">
                <a:solidFill>
                  <a:schemeClr val="accent6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5154102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14</TotalTime>
  <Words>625</Words>
  <Application>Microsoft Office PowerPoint</Application>
  <PresentationFormat>Экран (4:3)</PresentationFormat>
  <Paragraphs>27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Солнцестояние</vt:lpstr>
      <vt:lpstr>Музична культура східних словян,античних міст Північного Причорномор’я</vt:lpstr>
      <vt:lpstr>Музична культура східних слов'ян</vt:lpstr>
      <vt:lpstr>Презентация PowerPoint</vt:lpstr>
      <vt:lpstr>Презентация PowerPoint</vt:lpstr>
      <vt:lpstr>Пісенну творчість давніх слов’ян поділяють на календарно-обрядову та родинно-обрядову.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Музична культура античних міст Північного-Причорномор'я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Музична культура східних словян,античних міст Північного Причорномор’я</dc:title>
  <cp:lastModifiedBy>Admin</cp:lastModifiedBy>
  <cp:revision>3</cp:revision>
  <dcterms:modified xsi:type="dcterms:W3CDTF">2014-11-02T17:06:24Z</dcterms:modified>
</cp:coreProperties>
</file>