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4" r:id="rId1"/>
  </p:sldMasterIdLst>
  <p:notesMasterIdLst>
    <p:notesMasterId r:id="rId22"/>
  </p:notesMasterIdLst>
  <p:sldIdLst>
    <p:sldId id="256" r:id="rId2"/>
    <p:sldId id="257" r:id="rId3"/>
    <p:sldId id="278" r:id="rId4"/>
    <p:sldId id="258" r:id="rId5"/>
    <p:sldId id="259" r:id="rId6"/>
    <p:sldId id="260" r:id="rId7"/>
    <p:sldId id="275" r:id="rId8"/>
    <p:sldId id="276" r:id="rId9"/>
    <p:sldId id="277" r:id="rId10"/>
    <p:sldId id="261" r:id="rId11"/>
    <p:sldId id="262" r:id="rId12"/>
    <p:sldId id="263" r:id="rId13"/>
    <p:sldId id="264" r:id="rId14"/>
    <p:sldId id="265" r:id="rId15"/>
    <p:sldId id="267" r:id="rId16"/>
    <p:sldId id="269" r:id="rId17"/>
    <p:sldId id="270" r:id="rId18"/>
    <p:sldId id="273" r:id="rId19"/>
    <p:sldId id="274" r:id="rId20"/>
    <p:sldId id="279"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12CA3F-1E18-4D47-9088-E0AA34996B7C}" type="datetimeFigureOut">
              <a:rPr lang="ru-RU" smtClean="0"/>
              <a:pPr/>
              <a:t>10.02.2015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2B515F3-5975-4B67-8265-F85D8F59AFF4}"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Равнобедренный треугольник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540544" y="776288"/>
            <a:ext cx="8062912" cy="1470025"/>
          </a:xfrm>
        </p:spPr>
        <p:txBody>
          <a:bodyPr anchor="b">
            <a:normAutofit/>
          </a:bodyPr>
          <a:lstStyle>
            <a:lvl1pPr algn="r">
              <a:defRPr sz="4400"/>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a:xfrm>
            <a:off x="1371600" y="6012656"/>
            <a:ext cx="5791200" cy="365125"/>
          </a:xfrm>
        </p:spPr>
        <p:txBody>
          <a:bodyPr tIns="0" bIns="0" anchor="t"/>
          <a:lstStyle>
            <a:lvl1pPr algn="r">
              <a:defRPr sz="1000"/>
            </a:lvl1pPr>
          </a:lstStyle>
          <a:p>
            <a:fld id="{5DC54339-2C38-42F9-9F01-0E9E8DE27C10}" type="datetime1">
              <a:rPr lang="ru-RU" smtClean="0"/>
              <a:pPr/>
              <a:t>10.02.2015</a:t>
            </a:fld>
            <a:endParaRPr lang="ru-RU"/>
          </a:p>
        </p:txBody>
      </p:sp>
      <p:sp>
        <p:nvSpPr>
          <p:cNvPr id="17" name="Нижний колонтитул 16"/>
          <p:cNvSpPr>
            <a:spLocks noGrp="1"/>
          </p:cNvSpPr>
          <p:nvPr>
            <p:ph type="ftr" sz="quarter" idx="11"/>
          </p:nvPr>
        </p:nvSpPr>
        <p:spPr>
          <a:xfrm>
            <a:off x="1371600" y="5650704"/>
            <a:ext cx="5791200" cy="365125"/>
          </a:xfrm>
        </p:spPr>
        <p:txBody>
          <a:bodyPr tIns="0" bIns="0" anchor="b"/>
          <a:lstStyle>
            <a:lvl1pPr algn="r">
              <a:defRPr sz="1100"/>
            </a:lvl1pPr>
          </a:lstStyle>
          <a:p>
            <a:endParaRPr lang="ru-RU"/>
          </a:p>
        </p:txBody>
      </p:sp>
      <p:sp>
        <p:nvSpPr>
          <p:cNvPr id="29" name="Номер слайда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B4A1456-B60B-4B0C-BBED-F930095104FD}" type="slidenum">
              <a:rPr lang="ru-RU" smtClean="0"/>
              <a:pPr/>
              <a:t>‹#›</a:t>
            </a:fld>
            <a:endParaRPr lang="ru-RU"/>
          </a:p>
        </p:txBody>
      </p:sp>
    </p:spTree>
  </p:cSld>
  <p:clrMapOvr>
    <a:masterClrMapping/>
  </p:clrMapOvr>
  <p:transition>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E655D8A-E9A8-4047-97C5-F0DBC2099DD6}" type="datetime1">
              <a:rPr lang="ru-RU" smtClean="0"/>
              <a:pPr/>
              <a:t>10.02.2015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A1456-B60B-4B0C-BBED-F930095104FD}" type="slidenum">
              <a:rPr lang="ru-RU" smtClean="0"/>
              <a:pPr/>
              <a:t>‹#›</a:t>
            </a:fld>
            <a:endParaRPr lang="ru-RU"/>
          </a:p>
        </p:txBody>
      </p:sp>
    </p:spTree>
  </p:cSld>
  <p:clrMapOvr>
    <a:masterClrMapping/>
  </p:clrMapOvr>
  <p:transition>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722A18C-CA8E-4635-9992-4DD4734CB3D0}" type="datetime1">
              <a:rPr lang="ru-RU" smtClean="0"/>
              <a:pPr/>
              <a:t>10.02.2015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4A1456-B60B-4B0C-BBED-F930095104FD}" type="slidenum">
              <a:rPr lang="ru-RU" smtClean="0"/>
              <a:pPr/>
              <a:t>‹#›</a:t>
            </a:fld>
            <a:endParaRPr lang="ru-RU"/>
          </a:p>
        </p:txBody>
      </p:sp>
    </p:spTree>
  </p:cSld>
  <p:clrMapOvr>
    <a:masterClrMapping/>
  </p:clrMapOvr>
  <p:transition>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kumimoji="0" lang="ru-RU" smtClean="0"/>
              <a:t>Образец заголовка</a:t>
            </a:r>
            <a:endParaRPr kumimoji="0" lang="en-US"/>
          </a:p>
        </p:txBody>
      </p:sp>
      <p:sp>
        <p:nvSpPr>
          <p:cNvPr id="3" name="Содержимое 2"/>
          <p:cNvSpPr>
            <a:spLocks noGrp="1"/>
          </p:cNvSpPr>
          <p:nvPr>
            <p:ph idx="1"/>
          </p:nvPr>
        </p:nvSpPr>
        <p:spPr>
          <a:xfrm>
            <a:off x="457200" y="1882808"/>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791456" y="6480048"/>
            <a:ext cx="2133600" cy="301752"/>
          </a:xfrm>
        </p:spPr>
        <p:txBody>
          <a:bodyPr/>
          <a:lstStyle/>
          <a:p>
            <a:fld id="{F673BA6F-0496-4480-951E-B3AE8D8C0F04}" type="datetime1">
              <a:rPr lang="ru-RU" smtClean="0"/>
              <a:pPr/>
              <a:t>10.02.2015</a:t>
            </a:fld>
            <a:endParaRPr lang="ru-RU"/>
          </a:p>
        </p:txBody>
      </p:sp>
      <p:sp>
        <p:nvSpPr>
          <p:cNvPr id="5" name="Нижний колонтитул 4"/>
          <p:cNvSpPr>
            <a:spLocks noGrp="1"/>
          </p:cNvSpPr>
          <p:nvPr>
            <p:ph type="ftr" sz="quarter" idx="11"/>
          </p:nvPr>
        </p:nvSpPr>
        <p:spPr>
          <a:xfrm>
            <a:off x="457200" y="6480969"/>
            <a:ext cx="4260056" cy="300831"/>
          </a:xfrm>
        </p:spPr>
        <p:txBody>
          <a:bodyPr/>
          <a:lstStyle/>
          <a:p>
            <a:endParaRPr lang="ru-RU"/>
          </a:p>
        </p:txBody>
      </p:sp>
      <p:sp>
        <p:nvSpPr>
          <p:cNvPr id="6" name="Номер слайда 5"/>
          <p:cNvSpPr>
            <a:spLocks noGrp="1"/>
          </p:cNvSpPr>
          <p:nvPr>
            <p:ph type="sldNum" sz="quarter" idx="12"/>
          </p:nvPr>
        </p:nvSpPr>
        <p:spPr/>
        <p:txBody>
          <a:bodyPr/>
          <a:lstStyle/>
          <a:p>
            <a:fld id="{7B4A1456-B60B-4B0C-BBED-F930095104FD}" type="slidenum">
              <a:rPr lang="ru-RU" smtClean="0"/>
              <a:pPr/>
              <a:t>‹#›</a:t>
            </a:fld>
            <a:endParaRPr lang="ru-RU"/>
          </a:p>
        </p:txBody>
      </p:sp>
    </p:spTree>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9" name="Прямоугольный треугольник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Равнобедренный треугольник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Дата 3"/>
          <p:cNvSpPr>
            <a:spLocks noGrp="1"/>
          </p:cNvSpPr>
          <p:nvPr>
            <p:ph type="dt" sz="half" idx="10"/>
          </p:nvPr>
        </p:nvSpPr>
        <p:spPr>
          <a:xfrm>
            <a:off x="6955632" y="6477000"/>
            <a:ext cx="2133600" cy="304800"/>
          </a:xfrm>
        </p:spPr>
        <p:txBody>
          <a:bodyPr/>
          <a:lstStyle/>
          <a:p>
            <a:fld id="{AEE44BF0-3DA0-44D0-9E6E-2E12BF014085}" type="datetime1">
              <a:rPr lang="ru-RU" smtClean="0"/>
              <a:pPr/>
              <a:t>10.02.2015</a:t>
            </a:fld>
            <a:endParaRPr lang="ru-RU"/>
          </a:p>
        </p:txBody>
      </p:sp>
      <p:sp>
        <p:nvSpPr>
          <p:cNvPr id="5" name="Нижний колонтитул 4"/>
          <p:cNvSpPr>
            <a:spLocks noGrp="1"/>
          </p:cNvSpPr>
          <p:nvPr>
            <p:ph type="ftr" sz="quarter" idx="11"/>
          </p:nvPr>
        </p:nvSpPr>
        <p:spPr>
          <a:xfrm>
            <a:off x="2619376" y="6480969"/>
            <a:ext cx="4260056" cy="300831"/>
          </a:xfrm>
        </p:spPr>
        <p:txBody>
          <a:bodyPr/>
          <a:lstStyle/>
          <a:p>
            <a:endParaRPr lang="ru-RU"/>
          </a:p>
        </p:txBody>
      </p:sp>
      <p:sp>
        <p:nvSpPr>
          <p:cNvPr id="6" name="Номер слайда 5"/>
          <p:cNvSpPr>
            <a:spLocks noGrp="1"/>
          </p:cNvSpPr>
          <p:nvPr>
            <p:ph type="sldNum" sz="quarter" idx="12"/>
          </p:nvPr>
        </p:nvSpPr>
        <p:spPr>
          <a:xfrm>
            <a:off x="8451056" y="809624"/>
            <a:ext cx="502920" cy="300831"/>
          </a:xfrm>
        </p:spPr>
        <p:txBody>
          <a:bodyPr/>
          <a:lstStyle/>
          <a:p>
            <a:fld id="{7B4A1456-B60B-4B0C-BBED-F930095104FD}" type="slidenum">
              <a:rPr lang="ru-RU" smtClean="0"/>
              <a:pPr/>
              <a:t>‹#›</a:t>
            </a:fld>
            <a:endParaRPr lang="ru-RU"/>
          </a:p>
        </p:txBody>
      </p:sp>
      <p:cxnSp>
        <p:nvCxnSpPr>
          <p:cNvPr id="11" name="Прямая соединительная линия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Прямая соединительная линия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4791456" y="6480969"/>
            <a:ext cx="2133600" cy="301752"/>
          </a:xfrm>
        </p:spPr>
        <p:txBody>
          <a:bodyPr/>
          <a:lstStyle/>
          <a:p>
            <a:fld id="{07BC380B-F497-4AD9-9F0C-3A4872B82D4C}" type="datetime1">
              <a:rPr lang="ru-RU" smtClean="0"/>
              <a:pPr/>
              <a:t>10.02.2015</a:t>
            </a:fld>
            <a:endParaRPr lang="ru-RU"/>
          </a:p>
        </p:txBody>
      </p:sp>
      <p:sp>
        <p:nvSpPr>
          <p:cNvPr id="6" name="Нижний колонтитул 5"/>
          <p:cNvSpPr>
            <a:spLocks noGrp="1"/>
          </p:cNvSpPr>
          <p:nvPr>
            <p:ph type="ftr" sz="quarter" idx="11"/>
          </p:nvPr>
        </p:nvSpPr>
        <p:spPr>
          <a:xfrm>
            <a:off x="457200" y="6480969"/>
            <a:ext cx="4260056" cy="301752"/>
          </a:xfrm>
        </p:spPr>
        <p:txBody>
          <a:bodyPr/>
          <a:lstStyle/>
          <a:p>
            <a:endParaRPr lang="ru-RU"/>
          </a:p>
        </p:txBody>
      </p:sp>
      <p:sp>
        <p:nvSpPr>
          <p:cNvPr id="7" name="Номер слайда 6"/>
          <p:cNvSpPr>
            <a:spLocks noGrp="1"/>
          </p:cNvSpPr>
          <p:nvPr>
            <p:ph type="sldNum" sz="quarter" idx="12"/>
          </p:nvPr>
        </p:nvSpPr>
        <p:spPr>
          <a:xfrm>
            <a:off x="7589520" y="6480969"/>
            <a:ext cx="502920" cy="301752"/>
          </a:xfrm>
        </p:spPr>
        <p:txBody>
          <a:bodyPr/>
          <a:lstStyle/>
          <a:p>
            <a:fld id="{7B4A1456-B60B-4B0C-BBED-F930095104FD}" type="slidenum">
              <a:rPr lang="ru-RU" smtClean="0"/>
              <a:pPr/>
              <a:t>‹#›</a:t>
            </a:fld>
            <a:endParaRPr lang="ru-RU"/>
          </a:p>
        </p:txBody>
      </p:sp>
    </p:spTree>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a:xfrm>
            <a:off x="4791456" y="6480969"/>
            <a:ext cx="2130552" cy="301752"/>
          </a:xfrm>
        </p:spPr>
        <p:txBody>
          <a:bodyPr/>
          <a:lstStyle/>
          <a:p>
            <a:fld id="{6AF85609-7251-45C6-9AC8-63AFD098BACE}" type="datetime1">
              <a:rPr lang="ru-RU" smtClean="0"/>
              <a:pPr/>
              <a:t>10.02.2015</a:t>
            </a:fld>
            <a:endParaRPr lang="ru-RU"/>
          </a:p>
        </p:txBody>
      </p:sp>
      <p:sp>
        <p:nvSpPr>
          <p:cNvPr id="8" name="Нижний колонтитул 7"/>
          <p:cNvSpPr>
            <a:spLocks noGrp="1"/>
          </p:cNvSpPr>
          <p:nvPr>
            <p:ph type="ftr" sz="quarter" idx="11"/>
          </p:nvPr>
        </p:nvSpPr>
        <p:spPr>
          <a:xfrm>
            <a:off x="457200" y="6480969"/>
            <a:ext cx="4261104" cy="301752"/>
          </a:xfrm>
        </p:spPr>
        <p:txBody>
          <a:bodyPr/>
          <a:lstStyle/>
          <a:p>
            <a:endParaRPr lang="ru-RU"/>
          </a:p>
        </p:txBody>
      </p:sp>
      <p:sp>
        <p:nvSpPr>
          <p:cNvPr id="9" name="Номер слайда 8"/>
          <p:cNvSpPr>
            <a:spLocks noGrp="1"/>
          </p:cNvSpPr>
          <p:nvPr>
            <p:ph type="sldNum" sz="quarter" idx="12"/>
          </p:nvPr>
        </p:nvSpPr>
        <p:spPr>
          <a:xfrm>
            <a:off x="7589520" y="6483096"/>
            <a:ext cx="502920" cy="301752"/>
          </a:xfrm>
        </p:spPr>
        <p:txBody>
          <a:bodyPr/>
          <a:lstStyle>
            <a:lvl1pPr algn="ctr">
              <a:defRPr/>
            </a:lvl1pPr>
          </a:lstStyle>
          <a:p>
            <a:fld id="{7B4A1456-B60B-4B0C-BBED-F930095104F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F71877F4-DE6B-4B3A-B336-F4F0AFCBE721}" type="datetime1">
              <a:rPr lang="ru-RU" smtClean="0"/>
              <a:pPr/>
              <a:t>10.02.2015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4A1456-B60B-4B0C-BBED-F930095104FD}" type="slidenum">
              <a:rPr lang="ru-RU" smtClean="0"/>
              <a:pPr/>
              <a:t>‹#›</a:t>
            </a:fld>
            <a:endParaRPr lang="ru-RU"/>
          </a:p>
        </p:txBody>
      </p:sp>
    </p:spTree>
  </p:cSld>
  <p:clrMapOvr>
    <a:masterClrMapping/>
  </p:clrMapOvr>
  <p:transition>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4791456" y="6480969"/>
            <a:ext cx="2133600" cy="301752"/>
          </a:xfrm>
        </p:spPr>
        <p:txBody>
          <a:bodyPr/>
          <a:lstStyle/>
          <a:p>
            <a:fld id="{82891ACC-9E8E-4C6A-8ED3-33831EBE2B25}" type="datetime1">
              <a:rPr lang="ru-RU" smtClean="0"/>
              <a:pPr/>
              <a:t>10.02.2015</a:t>
            </a:fld>
            <a:endParaRPr lang="ru-RU"/>
          </a:p>
        </p:txBody>
      </p:sp>
      <p:sp>
        <p:nvSpPr>
          <p:cNvPr id="3" name="Нижний колонтитул 2"/>
          <p:cNvSpPr>
            <a:spLocks noGrp="1"/>
          </p:cNvSpPr>
          <p:nvPr>
            <p:ph type="ftr" sz="quarter" idx="11"/>
          </p:nvPr>
        </p:nvSpPr>
        <p:spPr>
          <a:xfrm>
            <a:off x="457200" y="6481890"/>
            <a:ext cx="4260056" cy="300831"/>
          </a:xfrm>
        </p:spPr>
        <p:txBody>
          <a:bodyPr/>
          <a:lstStyle/>
          <a:p>
            <a:endParaRPr lang="ru-RU"/>
          </a:p>
        </p:txBody>
      </p:sp>
      <p:sp>
        <p:nvSpPr>
          <p:cNvPr id="4" name="Номер слайда 3"/>
          <p:cNvSpPr>
            <a:spLocks noGrp="1"/>
          </p:cNvSpPr>
          <p:nvPr>
            <p:ph type="sldNum" sz="quarter" idx="12"/>
          </p:nvPr>
        </p:nvSpPr>
        <p:spPr>
          <a:xfrm>
            <a:off x="7589520" y="6480969"/>
            <a:ext cx="502920" cy="301752"/>
          </a:xfrm>
        </p:spPr>
        <p:txBody>
          <a:bodyPr/>
          <a:lstStyle/>
          <a:p>
            <a:fld id="{7B4A1456-B60B-4B0C-BBED-F930095104FD}" type="slidenum">
              <a:rPr lang="ru-RU" smtClean="0"/>
              <a:pPr/>
              <a:t>‹#›</a:t>
            </a:fld>
            <a:endParaRPr lang="ru-RU"/>
          </a:p>
        </p:txBody>
      </p:sp>
    </p:spTree>
  </p:cSld>
  <p:clrMapOvr>
    <a:masterClrMapping/>
  </p:clrMapOvr>
  <p:transition>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a:xfrm>
            <a:off x="6278976" y="6556248"/>
            <a:ext cx="2133600" cy="301752"/>
          </a:xfrm>
        </p:spPr>
        <p:txBody>
          <a:bodyPr/>
          <a:lstStyle>
            <a:lvl1pPr>
              <a:defRPr sz="900"/>
            </a:lvl1pPr>
          </a:lstStyle>
          <a:p>
            <a:fld id="{33D0A871-AE35-4BB8-9DD1-3242F2C3433B}" type="datetime1">
              <a:rPr lang="ru-RU" smtClean="0"/>
              <a:pPr/>
              <a:t>10.02.2015</a:t>
            </a:fld>
            <a:endParaRPr lang="ru-RU"/>
          </a:p>
        </p:txBody>
      </p:sp>
      <p:sp>
        <p:nvSpPr>
          <p:cNvPr id="6" name="Нижний колонтитул 5"/>
          <p:cNvSpPr>
            <a:spLocks noGrp="1"/>
          </p:cNvSpPr>
          <p:nvPr>
            <p:ph type="ftr" sz="quarter" idx="11"/>
          </p:nvPr>
        </p:nvSpPr>
        <p:spPr>
          <a:xfrm>
            <a:off x="1135856" y="6556248"/>
            <a:ext cx="5143120"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410576" y="6556248"/>
            <a:ext cx="502920" cy="301752"/>
          </a:xfrm>
        </p:spPr>
        <p:txBody>
          <a:bodyPr/>
          <a:lstStyle>
            <a:lvl1pPr>
              <a:defRPr sz="900"/>
            </a:lvl1pPr>
          </a:lstStyle>
          <a:p>
            <a:fld id="{7B4A1456-B60B-4B0C-BBED-F930095104F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6108192" y="6556248"/>
            <a:ext cx="2103120" cy="301752"/>
          </a:xfrm>
        </p:spPr>
        <p:txBody>
          <a:bodyPr/>
          <a:lstStyle>
            <a:lvl1pPr>
              <a:defRPr sz="900"/>
            </a:lvl1pPr>
          </a:lstStyle>
          <a:p>
            <a:fld id="{CCE26364-8571-4149-A75F-74C8B574C6AF}" type="datetime1">
              <a:rPr lang="ru-RU" smtClean="0"/>
              <a:pPr/>
              <a:t>10.02.2015</a:t>
            </a:fld>
            <a:endParaRPr lang="ru-RU"/>
          </a:p>
        </p:txBody>
      </p:sp>
      <p:sp>
        <p:nvSpPr>
          <p:cNvPr id="6" name="Нижний колонтитул 5"/>
          <p:cNvSpPr>
            <a:spLocks noGrp="1"/>
          </p:cNvSpPr>
          <p:nvPr>
            <p:ph type="ftr" sz="quarter" idx="11"/>
          </p:nvPr>
        </p:nvSpPr>
        <p:spPr>
          <a:xfrm>
            <a:off x="1170432" y="6557169"/>
            <a:ext cx="4948072" cy="301752"/>
          </a:xfrm>
        </p:spPr>
        <p:txBody>
          <a:bodyPr/>
          <a:lstStyle>
            <a:lvl1pPr>
              <a:defRPr sz="900"/>
            </a:lvl1pPr>
          </a:lstStyle>
          <a:p>
            <a:endParaRPr lang="ru-RU"/>
          </a:p>
        </p:txBody>
      </p:sp>
      <p:sp>
        <p:nvSpPr>
          <p:cNvPr id="7" name="Номер слайда 6"/>
          <p:cNvSpPr>
            <a:spLocks noGrp="1"/>
          </p:cNvSpPr>
          <p:nvPr>
            <p:ph type="sldNum" sz="quarter" idx="12"/>
          </p:nvPr>
        </p:nvSpPr>
        <p:spPr>
          <a:xfrm>
            <a:off x="8217192" y="6556248"/>
            <a:ext cx="365760" cy="301752"/>
          </a:xfrm>
        </p:spPr>
        <p:txBody>
          <a:bodyPr/>
          <a:lstStyle>
            <a:lvl1pPr algn="ctr">
              <a:defRPr sz="900"/>
            </a:lvl1pPr>
          </a:lstStyle>
          <a:p>
            <a:fld id="{7B4A1456-B60B-4B0C-BBED-F930095104FD}"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Прямая соединительная линия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7494"/>
            <a:ext cx="8229600" cy="1399032"/>
          </a:xfrm>
          <a:prstGeom prst="rect">
            <a:avLst/>
          </a:prstGeom>
        </p:spPr>
        <p:txBody>
          <a:bodyPr vert="horz" anchor="ctr">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E693F0E-B339-4539-B18D-8FC25226E78C}" type="datetime1">
              <a:rPr lang="ru-RU" smtClean="0"/>
              <a:pPr/>
              <a:t>10.02.2015</a:t>
            </a:fld>
            <a:endParaRPr lang="ru-RU"/>
          </a:p>
        </p:txBody>
      </p:sp>
      <p:sp>
        <p:nvSpPr>
          <p:cNvPr id="3" name="Нижний колонтитул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ru-RU"/>
          </a:p>
        </p:txBody>
      </p:sp>
      <p:sp>
        <p:nvSpPr>
          <p:cNvPr id="23" name="Номер слайда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B4A1456-B60B-4B0C-BBED-F930095104FD}"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 id="2147484054" r:id="rId10"/>
    <p:sldLayoutId id="2147484055" r:id="rId11"/>
  </p:sldLayoutIdLst>
  <p:transition>
    <p:wedge/>
  </p:transition>
  <p:hf hdr="0" ftr="0" dt="0"/>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361390454_penna_e_calamaio.jpg"/>
          <p:cNvPicPr>
            <a:picLocks noChangeAspect="1"/>
          </p:cNvPicPr>
          <p:nvPr/>
        </p:nvPicPr>
        <p:blipFill>
          <a:blip r:embed="rId2" cstate="print"/>
          <a:stretch>
            <a:fillRect/>
          </a:stretch>
        </p:blipFill>
        <p:spPr>
          <a:xfrm>
            <a:off x="0" y="0"/>
            <a:ext cx="9160574" cy="6858000"/>
          </a:xfrm>
          <a:prstGeom prst="rect">
            <a:avLst/>
          </a:prstGeom>
        </p:spPr>
      </p:pic>
      <p:sp>
        <p:nvSpPr>
          <p:cNvPr id="2" name="Заголовок 1"/>
          <p:cNvSpPr>
            <a:spLocks noGrp="1"/>
          </p:cNvSpPr>
          <p:nvPr>
            <p:ph type="ctrTitle"/>
          </p:nvPr>
        </p:nvSpPr>
        <p:spPr>
          <a:xfrm>
            <a:off x="539552" y="404664"/>
            <a:ext cx="7851648" cy="1828800"/>
          </a:xfrm>
        </p:spPr>
        <p:txBody>
          <a:bodyPr/>
          <a:lstStyle/>
          <a:p>
            <a:r>
              <a:rPr lang="ru-RU" dirty="0" err="1" smtClean="0">
                <a:solidFill>
                  <a:schemeClr val="tx1">
                    <a:lumMod val="95000"/>
                  </a:schemeClr>
                </a:solidFill>
              </a:rPr>
              <a:t>Пр</a:t>
            </a:r>
            <a:r>
              <a:rPr lang="uk-UA" dirty="0" err="1" smtClean="0">
                <a:solidFill>
                  <a:schemeClr val="tx1">
                    <a:lumMod val="95000"/>
                  </a:schemeClr>
                </a:solidFill>
              </a:rPr>
              <a:t>езентацію</a:t>
            </a:r>
            <a:r>
              <a:rPr lang="uk-UA" dirty="0" smtClean="0">
                <a:solidFill>
                  <a:schemeClr val="tx1">
                    <a:lumMod val="95000"/>
                  </a:schemeClr>
                </a:solidFill>
              </a:rPr>
              <a:t> на тему:</a:t>
            </a:r>
            <a:br>
              <a:rPr lang="uk-UA" dirty="0" smtClean="0">
                <a:solidFill>
                  <a:schemeClr val="tx1">
                    <a:lumMod val="95000"/>
                  </a:schemeClr>
                </a:solidFill>
              </a:rPr>
            </a:br>
            <a:r>
              <a:rPr lang="uk-UA" dirty="0" smtClean="0">
                <a:solidFill>
                  <a:schemeClr val="tx1">
                    <a:lumMod val="95000"/>
                  </a:schemeClr>
                </a:solidFill>
              </a:rPr>
              <a:t>Освіта у  1960-1980 рр.</a:t>
            </a:r>
            <a:endParaRPr lang="ru-RU" dirty="0">
              <a:solidFill>
                <a:schemeClr val="tx1">
                  <a:lumMod val="95000"/>
                </a:schemeClr>
              </a:solidFill>
            </a:endParaRPr>
          </a:p>
        </p:txBody>
      </p:sp>
      <p:sp>
        <p:nvSpPr>
          <p:cNvPr id="3" name="Подзаголовок 2"/>
          <p:cNvSpPr>
            <a:spLocks noGrp="1"/>
          </p:cNvSpPr>
          <p:nvPr>
            <p:ph type="subTitle" idx="1"/>
          </p:nvPr>
        </p:nvSpPr>
        <p:spPr>
          <a:xfrm>
            <a:off x="1115616" y="4869160"/>
            <a:ext cx="7854696" cy="1752600"/>
          </a:xfrm>
        </p:spPr>
        <p:txBody>
          <a:bodyPr>
            <a:normAutofit/>
          </a:bodyPr>
          <a:lstStyle/>
          <a:p>
            <a:r>
              <a:rPr lang="uk-UA" dirty="0" smtClean="0">
                <a:solidFill>
                  <a:schemeClr val="bg1"/>
                </a:solidFill>
              </a:rPr>
              <a:t>Підготувала:</a:t>
            </a:r>
            <a:endParaRPr lang="uk-UA" dirty="0" smtClean="0">
              <a:solidFill>
                <a:schemeClr val="bg1"/>
              </a:solidFill>
            </a:endParaRPr>
          </a:p>
          <a:p>
            <a:r>
              <a:rPr lang="uk-UA" dirty="0" smtClean="0">
                <a:solidFill>
                  <a:schemeClr val="bg1"/>
                </a:solidFill>
              </a:rPr>
              <a:t>Демченко Дарина</a:t>
            </a:r>
            <a:endParaRPr lang="uk-UA" dirty="0" smtClean="0">
              <a:solidFill>
                <a:schemeClr val="bg1"/>
              </a:solidFill>
            </a:endParaRPr>
          </a:p>
        </p:txBody>
      </p:sp>
      <p:sp>
        <p:nvSpPr>
          <p:cNvPr id="5" name="Номер слайда 4"/>
          <p:cNvSpPr>
            <a:spLocks noGrp="1"/>
          </p:cNvSpPr>
          <p:nvPr>
            <p:ph type="sldNum" sz="quarter" idx="12"/>
          </p:nvPr>
        </p:nvSpPr>
        <p:spPr/>
        <p:txBody>
          <a:bodyPr/>
          <a:lstStyle/>
          <a:p>
            <a:fld id="{7B4A1456-B60B-4B0C-BBED-F930095104FD}" type="slidenum">
              <a:rPr lang="ru-RU" smtClean="0"/>
              <a:pPr/>
              <a:t>1</a:t>
            </a:fld>
            <a:endParaRPr lang="ru-RU"/>
          </a:p>
        </p:txBody>
      </p:sp>
    </p:spTree>
  </p:cSld>
  <p:clrMapOvr>
    <a:masterClrMapping/>
  </p:clrMapOvr>
  <p:transition>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8589640" cy="2592288"/>
          </a:xfrm>
        </p:spPr>
        <p:txBody>
          <a:bodyPr>
            <a:noAutofit/>
          </a:bodyPr>
          <a:lstStyle/>
          <a:p>
            <a:r>
              <a:rPr lang="ru-RU" sz="1600" dirty="0" smtClean="0">
                <a:solidFill>
                  <a:schemeClr val="tx1"/>
                </a:solidFill>
              </a:rPr>
              <a:t>Школа постійно перебувала під </a:t>
            </a:r>
            <a:r>
              <a:rPr lang="ru-RU" sz="1600" u="sng" dirty="0" smtClean="0">
                <a:solidFill>
                  <a:schemeClr val="tx1"/>
                </a:solidFill>
              </a:rPr>
              <a:t>контролем</a:t>
            </a:r>
            <a:r>
              <a:rPr lang="ru-RU" sz="1600" dirty="0" smtClean="0">
                <a:solidFill>
                  <a:schemeClr val="tx1"/>
                </a:solidFill>
              </a:rPr>
              <a:t> чиновників різних відомств - від органів освіти до комсомолу. Зате </a:t>
            </a:r>
            <a:r>
              <a:rPr lang="ru-RU" sz="1600" u="sng" dirty="0" smtClean="0">
                <a:solidFill>
                  <a:schemeClr val="tx1"/>
                </a:solidFill>
              </a:rPr>
              <a:t>витрати</a:t>
            </a:r>
            <a:r>
              <a:rPr lang="ru-RU" sz="1600" dirty="0" smtClean="0">
                <a:solidFill>
                  <a:schemeClr val="tx1"/>
                </a:solidFill>
              </a:rPr>
              <a:t> держави на освіту залишалися невеликі. Зарплата працівників освіти становила в 1970 р. 81% середньої зарплати в промисловості, а в 1980 р. - лише 73,3%. Тому багато випускників університетів і педінститутів намагалися ухилитися від роботи за спеціальністю. Все це обернулося загальним зниженням рівня шкільної освіти. </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4" name="Рисунок 3" descr="UhcgwwT30WQ.jpg"/>
          <p:cNvPicPr>
            <a:picLocks noChangeAspect="1"/>
          </p:cNvPicPr>
          <p:nvPr/>
        </p:nvPicPr>
        <p:blipFill>
          <a:blip r:embed="rId2" cstate="print"/>
          <a:stretch>
            <a:fillRect/>
          </a:stretch>
        </p:blipFill>
        <p:spPr>
          <a:xfrm>
            <a:off x="0" y="3112120"/>
            <a:ext cx="5953978" cy="3745880"/>
          </a:xfrm>
          <a:prstGeom prst="rect">
            <a:avLst/>
          </a:prstGeom>
        </p:spPr>
      </p:pic>
      <p:pic>
        <p:nvPicPr>
          <p:cNvPr id="3" name="Рисунок 2" descr="oXRka_Dvg1E.jpg"/>
          <p:cNvPicPr>
            <a:picLocks noChangeAspect="1"/>
          </p:cNvPicPr>
          <p:nvPr/>
        </p:nvPicPr>
        <p:blipFill>
          <a:blip r:embed="rId3" cstate="print"/>
          <a:stretch>
            <a:fillRect/>
          </a:stretch>
        </p:blipFill>
        <p:spPr>
          <a:xfrm>
            <a:off x="1994445" y="1772816"/>
            <a:ext cx="7149555" cy="2921992"/>
          </a:xfrm>
          <a:prstGeom prst="rect">
            <a:avLst/>
          </a:prstGeom>
        </p:spPr>
      </p:pic>
      <p:sp>
        <p:nvSpPr>
          <p:cNvPr id="5" name="Номер слайда 4"/>
          <p:cNvSpPr>
            <a:spLocks noGrp="1"/>
          </p:cNvSpPr>
          <p:nvPr>
            <p:ph type="sldNum" sz="quarter" idx="12"/>
          </p:nvPr>
        </p:nvSpPr>
        <p:spPr/>
        <p:txBody>
          <a:bodyPr/>
          <a:lstStyle/>
          <a:p>
            <a:fld id="{7B4A1456-B60B-4B0C-BBED-F930095104FD}" type="slidenum">
              <a:rPr lang="ru-RU" smtClean="0"/>
              <a:pPr/>
              <a:t>10</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3"/>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3"/>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301608" cy="1723256"/>
          </a:xfrm>
        </p:spPr>
        <p:txBody>
          <a:bodyPr>
            <a:noAutofit/>
          </a:bodyPr>
          <a:lstStyle/>
          <a:p>
            <a:r>
              <a:rPr lang="ru-RU" sz="1600" dirty="0" smtClean="0">
                <a:solidFill>
                  <a:schemeClr val="tx1"/>
                </a:solidFill>
              </a:rPr>
              <a:t>Більшість випускників десятирічки, в усякому випадку в містах, прагнули продовжувати освіту у вузах. Найбільші конкурси доводилося витримувати абітурієнтам, які надходили на гуманітарні факультети університетів, а також у медичні інститути. Високою популярністю користувалися провідні технічні вузи: мехмат, фізфак і факультет обчислювальної математики МДУ, Московські фізико-технічний та інженерно-фізичний інститути (МФТІ, МІФІ) і т.п</a:t>
            </a:r>
            <a:endParaRPr lang="ru-RU" sz="1600" dirty="0">
              <a:solidFill>
                <a:schemeClr val="tx1"/>
              </a:solidFill>
            </a:endParaRPr>
          </a:p>
        </p:txBody>
      </p:sp>
      <p:pic>
        <p:nvPicPr>
          <p:cNvPr id="3" name="Рисунок 2" descr="Tadshik.jpg"/>
          <p:cNvPicPr>
            <a:picLocks noChangeAspect="1"/>
          </p:cNvPicPr>
          <p:nvPr/>
        </p:nvPicPr>
        <p:blipFill>
          <a:blip r:embed="rId2" cstate="print"/>
          <a:stretch>
            <a:fillRect/>
          </a:stretch>
        </p:blipFill>
        <p:spPr>
          <a:xfrm>
            <a:off x="179512" y="1772816"/>
            <a:ext cx="5971163" cy="4149080"/>
          </a:xfrm>
          <a:prstGeom prst="rect">
            <a:avLst/>
          </a:prstGeom>
        </p:spPr>
      </p:pic>
      <p:pic>
        <p:nvPicPr>
          <p:cNvPr id="4" name="Рисунок 3" descr="892.jpeg"/>
          <p:cNvPicPr>
            <a:picLocks noChangeAspect="1"/>
          </p:cNvPicPr>
          <p:nvPr/>
        </p:nvPicPr>
        <p:blipFill>
          <a:blip r:embed="rId3" cstate="print"/>
          <a:stretch>
            <a:fillRect/>
          </a:stretch>
        </p:blipFill>
        <p:spPr>
          <a:xfrm>
            <a:off x="6075040" y="3789040"/>
            <a:ext cx="3068960" cy="3068960"/>
          </a:xfrm>
          <a:prstGeom prst="rect">
            <a:avLst/>
          </a:prstGeom>
        </p:spPr>
      </p:pic>
      <p:sp>
        <p:nvSpPr>
          <p:cNvPr id="5" name="Номер слайда 4"/>
          <p:cNvSpPr>
            <a:spLocks noGrp="1"/>
          </p:cNvSpPr>
          <p:nvPr>
            <p:ph type="sldNum" sz="quarter" idx="12"/>
          </p:nvPr>
        </p:nvSpPr>
        <p:spPr/>
        <p:txBody>
          <a:bodyPr/>
          <a:lstStyle/>
          <a:p>
            <a:fld id="{7B4A1456-B60B-4B0C-BBED-F930095104FD}" type="slidenum">
              <a:rPr lang="ru-RU" smtClean="0"/>
              <a:pPr/>
              <a:t>11</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style.rotation</p:attrName>
                                        </p:attrNameLst>
                                      </p:cBhvr>
                                      <p:tavLst>
                                        <p:tav tm="0">
                                          <p:val>
                                            <p:fltVal val="360"/>
                                          </p:val>
                                        </p:tav>
                                        <p:tav tm="100000">
                                          <p:val>
                                            <p:fltVal val="0"/>
                                          </p:val>
                                        </p:tav>
                                      </p:tavLst>
                                    </p:anim>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2"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Scale>
                                      <p:cBhvr>
                                        <p:cTn id="15" dur="1000" decel="50000" fill="hold">
                                          <p:stCondLst>
                                            <p:cond delay="0"/>
                                          </p:stCondLst>
                                        </p:cTn>
                                        <p:tgtEl>
                                          <p:spTgt spid="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6" dur="1000" decel="50000" fill="hold">
                                          <p:stCondLst>
                                            <p:cond delay="0"/>
                                          </p:stCondLst>
                                        </p:cTn>
                                        <p:tgtEl>
                                          <p:spTgt spid="4"/>
                                        </p:tgtEl>
                                        <p:attrNameLst>
                                          <p:attrName>ppt_x</p:attrName>
                                          <p:attrName>ppt_y</p:attrName>
                                        </p:attrNameLst>
                                      </p:cBhvr>
                                    </p:animMotion>
                                    <p:animEffect transition="in" filter="fade">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229600" cy="1440160"/>
          </a:xfrm>
        </p:spPr>
        <p:txBody>
          <a:bodyPr>
            <a:noAutofit/>
          </a:bodyPr>
          <a:lstStyle/>
          <a:p>
            <a:r>
              <a:rPr lang="ru-RU" sz="1600" dirty="0" smtClean="0">
                <a:solidFill>
                  <a:schemeClr val="tx1"/>
                </a:solidFill>
              </a:rPr>
              <a:t>Самими ж престижними стали ВНЗ, випускники яких могли потрапити на роботу за кордоном, перш за все Московський державний інститут міжнародних відносин (МДІМВ), Інститут країн Азії та Африки (ІСАА) при МДУ та Інститут іноземних мов. </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3" name="Рисунок 2" descr="05lori0003734374bigwww.jpg"/>
          <p:cNvPicPr>
            <a:picLocks noChangeAspect="1"/>
          </p:cNvPicPr>
          <p:nvPr/>
        </p:nvPicPr>
        <p:blipFill>
          <a:blip r:embed="rId2" cstate="print"/>
          <a:stretch>
            <a:fillRect/>
          </a:stretch>
        </p:blipFill>
        <p:spPr>
          <a:xfrm>
            <a:off x="3275856" y="2924944"/>
            <a:ext cx="5591340" cy="3814737"/>
          </a:xfrm>
          <a:prstGeom prst="rect">
            <a:avLst/>
          </a:prstGeom>
        </p:spPr>
      </p:pic>
      <p:pic>
        <p:nvPicPr>
          <p:cNvPr id="4" name="Рисунок 3" descr="BingImages_683.png"/>
          <p:cNvPicPr>
            <a:picLocks noChangeAspect="1"/>
          </p:cNvPicPr>
          <p:nvPr/>
        </p:nvPicPr>
        <p:blipFill>
          <a:blip r:embed="rId3" cstate="print"/>
          <a:stretch>
            <a:fillRect/>
          </a:stretch>
        </p:blipFill>
        <p:spPr>
          <a:xfrm>
            <a:off x="323528" y="1268760"/>
            <a:ext cx="4968552" cy="3745140"/>
          </a:xfrm>
          <a:prstGeom prst="rect">
            <a:avLst/>
          </a:prstGeom>
        </p:spPr>
      </p:pic>
      <p:sp>
        <p:nvSpPr>
          <p:cNvPr id="5" name="Номер слайда 4"/>
          <p:cNvSpPr>
            <a:spLocks noGrp="1"/>
          </p:cNvSpPr>
          <p:nvPr>
            <p:ph type="sldNum" sz="quarter" idx="12"/>
          </p:nvPr>
        </p:nvSpPr>
        <p:spPr/>
        <p:txBody>
          <a:bodyPr/>
          <a:lstStyle/>
          <a:p>
            <a:fld id="{7B4A1456-B60B-4B0C-BBED-F930095104FD}" type="slidenum">
              <a:rPr lang="ru-RU" smtClean="0"/>
              <a:pPr/>
              <a:t>12</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5000" fill="hold"/>
                                        <p:tgtEl>
                                          <p:spTgt spid="4"/>
                                        </p:tgtEl>
                                        <p:attrNameLst>
                                          <p:attrName>ppt_x</p:attrName>
                                        </p:attrNameLst>
                                      </p:cBhvr>
                                      <p:tavLst>
                                        <p:tav tm="0">
                                          <p:val>
                                            <p:strVal val="#ppt_x"/>
                                          </p:val>
                                        </p:tav>
                                        <p:tav tm="100000">
                                          <p:val>
                                            <p:strVal val="#ppt_x"/>
                                          </p:val>
                                        </p:tav>
                                      </p:tavLst>
                                    </p:anim>
                                    <p:anim calcmode="lin" valueType="num">
                                      <p:cBhvr>
                                        <p:cTn id="8" dur="15000" fill="hold"/>
                                        <p:tgtEl>
                                          <p:spTgt spid="4"/>
                                        </p:tgtEl>
                                        <p:attrNameLst>
                                          <p:attrName>ppt_y</p:attrName>
                                        </p:attrNameLst>
                                      </p:cBhvr>
                                      <p:tavLst>
                                        <p:tav tm="0">
                                          <p:val>
                                            <p:strVal val="#ppt_y+1"/>
                                          </p:val>
                                        </p:tav>
                                        <p:tav tm="100000">
                                          <p:val>
                                            <p:strVal val="#ppt_y-1"/>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6" dur="1000" fill="hold"/>
                                        <p:tgtEl>
                                          <p:spTgt spid="3"/>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16632"/>
            <a:ext cx="8481120" cy="1512168"/>
          </a:xfrm>
        </p:spPr>
        <p:txBody>
          <a:bodyPr>
            <a:noAutofit/>
          </a:bodyPr>
          <a:lstStyle/>
          <a:p>
            <a:r>
              <a:rPr lang="ru-RU" sz="1600" dirty="0" smtClean="0">
                <a:solidFill>
                  <a:schemeClr val="tx1"/>
                </a:solidFill>
              </a:rPr>
              <a:t>З 1973 р. при вступі до вузу став враховуватися середній бал шкільного атестата. Це змушувало </a:t>
            </a:r>
            <a:r>
              <a:rPr lang="ru-RU" sz="1600" u="sng" dirty="0" smtClean="0">
                <a:solidFill>
                  <a:schemeClr val="tx1"/>
                </a:solidFill>
              </a:rPr>
              <a:t>школярів</a:t>
            </a:r>
            <a:r>
              <a:rPr lang="ru-RU" sz="1600" dirty="0" smtClean="0">
                <a:solidFill>
                  <a:schemeClr val="tx1"/>
                </a:solidFill>
              </a:rPr>
              <a:t> більш ретельно займатися в школі, але не дозволяло їм зосередитися на улюблених предметах. До того ж одні й ті ж оцінки, виставлені навіть у двох сусідніх школах, часто </a:t>
            </a:r>
            <a:r>
              <a:rPr lang="ru-RU" sz="1600" u="sng" dirty="0" smtClean="0">
                <a:solidFill>
                  <a:schemeClr val="tx1"/>
                </a:solidFill>
              </a:rPr>
              <a:t>відповідали</a:t>
            </a:r>
            <a:r>
              <a:rPr lang="ru-RU" sz="1600" dirty="0" smtClean="0">
                <a:solidFill>
                  <a:schemeClr val="tx1"/>
                </a:solidFill>
              </a:rPr>
              <a:t> абсолютно різного рівня знань. З 1984 р. від врахування середнього балу відмовилися. </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3" name="Рисунок 2" descr="1346656366_1014.jpeg"/>
          <p:cNvPicPr>
            <a:picLocks noChangeAspect="1"/>
          </p:cNvPicPr>
          <p:nvPr/>
        </p:nvPicPr>
        <p:blipFill>
          <a:blip r:embed="rId2" cstate="print"/>
          <a:stretch>
            <a:fillRect/>
          </a:stretch>
        </p:blipFill>
        <p:spPr>
          <a:xfrm>
            <a:off x="2123728" y="1484784"/>
            <a:ext cx="4320480" cy="5060602"/>
          </a:xfrm>
          <a:prstGeom prst="rect">
            <a:avLst/>
          </a:prstGeom>
        </p:spPr>
      </p:pic>
      <p:sp>
        <p:nvSpPr>
          <p:cNvPr id="4" name="Номер слайда 3"/>
          <p:cNvSpPr>
            <a:spLocks noGrp="1"/>
          </p:cNvSpPr>
          <p:nvPr>
            <p:ph type="sldNum" sz="quarter" idx="12"/>
          </p:nvPr>
        </p:nvSpPr>
        <p:spPr/>
        <p:txBody>
          <a:bodyPr/>
          <a:lstStyle/>
          <a:p>
            <a:fld id="{7B4A1456-B60B-4B0C-BBED-F930095104FD}" type="slidenum">
              <a:rPr lang="ru-RU" smtClean="0"/>
              <a:pPr/>
              <a:t>13</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16632"/>
            <a:ext cx="8229600" cy="2083296"/>
          </a:xfrm>
        </p:spPr>
        <p:txBody>
          <a:bodyPr>
            <a:noAutofit/>
          </a:bodyPr>
          <a:lstStyle/>
          <a:p>
            <a:r>
              <a:rPr lang="ru-RU" sz="1600" dirty="0" err="1" smtClean="0">
                <a:solidFill>
                  <a:schemeClr val="tx1"/>
                </a:solidFill>
              </a:rPr>
              <a:t>Між</a:t>
            </a:r>
            <a:r>
              <a:rPr lang="ru-RU" sz="1600" dirty="0" smtClean="0">
                <a:solidFill>
                  <a:schemeClr val="tx1"/>
                </a:solidFill>
              </a:rPr>
              <a:t> вимогами вузів і рівнем знань, який давала </a:t>
            </a:r>
            <a:r>
              <a:rPr lang="ru-RU" sz="1600" u="sng" dirty="0" smtClean="0">
                <a:solidFill>
                  <a:schemeClr val="tx1"/>
                </a:solidFill>
              </a:rPr>
              <a:t>школа</a:t>
            </a:r>
            <a:r>
              <a:rPr lang="ru-RU" sz="1600" dirty="0" smtClean="0">
                <a:solidFill>
                  <a:schemeClr val="tx1"/>
                </a:solidFill>
              </a:rPr>
              <a:t>, змушував абітурієнтів вдаватися до послуг приватних репетиторів. Щоб допомогти дітям подолати високий конкурс в престижний вуз, батьки намагалися знайти знайомство серед викладачів або високих покровителів, а то й просто вдавалися до хабарів. Для юнаків вступ до вузу (тільки на денне відділення) означало, крім іншого, можливість уникнути служби в армії, в якій все ширше поширювалися «нестатутні відносини» і існував (з 1979 р.) ризик потрапити в зону бойових дій (Афганістан). </a:t>
            </a:r>
            <a:br>
              <a:rPr lang="ru-RU" sz="1600" dirty="0" smtClean="0">
                <a:solidFill>
                  <a:schemeClr val="tx1"/>
                </a:solidFill>
              </a:rPr>
            </a:br>
            <a:endParaRPr lang="ru-RU" sz="1600" dirty="0">
              <a:solidFill>
                <a:schemeClr val="tx1"/>
              </a:solidFill>
            </a:endParaRPr>
          </a:p>
        </p:txBody>
      </p:sp>
      <p:pic>
        <p:nvPicPr>
          <p:cNvPr id="4" name="Рисунок 3" descr="nalogi.jpg"/>
          <p:cNvPicPr>
            <a:picLocks noChangeAspect="1"/>
          </p:cNvPicPr>
          <p:nvPr/>
        </p:nvPicPr>
        <p:blipFill>
          <a:blip r:embed="rId2" cstate="print"/>
          <a:stretch>
            <a:fillRect/>
          </a:stretch>
        </p:blipFill>
        <p:spPr>
          <a:xfrm>
            <a:off x="179512" y="3573016"/>
            <a:ext cx="4728567" cy="3152378"/>
          </a:xfrm>
          <a:prstGeom prst="rect">
            <a:avLst/>
          </a:prstGeom>
        </p:spPr>
      </p:pic>
      <p:pic>
        <p:nvPicPr>
          <p:cNvPr id="3" name="Рисунок 2" descr="818bb8e26f73.jpg"/>
          <p:cNvPicPr>
            <a:picLocks noChangeAspect="1"/>
          </p:cNvPicPr>
          <p:nvPr/>
        </p:nvPicPr>
        <p:blipFill>
          <a:blip r:embed="rId3" cstate="print"/>
          <a:stretch>
            <a:fillRect/>
          </a:stretch>
        </p:blipFill>
        <p:spPr>
          <a:xfrm>
            <a:off x="3995936" y="2276872"/>
            <a:ext cx="4992555" cy="3744416"/>
          </a:xfrm>
          <a:prstGeom prst="rect">
            <a:avLst/>
          </a:prstGeom>
        </p:spPr>
      </p:pic>
      <p:sp>
        <p:nvSpPr>
          <p:cNvPr id="5" name="Номер слайда 4"/>
          <p:cNvSpPr>
            <a:spLocks noGrp="1"/>
          </p:cNvSpPr>
          <p:nvPr>
            <p:ph type="sldNum" sz="quarter" idx="12"/>
          </p:nvPr>
        </p:nvSpPr>
        <p:spPr/>
        <p:txBody>
          <a:bodyPr/>
          <a:lstStyle/>
          <a:p>
            <a:fld id="{7B4A1456-B60B-4B0C-BBED-F930095104FD}" type="slidenum">
              <a:rPr lang="ru-RU" smtClean="0"/>
              <a:pPr/>
              <a:t>14</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1584176"/>
          </a:xfrm>
        </p:spPr>
        <p:txBody>
          <a:bodyPr>
            <a:noAutofit/>
          </a:bodyPr>
          <a:lstStyle/>
          <a:p>
            <a:r>
              <a:rPr lang="ru-RU" sz="1600" dirty="0" smtClean="0">
                <a:solidFill>
                  <a:schemeClr val="tx1"/>
                </a:solidFill>
              </a:rPr>
              <a:t>Кількість вузів і чисельність студентства продовжували рости. В кінці 1970-х рр.. в СРСР було понад 5 млн. </a:t>
            </a:r>
            <a:r>
              <a:rPr lang="ru-RU" sz="1600" u="sng" dirty="0" smtClean="0">
                <a:solidFill>
                  <a:schemeClr val="tx1"/>
                </a:solidFill>
              </a:rPr>
              <a:t>студентів</a:t>
            </a:r>
            <a:r>
              <a:rPr lang="ru-RU" sz="1600" dirty="0" smtClean="0">
                <a:solidFill>
                  <a:schemeClr val="tx1"/>
                </a:solidFill>
              </a:rPr>
              <a:t>, а кожен десятий працюючий мав вищу освіту. До 1979 р. 57% студентів навчалися на денних відділеннях, а 43% припадало на частку «вечірників» і «заочників», поєднує навчання з роботою (в 1965 р. співвідношення було зворотним: 41% і 59%).</a:t>
            </a:r>
            <a:endParaRPr lang="ru-RU" sz="1600" dirty="0">
              <a:solidFill>
                <a:schemeClr val="tx1"/>
              </a:solidFill>
            </a:endParaRPr>
          </a:p>
        </p:txBody>
      </p:sp>
      <p:pic>
        <p:nvPicPr>
          <p:cNvPr id="3" name="Рисунок 2" descr="biblioteka.png"/>
          <p:cNvPicPr>
            <a:picLocks noChangeAspect="1"/>
          </p:cNvPicPr>
          <p:nvPr/>
        </p:nvPicPr>
        <p:blipFill>
          <a:blip r:embed="rId2" cstate="print"/>
          <a:stretch>
            <a:fillRect/>
          </a:stretch>
        </p:blipFill>
        <p:spPr>
          <a:xfrm>
            <a:off x="364254" y="1556792"/>
            <a:ext cx="6505144" cy="5301207"/>
          </a:xfrm>
          <a:prstGeom prst="rect">
            <a:avLst/>
          </a:prstGeom>
        </p:spPr>
      </p:pic>
      <p:sp>
        <p:nvSpPr>
          <p:cNvPr id="4" name="Номер слайда 3"/>
          <p:cNvSpPr>
            <a:spLocks noGrp="1"/>
          </p:cNvSpPr>
          <p:nvPr>
            <p:ph type="sldNum" sz="quarter" idx="12"/>
          </p:nvPr>
        </p:nvSpPr>
        <p:spPr/>
        <p:txBody>
          <a:bodyPr/>
          <a:lstStyle/>
          <a:p>
            <a:fld id="{7B4A1456-B60B-4B0C-BBED-F930095104FD}" type="slidenum">
              <a:rPr lang="ru-RU" smtClean="0"/>
              <a:pPr/>
              <a:t>15</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0"/>
            <a:ext cx="8305800" cy="1143000"/>
          </a:xfrm>
        </p:spPr>
        <p:txBody>
          <a:bodyPr/>
          <a:lstStyle/>
          <a:p>
            <a:r>
              <a:rPr lang="uk-UA" dirty="0" smtClean="0"/>
              <a:t>Розвиток освіти:</a:t>
            </a:r>
            <a:endParaRPr lang="ru-RU" dirty="0"/>
          </a:p>
        </p:txBody>
      </p:sp>
      <p:graphicFrame>
        <p:nvGraphicFramePr>
          <p:cNvPr id="3" name="Таблица 2"/>
          <p:cNvGraphicFramePr>
            <a:graphicFrameLocks noGrp="1"/>
          </p:cNvGraphicFramePr>
          <p:nvPr/>
        </p:nvGraphicFramePr>
        <p:xfrm>
          <a:off x="827584" y="1196753"/>
          <a:ext cx="6840760" cy="5472838"/>
        </p:xfrm>
        <a:graphic>
          <a:graphicData uri="http://schemas.openxmlformats.org/drawingml/2006/table">
            <a:tbl>
              <a:tblPr/>
              <a:tblGrid>
                <a:gridCol w="3420380"/>
                <a:gridCol w="3420380"/>
              </a:tblGrid>
              <a:tr h="820828">
                <a:tc>
                  <a:txBody>
                    <a:bodyPr/>
                    <a:lstStyle/>
                    <a:p>
                      <a:pPr>
                        <a:spcAft>
                          <a:spcPts val="0"/>
                        </a:spcAft>
                      </a:pPr>
                      <a:r>
                        <a:rPr lang="ru-RU" sz="2800" dirty="0" err="1">
                          <a:solidFill>
                            <a:schemeClr val="tx1"/>
                          </a:solidFill>
                          <a:latin typeface="Times New Roman"/>
                          <a:ea typeface="Times New Roman"/>
                          <a:cs typeface="Times New Roman"/>
                        </a:rPr>
                        <a:t>Позитивні</a:t>
                      </a:r>
                      <a:r>
                        <a:rPr lang="ru-RU" sz="2800" dirty="0">
                          <a:solidFill>
                            <a:schemeClr val="tx1"/>
                          </a:solidFill>
                          <a:latin typeface="Times New Roman"/>
                          <a:ea typeface="Times New Roman"/>
                          <a:cs typeface="Times New Roman"/>
                        </a:rPr>
                        <a:t> </a:t>
                      </a:r>
                      <a:r>
                        <a:rPr lang="ru-RU" sz="2800" dirty="0" err="1">
                          <a:solidFill>
                            <a:schemeClr val="tx1"/>
                          </a:solidFill>
                          <a:latin typeface="Times New Roman"/>
                          <a:ea typeface="Times New Roman"/>
                          <a:cs typeface="Times New Roman"/>
                        </a:rPr>
                        <a:t>явища</a:t>
                      </a:r>
                      <a:r>
                        <a:rPr lang="ru-RU" sz="2800" dirty="0">
                          <a:solidFill>
                            <a:schemeClr val="tx1"/>
                          </a:solidFill>
                          <a:latin typeface="Times New Roman"/>
                          <a:ea typeface="Times New Roman"/>
                          <a:cs typeface="Times New Roman"/>
                        </a:rPr>
                        <a:t> </a:t>
                      </a:r>
                    </a:p>
                  </a:txBody>
                  <a:tcPr marL="9525" marR="9525" marT="9525" marB="9525" anchor="ctr">
                    <a:lnL>
                      <a:noFill/>
                    </a:lnL>
                    <a:lnR>
                      <a:noFill/>
                    </a:lnR>
                    <a:lnT>
                      <a:noFill/>
                    </a:lnT>
                    <a:lnB>
                      <a:noFill/>
                    </a:lnB>
                  </a:tcPr>
                </a:tc>
                <a:tc>
                  <a:txBody>
                    <a:bodyPr/>
                    <a:lstStyle/>
                    <a:p>
                      <a:pPr>
                        <a:spcAft>
                          <a:spcPts val="0"/>
                        </a:spcAft>
                      </a:pPr>
                      <a:r>
                        <a:rPr lang="ru-RU" sz="2800" dirty="0" err="1">
                          <a:solidFill>
                            <a:schemeClr val="tx1"/>
                          </a:solidFill>
                          <a:latin typeface="Times New Roman"/>
                          <a:ea typeface="Times New Roman"/>
                          <a:cs typeface="Times New Roman"/>
                        </a:rPr>
                        <a:t>Негативні</a:t>
                      </a:r>
                      <a:r>
                        <a:rPr lang="ru-RU" sz="2800" dirty="0">
                          <a:solidFill>
                            <a:schemeClr val="tx1"/>
                          </a:solidFill>
                          <a:latin typeface="Times New Roman"/>
                          <a:ea typeface="Times New Roman"/>
                          <a:cs typeface="Times New Roman"/>
                        </a:rPr>
                        <a:t> </a:t>
                      </a:r>
                      <a:r>
                        <a:rPr lang="ru-RU" sz="2800" dirty="0" err="1">
                          <a:solidFill>
                            <a:schemeClr val="tx1"/>
                          </a:solidFill>
                          <a:latin typeface="Times New Roman"/>
                          <a:ea typeface="Times New Roman"/>
                          <a:cs typeface="Times New Roman"/>
                        </a:rPr>
                        <a:t>явища</a:t>
                      </a:r>
                      <a:r>
                        <a:rPr lang="ru-RU" sz="2800" dirty="0">
                          <a:solidFill>
                            <a:schemeClr val="tx1"/>
                          </a:solidFill>
                          <a:latin typeface="Times New Roman"/>
                          <a:ea typeface="Times New Roman"/>
                          <a:cs typeface="Times New Roman"/>
                        </a:rPr>
                        <a:t> </a:t>
                      </a:r>
                    </a:p>
                  </a:txBody>
                  <a:tcPr marL="9525" marR="9525" marT="9525" marB="9525" anchor="ctr">
                    <a:lnL>
                      <a:noFill/>
                    </a:lnL>
                    <a:lnR>
                      <a:noFill/>
                    </a:lnR>
                    <a:lnT>
                      <a:noFill/>
                    </a:lnT>
                    <a:lnB>
                      <a:noFill/>
                    </a:lnB>
                  </a:tcPr>
                </a:tc>
              </a:tr>
              <a:tr h="4507764">
                <a:tc>
                  <a:txBody>
                    <a:bodyPr/>
                    <a:lstStyle/>
                    <a:p>
                      <a:pPr>
                        <a:spcAft>
                          <a:spcPts val="0"/>
                        </a:spcAft>
                      </a:pPr>
                      <a:r>
                        <a:rPr lang="ru-RU" sz="1800" dirty="0" smtClean="0">
                          <a:solidFill>
                            <a:schemeClr val="tx1"/>
                          </a:solidFill>
                          <a:latin typeface="Times New Roman"/>
                          <a:ea typeface="Times New Roman"/>
                          <a:cs typeface="Times New Roman"/>
                        </a:rPr>
                        <a:t>-</a:t>
                      </a:r>
                      <a:r>
                        <a:rPr lang="ru-RU" sz="1800" dirty="0" err="1" smtClean="0">
                          <a:solidFill>
                            <a:schemeClr val="tx1"/>
                          </a:solidFill>
                          <a:latin typeface="Times New Roman"/>
                          <a:ea typeface="Times New Roman"/>
                          <a:cs typeface="Times New Roman"/>
                        </a:rPr>
                        <a:t>Перехід</a:t>
                      </a:r>
                      <a:r>
                        <a:rPr lang="ru-RU" sz="1800" dirty="0" smtClean="0">
                          <a:solidFill>
                            <a:schemeClr val="tx1"/>
                          </a:solidFill>
                          <a:latin typeface="Times New Roman"/>
                          <a:ea typeface="Times New Roman"/>
                          <a:cs typeface="Times New Roman"/>
                        </a:rPr>
                        <a:t> </a:t>
                      </a:r>
                      <a:r>
                        <a:rPr lang="ru-RU" sz="1800" dirty="0">
                          <a:solidFill>
                            <a:schemeClr val="tx1"/>
                          </a:solidFill>
                          <a:latin typeface="Times New Roman"/>
                          <a:ea typeface="Times New Roman"/>
                          <a:cs typeface="Times New Roman"/>
                        </a:rPr>
                        <a:t>до </a:t>
                      </a:r>
                      <a:r>
                        <a:rPr lang="ru-RU" sz="1800" dirty="0" err="1">
                          <a:solidFill>
                            <a:schemeClr val="tx1"/>
                          </a:solidFill>
                          <a:latin typeface="Times New Roman"/>
                          <a:ea typeface="Times New Roman"/>
                          <a:cs typeface="Times New Roman"/>
                        </a:rPr>
                        <a:t>загальної</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середньої</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освіти</a:t>
                      </a:r>
                      <a:r>
                        <a:rPr lang="ru-RU" sz="1800" dirty="0">
                          <a:solidFill>
                            <a:schemeClr val="tx1"/>
                          </a:solidFill>
                          <a:latin typeface="Times New Roman"/>
                          <a:ea typeface="Times New Roman"/>
                          <a:cs typeface="Times New Roman"/>
                        </a:rPr>
                        <a:t> </a:t>
                      </a:r>
                      <a:endParaRPr lang="ru-RU" sz="1800" dirty="0" smtClean="0">
                        <a:solidFill>
                          <a:schemeClr val="tx1"/>
                        </a:solidFill>
                        <a:latin typeface="Times New Roman"/>
                        <a:ea typeface="Times New Roman"/>
                        <a:cs typeface="Times New Roman"/>
                      </a:endParaRPr>
                    </a:p>
                    <a:p>
                      <a:pPr>
                        <a:spcAft>
                          <a:spcPts val="0"/>
                        </a:spcAft>
                      </a:pPr>
                      <a:r>
                        <a:rPr lang="ru-RU" sz="1800" dirty="0" smtClean="0">
                          <a:solidFill>
                            <a:schemeClr val="tx1"/>
                          </a:solidFill>
                          <a:latin typeface="Times New Roman"/>
                          <a:ea typeface="Times New Roman"/>
                          <a:cs typeface="Times New Roman"/>
                        </a:rPr>
                        <a:t>-</a:t>
                      </a:r>
                      <a:r>
                        <a:rPr lang="ru-RU" sz="1800" dirty="0" err="1" smtClean="0">
                          <a:solidFill>
                            <a:schemeClr val="tx1"/>
                          </a:solidFill>
                          <a:latin typeface="Times New Roman"/>
                          <a:ea typeface="Times New Roman"/>
                          <a:cs typeface="Times New Roman"/>
                        </a:rPr>
                        <a:t>Зростання</a:t>
                      </a:r>
                      <a:r>
                        <a:rPr lang="ru-RU" sz="1800" dirty="0" smtClean="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обсягів</a:t>
                      </a:r>
                      <a:r>
                        <a:rPr lang="ru-RU" sz="1800" dirty="0">
                          <a:solidFill>
                            <a:schemeClr val="tx1"/>
                          </a:solidFill>
                          <a:latin typeface="Times New Roman"/>
                          <a:ea typeface="Times New Roman"/>
                          <a:cs typeface="Times New Roman"/>
                        </a:rPr>
                        <a:t> методичного </a:t>
                      </a:r>
                      <a:r>
                        <a:rPr lang="ru-RU" sz="1800" dirty="0" err="1">
                          <a:solidFill>
                            <a:schemeClr val="tx1"/>
                          </a:solidFill>
                          <a:latin typeface="Times New Roman"/>
                          <a:ea typeface="Times New Roman"/>
                          <a:cs typeface="Times New Roman"/>
                        </a:rPr>
                        <a:t>і</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матеріального</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забезпечення</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школи</a:t>
                      </a:r>
                      <a:r>
                        <a:rPr lang="ru-RU" sz="1800" dirty="0">
                          <a:solidFill>
                            <a:schemeClr val="tx1"/>
                          </a:solidFill>
                          <a:latin typeface="Times New Roman"/>
                          <a:ea typeface="Times New Roman"/>
                          <a:cs typeface="Times New Roman"/>
                        </a:rPr>
                        <a:t> </a:t>
                      </a:r>
                      <a:r>
                        <a:rPr lang="ru-RU" sz="1800" dirty="0" smtClean="0">
                          <a:solidFill>
                            <a:schemeClr val="tx1"/>
                          </a:solidFill>
                          <a:latin typeface="Times New Roman"/>
                          <a:ea typeface="Times New Roman"/>
                          <a:cs typeface="Times New Roman"/>
                        </a:rPr>
                        <a:t> -</a:t>
                      </a:r>
                      <a:r>
                        <a:rPr lang="ru-RU" sz="1800" dirty="0" err="1" smtClean="0">
                          <a:solidFill>
                            <a:schemeClr val="tx1"/>
                          </a:solidFill>
                          <a:latin typeface="Times New Roman"/>
                          <a:ea typeface="Times New Roman"/>
                          <a:cs typeface="Times New Roman"/>
                        </a:rPr>
                        <a:t>Ґрунтовна</a:t>
                      </a:r>
                      <a:r>
                        <a:rPr lang="ru-RU" sz="1800" dirty="0" smtClean="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підготовка</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учнів</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з</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базових</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дисциплін</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Запровадження</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нових</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дисциплін</a:t>
                      </a:r>
                      <a:r>
                        <a:rPr lang="ru-RU" sz="1800" dirty="0">
                          <a:solidFill>
                            <a:schemeClr val="tx1"/>
                          </a:solidFill>
                          <a:latin typeface="Times New Roman"/>
                          <a:ea typeface="Times New Roman"/>
                          <a:cs typeface="Times New Roman"/>
                        </a:rPr>
                        <a:t>. </a:t>
                      </a:r>
                      <a:r>
                        <a:rPr lang="ru-RU" sz="1800" dirty="0" err="1" smtClean="0">
                          <a:solidFill>
                            <a:schemeClr val="tx1"/>
                          </a:solidFill>
                          <a:latin typeface="Times New Roman"/>
                          <a:ea typeface="Times New Roman"/>
                          <a:cs typeface="Times New Roman"/>
                        </a:rPr>
                        <a:t>Загальний</a:t>
                      </a:r>
                      <a:r>
                        <a:rPr lang="ru-RU" sz="1800" dirty="0" smtClean="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високий</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рівень</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навчання</a:t>
                      </a:r>
                      <a:r>
                        <a:rPr lang="ru-RU" sz="1800" dirty="0">
                          <a:solidFill>
                            <a:schemeClr val="tx1"/>
                          </a:solidFill>
                          <a:latin typeface="Times New Roman"/>
                          <a:ea typeface="Times New Roman"/>
                          <a:cs typeface="Times New Roman"/>
                        </a:rPr>
                        <a:t> </a:t>
                      </a:r>
                      <a:r>
                        <a:rPr lang="ru-RU" sz="1800" dirty="0" err="1" smtClean="0">
                          <a:solidFill>
                            <a:schemeClr val="tx1"/>
                          </a:solidFill>
                          <a:latin typeface="Times New Roman"/>
                          <a:ea typeface="Times New Roman"/>
                          <a:cs typeface="Times New Roman"/>
                        </a:rPr>
                        <a:t>Формування</a:t>
                      </a:r>
                      <a:r>
                        <a:rPr lang="ru-RU" sz="1800" dirty="0" smtClean="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педагогічних</a:t>
                      </a:r>
                      <a:r>
                        <a:rPr lang="ru-RU" sz="1800" dirty="0">
                          <a:solidFill>
                            <a:schemeClr val="tx1"/>
                          </a:solidFill>
                          <a:latin typeface="Times New Roman"/>
                          <a:ea typeface="Times New Roman"/>
                          <a:cs typeface="Times New Roman"/>
                        </a:rPr>
                        <a:t> </a:t>
                      </a:r>
                      <a:r>
                        <a:rPr lang="ru-RU" sz="1800" dirty="0" err="1">
                          <a:solidFill>
                            <a:schemeClr val="tx1"/>
                          </a:solidFill>
                          <a:latin typeface="Times New Roman"/>
                          <a:ea typeface="Times New Roman"/>
                          <a:cs typeface="Times New Roman"/>
                        </a:rPr>
                        <a:t>шкіл</a:t>
                      </a:r>
                      <a:r>
                        <a:rPr lang="ru-RU" sz="1800" dirty="0">
                          <a:solidFill>
                            <a:schemeClr val="tx1"/>
                          </a:solidFill>
                          <a:latin typeface="Times New Roman"/>
                          <a:ea typeface="Times New Roman"/>
                          <a:cs typeface="Times New Roman"/>
                        </a:rPr>
                        <a:t> передового </a:t>
                      </a:r>
                      <a:r>
                        <a:rPr lang="ru-RU" sz="1800" dirty="0" err="1">
                          <a:solidFill>
                            <a:schemeClr val="tx1"/>
                          </a:solidFill>
                          <a:latin typeface="Times New Roman"/>
                          <a:ea typeface="Times New Roman"/>
                          <a:cs typeface="Times New Roman"/>
                        </a:rPr>
                        <a:t>досвіду</a:t>
                      </a:r>
                      <a:r>
                        <a:rPr lang="ru-RU" sz="1800" dirty="0">
                          <a:solidFill>
                            <a:schemeClr val="tx1"/>
                          </a:solidFill>
                          <a:latin typeface="Times New Roman"/>
                          <a:ea typeface="Times New Roman"/>
                          <a:cs typeface="Times New Roman"/>
                        </a:rPr>
                        <a:t> </a:t>
                      </a:r>
                    </a:p>
                  </a:txBody>
                  <a:tcPr marL="9525" marR="9525" marT="9525" marB="9525" anchor="ctr">
                    <a:lnL>
                      <a:noFill/>
                    </a:lnL>
                    <a:lnR>
                      <a:noFill/>
                    </a:lnR>
                    <a:lnT>
                      <a:noFill/>
                    </a:lnT>
                    <a:lnB>
                      <a:noFill/>
                    </a:lnB>
                  </a:tcPr>
                </a:tc>
                <a:tc>
                  <a:txBody>
                    <a:bodyPr/>
                    <a:lstStyle/>
                    <a:p>
                      <a:pPr>
                        <a:spcAft>
                          <a:spcPts val="0"/>
                        </a:spcAft>
                      </a:pPr>
                      <a:r>
                        <a:rPr lang="ru-RU" sz="1600" dirty="0" smtClean="0">
                          <a:solidFill>
                            <a:schemeClr val="tx1"/>
                          </a:solidFill>
                          <a:latin typeface="Times New Roman"/>
                          <a:ea typeface="Times New Roman"/>
                          <a:cs typeface="Times New Roman"/>
                        </a:rPr>
                        <a:t>-</a:t>
                      </a:r>
                      <a:r>
                        <a:rPr lang="ru-RU" sz="1600" dirty="0" err="1" smtClean="0">
                          <a:solidFill>
                            <a:schemeClr val="tx1"/>
                          </a:solidFill>
                          <a:latin typeface="Times New Roman"/>
                          <a:ea typeface="Times New Roman"/>
                          <a:cs typeface="Times New Roman"/>
                        </a:rPr>
                        <a:t>Зростання</a:t>
                      </a:r>
                      <a:r>
                        <a:rPr lang="ru-RU" sz="1600" dirty="0" smtClean="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ідеологізації</a:t>
                      </a:r>
                      <a:r>
                        <a:rPr lang="ru-RU" sz="1600" dirty="0">
                          <a:solidFill>
                            <a:schemeClr val="tx1"/>
                          </a:solidFill>
                          <a:latin typeface="Times New Roman"/>
                          <a:ea typeface="Times New Roman"/>
                          <a:cs typeface="Times New Roman"/>
                        </a:rPr>
                        <a:t> та </a:t>
                      </a:r>
                      <a:r>
                        <a:rPr lang="ru-RU" sz="1600" dirty="0" err="1">
                          <a:solidFill>
                            <a:schemeClr val="tx1"/>
                          </a:solidFill>
                          <a:latin typeface="Times New Roman"/>
                          <a:ea typeface="Times New Roman"/>
                          <a:cs typeface="Times New Roman"/>
                        </a:rPr>
                        <a:t>русифікації</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освіти</a:t>
                      </a:r>
                      <a:r>
                        <a:rPr lang="ru-RU" sz="1600" dirty="0">
                          <a:solidFill>
                            <a:schemeClr val="tx1"/>
                          </a:solidFill>
                          <a:latin typeface="Times New Roman"/>
                          <a:ea typeface="Times New Roman"/>
                          <a:cs typeface="Times New Roman"/>
                        </a:rPr>
                        <a:t> · </a:t>
                      </a:r>
                      <a:r>
                        <a:rPr lang="ru-RU" sz="1600" dirty="0" err="1">
                          <a:solidFill>
                            <a:schemeClr val="tx1"/>
                          </a:solidFill>
                          <a:latin typeface="Times New Roman"/>
                          <a:ea typeface="Times New Roman"/>
                          <a:cs typeface="Times New Roman"/>
                        </a:rPr>
                        <a:t>Жорсткий</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партійний</a:t>
                      </a:r>
                      <a:r>
                        <a:rPr lang="ru-RU" sz="1600" dirty="0">
                          <a:solidFill>
                            <a:schemeClr val="tx1"/>
                          </a:solidFill>
                          <a:latin typeface="Times New Roman"/>
                          <a:ea typeface="Times New Roman"/>
                          <a:cs typeface="Times New Roman"/>
                        </a:rPr>
                        <a:t> контроль над </a:t>
                      </a:r>
                      <a:r>
                        <a:rPr lang="ru-RU" sz="1600" dirty="0" err="1">
                          <a:solidFill>
                            <a:schemeClr val="tx1"/>
                          </a:solidFill>
                          <a:latin typeface="Times New Roman"/>
                          <a:ea typeface="Times New Roman"/>
                          <a:cs typeface="Times New Roman"/>
                        </a:rPr>
                        <a:t>вчителями</a:t>
                      </a:r>
                      <a:r>
                        <a:rPr lang="ru-RU" sz="1600" dirty="0">
                          <a:solidFill>
                            <a:schemeClr val="tx1"/>
                          </a:solidFill>
                          <a:latin typeface="Times New Roman"/>
                          <a:ea typeface="Times New Roman"/>
                          <a:cs typeface="Times New Roman"/>
                        </a:rPr>
                        <a:t> </a:t>
                      </a:r>
                      <a:endParaRPr lang="ru-RU" sz="1600" dirty="0" smtClean="0">
                        <a:solidFill>
                          <a:schemeClr val="tx1"/>
                        </a:solidFill>
                        <a:latin typeface="Times New Roman"/>
                        <a:ea typeface="Times New Roman"/>
                        <a:cs typeface="Times New Roman"/>
                      </a:endParaRPr>
                    </a:p>
                    <a:p>
                      <a:pPr>
                        <a:spcAft>
                          <a:spcPts val="0"/>
                        </a:spcAft>
                      </a:pPr>
                      <a:r>
                        <a:rPr lang="ru-RU" sz="1600" dirty="0" smtClean="0">
                          <a:solidFill>
                            <a:schemeClr val="tx1"/>
                          </a:solidFill>
                          <a:latin typeface="Times New Roman"/>
                          <a:ea typeface="Times New Roman"/>
                          <a:cs typeface="Times New Roman"/>
                        </a:rPr>
                        <a:t>-</a:t>
                      </a:r>
                      <a:r>
                        <a:rPr lang="ru-RU" sz="1600" dirty="0" err="1" smtClean="0">
                          <a:solidFill>
                            <a:schemeClr val="tx1"/>
                          </a:solidFill>
                          <a:latin typeface="Times New Roman"/>
                          <a:ea typeface="Times New Roman"/>
                          <a:cs typeface="Times New Roman"/>
                        </a:rPr>
                        <a:t>Підвищення</a:t>
                      </a:r>
                      <a:r>
                        <a:rPr lang="ru-RU" sz="1600" dirty="0" smtClean="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навантаження</a:t>
                      </a:r>
                      <a:r>
                        <a:rPr lang="ru-RU" sz="1600" dirty="0">
                          <a:solidFill>
                            <a:schemeClr val="tx1"/>
                          </a:solidFill>
                          <a:latin typeface="Times New Roman"/>
                          <a:ea typeface="Times New Roman"/>
                          <a:cs typeface="Times New Roman"/>
                        </a:rPr>
                        <a:t> на </a:t>
                      </a:r>
                      <a:r>
                        <a:rPr lang="ru-RU" sz="1600" dirty="0" err="1">
                          <a:solidFill>
                            <a:schemeClr val="tx1"/>
                          </a:solidFill>
                          <a:latin typeface="Times New Roman"/>
                          <a:ea typeface="Times New Roman"/>
                          <a:cs typeface="Times New Roman"/>
                        </a:rPr>
                        <a:t>учнів</a:t>
                      </a:r>
                      <a:r>
                        <a:rPr lang="ru-RU" sz="1600" dirty="0">
                          <a:solidFill>
                            <a:schemeClr val="tx1"/>
                          </a:solidFill>
                          <a:latin typeface="Times New Roman"/>
                          <a:ea typeface="Times New Roman"/>
                          <a:cs typeface="Times New Roman"/>
                        </a:rPr>
                        <a:t> у </a:t>
                      </a:r>
                      <a:r>
                        <a:rPr lang="ru-RU" sz="1600" dirty="0" err="1">
                          <a:solidFill>
                            <a:schemeClr val="tx1"/>
                          </a:solidFill>
                          <a:latin typeface="Times New Roman"/>
                          <a:ea typeface="Times New Roman"/>
                          <a:cs typeface="Times New Roman"/>
                        </a:rPr>
                        <a:t>зв'язку</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з</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ускладненням</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навчальних</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програм</a:t>
                      </a:r>
                      <a:r>
                        <a:rPr lang="ru-RU" sz="1600" dirty="0">
                          <a:solidFill>
                            <a:schemeClr val="tx1"/>
                          </a:solidFill>
                          <a:latin typeface="Times New Roman"/>
                          <a:ea typeface="Times New Roman"/>
                          <a:cs typeface="Times New Roman"/>
                        </a:rPr>
                        <a:t> </a:t>
                      </a:r>
                      <a:endParaRPr lang="ru-RU" sz="1600" dirty="0" smtClean="0">
                        <a:solidFill>
                          <a:schemeClr val="tx1"/>
                        </a:solidFill>
                        <a:latin typeface="Times New Roman"/>
                        <a:ea typeface="Times New Roman"/>
                        <a:cs typeface="Times New Roman"/>
                      </a:endParaRPr>
                    </a:p>
                    <a:p>
                      <a:pPr>
                        <a:spcAft>
                          <a:spcPts val="0"/>
                        </a:spcAft>
                      </a:pPr>
                      <a:r>
                        <a:rPr lang="ru-RU" sz="1600" dirty="0" smtClean="0">
                          <a:solidFill>
                            <a:schemeClr val="tx1"/>
                          </a:solidFill>
                          <a:latin typeface="Times New Roman"/>
                          <a:ea typeface="Times New Roman"/>
                          <a:cs typeface="Times New Roman"/>
                        </a:rPr>
                        <a:t>-</a:t>
                      </a:r>
                      <a:r>
                        <a:rPr lang="ru-RU" sz="1600" dirty="0" err="1" smtClean="0">
                          <a:solidFill>
                            <a:schemeClr val="tx1"/>
                          </a:solidFill>
                          <a:latin typeface="Times New Roman"/>
                          <a:ea typeface="Times New Roman"/>
                          <a:cs typeface="Times New Roman"/>
                        </a:rPr>
                        <a:t>Накопичення</a:t>
                      </a:r>
                      <a:r>
                        <a:rPr lang="ru-RU" sz="1600" dirty="0" smtClean="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розриву</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між</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вищою</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і</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середньою</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освітою</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Базової</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підготовки</a:t>
                      </a:r>
                      <a:r>
                        <a:rPr lang="ru-RU" sz="1600" dirty="0">
                          <a:solidFill>
                            <a:schemeClr val="tx1"/>
                          </a:solidFill>
                          <a:latin typeface="Times New Roman"/>
                          <a:ea typeface="Times New Roman"/>
                          <a:cs typeface="Times New Roman"/>
                        </a:rPr>
                        <a:t> в </a:t>
                      </a:r>
                      <a:r>
                        <a:rPr lang="ru-RU" sz="1600" dirty="0" err="1">
                          <a:solidFill>
                            <a:schemeClr val="tx1"/>
                          </a:solidFill>
                          <a:latin typeface="Times New Roman"/>
                          <a:ea typeface="Times New Roman"/>
                          <a:cs typeface="Times New Roman"/>
                        </a:rPr>
                        <a:t>школі</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стає</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недостатньо</a:t>
                      </a:r>
                      <a:r>
                        <a:rPr lang="ru-RU" sz="1600" dirty="0">
                          <a:solidFill>
                            <a:schemeClr val="tx1"/>
                          </a:solidFill>
                          <a:latin typeface="Times New Roman"/>
                          <a:ea typeface="Times New Roman"/>
                          <a:cs typeface="Times New Roman"/>
                        </a:rPr>
                        <a:t> для </a:t>
                      </a:r>
                      <a:r>
                        <a:rPr lang="ru-RU" sz="1600" dirty="0" err="1">
                          <a:solidFill>
                            <a:schemeClr val="tx1"/>
                          </a:solidFill>
                          <a:latin typeface="Times New Roman"/>
                          <a:ea typeface="Times New Roman"/>
                          <a:cs typeface="Times New Roman"/>
                        </a:rPr>
                        <a:t>вступу</a:t>
                      </a:r>
                      <a:r>
                        <a:rPr lang="ru-RU" sz="1600" dirty="0">
                          <a:solidFill>
                            <a:schemeClr val="tx1"/>
                          </a:solidFill>
                          <a:latin typeface="Times New Roman"/>
                          <a:ea typeface="Times New Roman"/>
                          <a:cs typeface="Times New Roman"/>
                        </a:rPr>
                        <a:t> до вузу </a:t>
                      </a:r>
                      <a:endParaRPr lang="ru-RU" sz="1600" dirty="0" smtClean="0">
                        <a:solidFill>
                          <a:schemeClr val="tx1"/>
                        </a:solidFill>
                        <a:latin typeface="Times New Roman"/>
                        <a:ea typeface="Times New Roman"/>
                        <a:cs typeface="Times New Roman"/>
                      </a:endParaRPr>
                    </a:p>
                    <a:p>
                      <a:pPr>
                        <a:spcAft>
                          <a:spcPts val="0"/>
                        </a:spcAft>
                      </a:pPr>
                      <a:r>
                        <a:rPr lang="ru-RU" sz="1600" dirty="0" smtClean="0">
                          <a:solidFill>
                            <a:schemeClr val="tx1"/>
                          </a:solidFill>
                          <a:latin typeface="Times New Roman"/>
                          <a:ea typeface="Times New Roman"/>
                          <a:cs typeface="Times New Roman"/>
                        </a:rPr>
                        <a:t>-</a:t>
                      </a:r>
                      <a:r>
                        <a:rPr lang="ru-RU" sz="1600" dirty="0" err="1" smtClean="0">
                          <a:solidFill>
                            <a:schemeClr val="tx1"/>
                          </a:solidFill>
                          <a:latin typeface="Times New Roman"/>
                          <a:ea typeface="Times New Roman"/>
                          <a:cs typeface="Times New Roman"/>
                        </a:rPr>
                        <a:t>Поглиблення</a:t>
                      </a:r>
                      <a:r>
                        <a:rPr lang="ru-RU" sz="1600" dirty="0" smtClean="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розриву</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між</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сільською</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і</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міською</a:t>
                      </a:r>
                      <a:r>
                        <a:rPr lang="ru-RU" sz="1600" dirty="0">
                          <a:solidFill>
                            <a:schemeClr val="tx1"/>
                          </a:solidFill>
                          <a:latin typeface="Times New Roman"/>
                          <a:ea typeface="Times New Roman"/>
                          <a:cs typeface="Times New Roman"/>
                        </a:rPr>
                        <a:t> школами </a:t>
                      </a:r>
                      <a:endParaRPr lang="ru-RU" sz="1600" dirty="0" smtClean="0">
                        <a:solidFill>
                          <a:schemeClr val="tx1"/>
                        </a:solidFill>
                        <a:latin typeface="Times New Roman"/>
                        <a:ea typeface="Times New Roman"/>
                        <a:cs typeface="Times New Roman"/>
                      </a:endParaRPr>
                    </a:p>
                    <a:p>
                      <a:pPr>
                        <a:spcAft>
                          <a:spcPts val="0"/>
                        </a:spcAft>
                      </a:pPr>
                      <a:r>
                        <a:rPr lang="ru-RU" sz="1600" dirty="0" smtClean="0">
                          <a:solidFill>
                            <a:schemeClr val="tx1"/>
                          </a:solidFill>
                          <a:latin typeface="Times New Roman"/>
                          <a:ea typeface="Times New Roman"/>
                          <a:cs typeface="Times New Roman"/>
                        </a:rPr>
                        <a:t>-</a:t>
                      </a:r>
                      <a:r>
                        <a:rPr lang="ru-RU" sz="1600" dirty="0" err="1" smtClean="0">
                          <a:solidFill>
                            <a:schemeClr val="tx1"/>
                          </a:solidFill>
                          <a:latin typeface="Times New Roman"/>
                          <a:ea typeface="Times New Roman"/>
                          <a:cs typeface="Times New Roman"/>
                        </a:rPr>
                        <a:t>Школи</a:t>
                      </a:r>
                      <a:r>
                        <a:rPr lang="ru-RU" sz="1600" dirty="0" smtClean="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орієнтувалися</a:t>
                      </a:r>
                      <a:r>
                        <a:rPr lang="ru-RU" sz="1600" dirty="0">
                          <a:solidFill>
                            <a:schemeClr val="tx1"/>
                          </a:solidFill>
                          <a:latin typeface="Times New Roman"/>
                          <a:ea typeface="Times New Roman"/>
                          <a:cs typeface="Times New Roman"/>
                        </a:rPr>
                        <a:t> на </a:t>
                      </a:r>
                      <a:r>
                        <a:rPr lang="ru-RU" sz="1600" dirty="0" err="1">
                          <a:solidFill>
                            <a:schemeClr val="tx1"/>
                          </a:solidFill>
                          <a:latin typeface="Times New Roman"/>
                          <a:ea typeface="Times New Roman"/>
                          <a:cs typeface="Times New Roman"/>
                        </a:rPr>
                        <a:t>здобуття</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учнями</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знань</a:t>
                      </a:r>
                      <a:r>
                        <a:rPr lang="ru-RU" sz="1600" dirty="0">
                          <a:solidFill>
                            <a:schemeClr val="tx1"/>
                          </a:solidFill>
                          <a:latin typeface="Times New Roman"/>
                          <a:ea typeface="Times New Roman"/>
                          <a:cs typeface="Times New Roman"/>
                        </a:rPr>
                        <a:t>, а не на </a:t>
                      </a:r>
                      <a:r>
                        <a:rPr lang="ru-RU" sz="1600" dirty="0" err="1">
                          <a:solidFill>
                            <a:schemeClr val="tx1"/>
                          </a:solidFill>
                          <a:latin typeface="Times New Roman"/>
                          <a:ea typeface="Times New Roman"/>
                          <a:cs typeface="Times New Roman"/>
                        </a:rPr>
                        <a:t>оволодіння</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практичним</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життєвим</a:t>
                      </a:r>
                      <a:r>
                        <a:rPr lang="ru-RU" sz="1600" dirty="0">
                          <a:solidFill>
                            <a:schemeClr val="tx1"/>
                          </a:solidFill>
                          <a:latin typeface="Times New Roman"/>
                          <a:ea typeface="Times New Roman"/>
                          <a:cs typeface="Times New Roman"/>
                        </a:rPr>
                        <a:t> </a:t>
                      </a:r>
                      <a:r>
                        <a:rPr lang="ru-RU" sz="1600" dirty="0" err="1" smtClean="0">
                          <a:solidFill>
                            <a:schemeClr val="tx1"/>
                          </a:solidFill>
                          <a:latin typeface="Times New Roman"/>
                          <a:ea typeface="Times New Roman"/>
                          <a:cs typeface="Times New Roman"/>
                        </a:rPr>
                        <a:t>досвідом</a:t>
                      </a:r>
                      <a:endParaRPr lang="ru-RU" sz="1600" dirty="0" smtClean="0">
                        <a:solidFill>
                          <a:schemeClr val="tx1"/>
                        </a:solidFill>
                        <a:latin typeface="Times New Roman"/>
                        <a:ea typeface="Times New Roman"/>
                        <a:cs typeface="Times New Roman"/>
                      </a:endParaRPr>
                    </a:p>
                    <a:p>
                      <a:pPr>
                        <a:spcAft>
                          <a:spcPts val="0"/>
                        </a:spcAft>
                      </a:pPr>
                      <a:r>
                        <a:rPr lang="ru-RU" sz="1600" dirty="0" smtClean="0">
                          <a:solidFill>
                            <a:schemeClr val="tx1"/>
                          </a:solidFill>
                          <a:latin typeface="Times New Roman"/>
                          <a:ea typeface="Times New Roman"/>
                          <a:cs typeface="Times New Roman"/>
                        </a:rPr>
                        <a:t>-Система </a:t>
                      </a:r>
                      <a:r>
                        <a:rPr lang="ru-RU" sz="1600" dirty="0" err="1">
                          <a:solidFill>
                            <a:schemeClr val="tx1"/>
                          </a:solidFill>
                          <a:latin typeface="Times New Roman"/>
                          <a:ea typeface="Times New Roman"/>
                          <a:cs typeface="Times New Roman"/>
                        </a:rPr>
                        <a:t>освіти</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відставала</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від</a:t>
                      </a:r>
                      <a:r>
                        <a:rPr lang="ru-RU" sz="1600" dirty="0">
                          <a:solidFill>
                            <a:schemeClr val="tx1"/>
                          </a:solidFill>
                          <a:latin typeface="Times New Roman"/>
                          <a:ea typeface="Times New Roman"/>
                          <a:cs typeface="Times New Roman"/>
                        </a:rPr>
                        <a:t> потреб нового </a:t>
                      </a:r>
                      <a:r>
                        <a:rPr lang="ru-RU" sz="1600" dirty="0" err="1">
                          <a:solidFill>
                            <a:schemeClr val="tx1"/>
                          </a:solidFill>
                          <a:latin typeface="Times New Roman"/>
                          <a:ea typeface="Times New Roman"/>
                          <a:cs typeface="Times New Roman"/>
                        </a:rPr>
                        <a:t>етапу</a:t>
                      </a:r>
                      <a:r>
                        <a:rPr lang="ru-RU" sz="1600" dirty="0">
                          <a:solidFill>
                            <a:schemeClr val="tx1"/>
                          </a:solidFill>
                          <a:latin typeface="Times New Roman"/>
                          <a:ea typeface="Times New Roman"/>
                          <a:cs typeface="Times New Roman"/>
                        </a:rPr>
                        <a:t> НТР · </a:t>
                      </a:r>
                      <a:r>
                        <a:rPr lang="ru-RU" sz="1600" dirty="0" err="1">
                          <a:solidFill>
                            <a:schemeClr val="tx1"/>
                          </a:solidFill>
                          <a:latin typeface="Times New Roman"/>
                          <a:ea typeface="Times New Roman"/>
                          <a:cs typeface="Times New Roman"/>
                        </a:rPr>
                        <a:t>Панування</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традиційних</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методів</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навчання</a:t>
                      </a:r>
                      <a:r>
                        <a:rPr lang="ru-RU" sz="1600" dirty="0">
                          <a:solidFill>
                            <a:schemeClr val="tx1"/>
                          </a:solidFill>
                          <a:latin typeface="Times New Roman"/>
                          <a:ea typeface="Times New Roman"/>
                          <a:cs typeface="Times New Roman"/>
                        </a:rPr>
                        <a:t> · </a:t>
                      </a:r>
                      <a:r>
                        <a:rPr lang="ru-RU" sz="1600" dirty="0" err="1">
                          <a:solidFill>
                            <a:schemeClr val="tx1"/>
                          </a:solidFill>
                          <a:latin typeface="Times New Roman"/>
                          <a:ea typeface="Times New Roman"/>
                          <a:cs typeface="Times New Roman"/>
                        </a:rPr>
                        <a:t>Майже</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відсутня</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спеціалізація</a:t>
                      </a:r>
                      <a:r>
                        <a:rPr lang="ru-RU" sz="1600" dirty="0">
                          <a:solidFill>
                            <a:schemeClr val="tx1"/>
                          </a:solidFill>
                          <a:latin typeface="Times New Roman"/>
                          <a:ea typeface="Times New Roman"/>
                          <a:cs typeface="Times New Roman"/>
                        </a:rPr>
                        <a:t> </a:t>
                      </a:r>
                      <a:r>
                        <a:rPr lang="ru-RU" sz="1600" dirty="0" err="1">
                          <a:solidFill>
                            <a:schemeClr val="tx1"/>
                          </a:solidFill>
                          <a:latin typeface="Times New Roman"/>
                          <a:ea typeface="Times New Roman"/>
                          <a:cs typeface="Times New Roman"/>
                        </a:rPr>
                        <a:t>шкіл</a:t>
                      </a:r>
                      <a:r>
                        <a:rPr lang="ru-RU" sz="1600" dirty="0">
                          <a:solidFill>
                            <a:schemeClr val="tx1"/>
                          </a:solidFill>
                          <a:latin typeface="Times New Roman"/>
                          <a:ea typeface="Times New Roman"/>
                          <a:cs typeface="Times New Roman"/>
                        </a:rPr>
                        <a:t> </a:t>
                      </a:r>
                    </a:p>
                  </a:txBody>
                  <a:tcPr marL="9525" marR="9525" marT="9525" marB="9525" anchor="ctr">
                    <a:lnL>
                      <a:noFill/>
                    </a:lnL>
                    <a:lnR>
                      <a:noFill/>
                    </a:lnR>
                    <a:lnT>
                      <a:noFill/>
                    </a:lnT>
                    <a:lnB>
                      <a:noFill/>
                    </a:lnB>
                  </a:tcPr>
                </a:tc>
              </a:tr>
            </a:tbl>
          </a:graphicData>
        </a:graphic>
      </p:graphicFrame>
      <p:sp>
        <p:nvSpPr>
          <p:cNvPr id="4" name="Номер слайда 3"/>
          <p:cNvSpPr>
            <a:spLocks noGrp="1"/>
          </p:cNvSpPr>
          <p:nvPr>
            <p:ph type="sldNum" sz="quarter" idx="12"/>
          </p:nvPr>
        </p:nvSpPr>
        <p:spPr/>
        <p:txBody>
          <a:bodyPr/>
          <a:lstStyle/>
          <a:p>
            <a:fld id="{7B4A1456-B60B-4B0C-BBED-F930095104FD}" type="slidenum">
              <a:rPr lang="ru-RU" smtClean="0"/>
              <a:pPr/>
              <a:t>16</a:t>
            </a:fld>
            <a:endParaRPr lang="ru-RU"/>
          </a:p>
        </p:txBody>
      </p:sp>
    </p:spTree>
  </p:cSld>
  <p:clrMapOvr>
    <a:masterClrMapping/>
  </p:clrMapOvr>
  <p:transition>
    <p:wedg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smtClean="0">
                <a:solidFill>
                  <a:schemeClr val="bg1"/>
                </a:solidFill>
              </a:rPr>
              <a:t>Загальна характеристика:</a:t>
            </a:r>
            <a:br>
              <a:rPr lang="uk-UA" dirty="0" smtClean="0">
                <a:solidFill>
                  <a:schemeClr val="bg1"/>
                </a:solidFill>
              </a:rPr>
            </a:br>
            <a:endParaRPr lang="ru-RU" dirty="0">
              <a:solidFill>
                <a:schemeClr val="bg1"/>
              </a:solidFill>
            </a:endParaRPr>
          </a:p>
        </p:txBody>
      </p:sp>
      <p:sp>
        <p:nvSpPr>
          <p:cNvPr id="3" name="Прямоугольник 2"/>
          <p:cNvSpPr/>
          <p:nvPr/>
        </p:nvSpPr>
        <p:spPr>
          <a:xfrm>
            <a:off x="395536" y="1268760"/>
            <a:ext cx="7416824" cy="3785652"/>
          </a:xfrm>
          <a:prstGeom prst="rect">
            <a:avLst/>
          </a:prstGeom>
        </p:spPr>
        <p:txBody>
          <a:bodyPr wrap="square">
            <a:spAutoFit/>
          </a:bodyPr>
          <a:lstStyle/>
          <a:p>
            <a:r>
              <a:rPr lang="ru-RU" sz="2400" dirty="0"/>
              <a:t>· Центром </a:t>
            </a:r>
            <a:r>
              <a:rPr lang="ru-RU" sz="2400" dirty="0" err="1"/>
              <a:t>наукових</a:t>
            </a:r>
            <a:r>
              <a:rPr lang="ru-RU" sz="2400" dirty="0"/>
              <a:t> </a:t>
            </a:r>
            <a:r>
              <a:rPr lang="ru-RU" sz="2400" dirty="0" err="1"/>
              <a:t>досліджень</a:t>
            </a:r>
            <a:r>
              <a:rPr lang="ru-RU" sz="2400" dirty="0"/>
              <a:t> </a:t>
            </a:r>
            <a:r>
              <a:rPr lang="ru-RU" sz="2400" dirty="0" err="1"/>
              <a:t>залишалась</a:t>
            </a:r>
            <a:r>
              <a:rPr lang="ru-RU" sz="2400" dirty="0"/>
              <a:t> АН УРСР.</a:t>
            </a:r>
          </a:p>
          <a:p>
            <a:r>
              <a:rPr lang="ru-RU" sz="2400" dirty="0"/>
              <a:t>· </a:t>
            </a:r>
            <a:r>
              <a:rPr lang="ru-RU" sz="2400" dirty="0" err="1"/>
              <a:t>Зростання</a:t>
            </a:r>
            <a:r>
              <a:rPr lang="ru-RU" sz="2400" dirty="0"/>
              <a:t> </a:t>
            </a:r>
            <a:r>
              <a:rPr lang="ru-RU" sz="2400" dirty="0" err="1"/>
              <a:t>кількості</a:t>
            </a:r>
            <a:r>
              <a:rPr lang="ru-RU" sz="2400" dirty="0"/>
              <a:t> </a:t>
            </a:r>
            <a:r>
              <a:rPr lang="ru-RU" sz="2400" dirty="0" err="1"/>
              <a:t>наукових</a:t>
            </a:r>
            <a:r>
              <a:rPr lang="ru-RU" sz="2400" dirty="0"/>
              <a:t> </a:t>
            </a:r>
            <a:r>
              <a:rPr lang="ru-RU" sz="2400" dirty="0" err="1"/>
              <a:t>працівників</a:t>
            </a:r>
            <a:r>
              <a:rPr lang="ru-RU" sz="2400" dirty="0"/>
              <a:t>.</a:t>
            </a:r>
          </a:p>
          <a:p>
            <a:r>
              <a:rPr lang="ru-RU" sz="2400" dirty="0"/>
              <a:t>· </a:t>
            </a:r>
            <a:r>
              <a:rPr lang="ru-RU" sz="2400" dirty="0" err="1"/>
              <a:t>Розвивалися</a:t>
            </a:r>
            <a:r>
              <a:rPr lang="ru-RU" sz="2400" dirty="0"/>
              <a:t> </a:t>
            </a:r>
            <a:r>
              <a:rPr lang="ru-RU" sz="2400" dirty="0" err="1"/>
              <a:t>ті</a:t>
            </a:r>
            <a:r>
              <a:rPr lang="ru-RU" sz="2400" dirty="0"/>
              <a:t> </a:t>
            </a:r>
            <a:r>
              <a:rPr lang="ru-RU" sz="2400" dirty="0" err="1"/>
              <a:t>галузі</a:t>
            </a:r>
            <a:r>
              <a:rPr lang="ru-RU" sz="2400" dirty="0"/>
              <a:t> науки, </a:t>
            </a:r>
            <a:r>
              <a:rPr lang="ru-RU" sz="2400" dirty="0" err="1"/>
              <a:t>які</a:t>
            </a:r>
            <a:r>
              <a:rPr lang="ru-RU" sz="2400" dirty="0"/>
              <a:t> не </a:t>
            </a:r>
            <a:r>
              <a:rPr lang="ru-RU" sz="2400" dirty="0" err="1"/>
              <a:t>потребували</a:t>
            </a:r>
            <a:r>
              <a:rPr lang="ru-RU" sz="2400" dirty="0"/>
              <a:t> складного лабораторного </a:t>
            </a:r>
            <a:r>
              <a:rPr lang="ru-RU" sz="2400" dirty="0" err="1"/>
              <a:t>обладнання</a:t>
            </a:r>
            <a:r>
              <a:rPr lang="ru-RU" sz="2400" dirty="0"/>
              <a:t>, </a:t>
            </a:r>
            <a:r>
              <a:rPr lang="ru-RU" sz="2400" dirty="0" err="1"/>
              <a:t>і</a:t>
            </a:r>
            <a:r>
              <a:rPr lang="ru-RU" sz="2400" dirty="0"/>
              <a:t> </a:t>
            </a:r>
            <a:r>
              <a:rPr lang="ru-RU" sz="2400" dirty="0" err="1"/>
              <a:t>ті</a:t>
            </a:r>
            <a:r>
              <a:rPr lang="ru-RU" sz="2400" dirty="0"/>
              <a:t>, </a:t>
            </a:r>
            <a:r>
              <a:rPr lang="ru-RU" sz="2400" dirty="0" err="1"/>
              <a:t>що</a:t>
            </a:r>
            <a:r>
              <a:rPr lang="ru-RU" sz="2400" dirty="0"/>
              <a:t> </a:t>
            </a:r>
            <a:r>
              <a:rPr lang="ru-RU" sz="2400" dirty="0" err="1"/>
              <a:t>були</a:t>
            </a:r>
            <a:r>
              <a:rPr lang="ru-RU" sz="2400" dirty="0"/>
              <a:t> </a:t>
            </a:r>
            <a:r>
              <a:rPr lang="ru-RU" sz="2400" dirty="0" err="1"/>
              <a:t>пов'язані</a:t>
            </a:r>
            <a:r>
              <a:rPr lang="ru-RU" sz="2400" dirty="0"/>
              <a:t> </a:t>
            </a:r>
            <a:r>
              <a:rPr lang="ru-RU" sz="2400" dirty="0" err="1"/>
              <a:t>з</a:t>
            </a:r>
            <a:r>
              <a:rPr lang="ru-RU" sz="2400" dirty="0"/>
              <a:t> </a:t>
            </a:r>
            <a:r>
              <a:rPr lang="ru-RU" sz="2400" dirty="0" err="1"/>
              <a:t>військовими</a:t>
            </a:r>
            <a:r>
              <a:rPr lang="ru-RU" sz="2400" dirty="0"/>
              <a:t> </a:t>
            </a:r>
            <a:r>
              <a:rPr lang="ru-RU" sz="2400" dirty="0" err="1"/>
              <a:t>і</a:t>
            </a:r>
            <a:r>
              <a:rPr lang="ru-RU" sz="2400" dirty="0"/>
              <a:t> </a:t>
            </a:r>
            <a:r>
              <a:rPr lang="ru-RU" sz="2400" dirty="0" err="1"/>
              <a:t>космічними</a:t>
            </a:r>
            <a:r>
              <a:rPr lang="ru-RU" sz="2400" dirty="0"/>
              <a:t> </a:t>
            </a:r>
            <a:r>
              <a:rPr lang="ru-RU" sz="2400" dirty="0" err="1"/>
              <a:t>розробками</a:t>
            </a:r>
            <a:r>
              <a:rPr lang="ru-RU" sz="2400" dirty="0"/>
              <a:t>.</a:t>
            </a:r>
          </a:p>
          <a:p>
            <a:r>
              <a:rPr lang="ru-RU" sz="2400" dirty="0"/>
              <a:t>· </a:t>
            </a:r>
            <a:r>
              <a:rPr lang="ru-RU" sz="2400" dirty="0" err="1"/>
              <a:t>Майже</a:t>
            </a:r>
            <a:r>
              <a:rPr lang="ru-RU" sz="2400" dirty="0"/>
              <a:t> </a:t>
            </a:r>
            <a:r>
              <a:rPr lang="ru-RU" sz="2400" dirty="0" err="1"/>
              <a:t>повний</a:t>
            </a:r>
            <a:r>
              <a:rPr lang="ru-RU" sz="2400" dirty="0"/>
              <a:t> </a:t>
            </a:r>
            <a:r>
              <a:rPr lang="ru-RU" sz="2400" dirty="0" err="1"/>
              <a:t>занепад</a:t>
            </a:r>
            <a:r>
              <a:rPr lang="ru-RU" sz="2400" dirty="0"/>
              <a:t> </a:t>
            </a:r>
            <a:r>
              <a:rPr lang="ru-RU" sz="2400" dirty="0" err="1"/>
              <a:t>суспільних</a:t>
            </a:r>
            <a:r>
              <a:rPr lang="ru-RU" sz="2400" dirty="0"/>
              <a:t> </a:t>
            </a:r>
            <a:r>
              <a:rPr lang="ru-RU" sz="2400" dirty="0" err="1"/>
              <a:t>дисциплін</a:t>
            </a:r>
            <a:r>
              <a:rPr lang="ru-RU" sz="2400" dirty="0"/>
              <a:t>, </a:t>
            </a:r>
            <a:r>
              <a:rPr lang="ru-RU" sz="2400" dirty="0" err="1"/>
              <a:t>їх</a:t>
            </a:r>
            <a:r>
              <a:rPr lang="ru-RU" sz="2400" dirty="0"/>
              <a:t> </a:t>
            </a:r>
            <a:r>
              <a:rPr lang="ru-RU" sz="2400" dirty="0" err="1"/>
              <a:t>ідеологізація</a:t>
            </a:r>
            <a:r>
              <a:rPr lang="ru-RU" sz="2400" dirty="0"/>
              <a:t>.</a:t>
            </a:r>
          </a:p>
          <a:p>
            <a:r>
              <a:rPr lang="ru-RU" sz="2400" dirty="0"/>
              <a:t>· </a:t>
            </a:r>
            <a:r>
              <a:rPr lang="ru-RU" sz="2400" dirty="0" err="1"/>
              <a:t>Залишкове</a:t>
            </a:r>
            <a:r>
              <a:rPr lang="ru-RU" sz="2400" dirty="0"/>
              <a:t> </a:t>
            </a:r>
            <a:r>
              <a:rPr lang="ru-RU" sz="2400" dirty="0" err="1"/>
              <a:t>фінансування</a:t>
            </a:r>
            <a:r>
              <a:rPr lang="ru-RU" sz="2400" dirty="0"/>
              <a:t> </a:t>
            </a:r>
            <a:r>
              <a:rPr lang="ru-RU" sz="2400" dirty="0" err="1"/>
              <a:t>більшості</a:t>
            </a:r>
            <a:r>
              <a:rPr lang="ru-RU" sz="2400" dirty="0"/>
              <a:t> </a:t>
            </a:r>
            <a:r>
              <a:rPr lang="ru-RU" sz="2400" dirty="0" err="1"/>
              <a:t>наукових</a:t>
            </a:r>
            <a:r>
              <a:rPr lang="ru-RU" sz="2400" dirty="0"/>
              <a:t> </a:t>
            </a:r>
            <a:r>
              <a:rPr lang="ru-RU" sz="2400" dirty="0" err="1"/>
              <a:t>установ</a:t>
            </a:r>
            <a:endParaRPr lang="ru-RU" sz="2400" dirty="0"/>
          </a:p>
        </p:txBody>
      </p:sp>
      <p:sp>
        <p:nvSpPr>
          <p:cNvPr id="4" name="Номер слайда 3"/>
          <p:cNvSpPr>
            <a:spLocks noGrp="1"/>
          </p:cNvSpPr>
          <p:nvPr>
            <p:ph type="sldNum" sz="quarter" idx="12"/>
          </p:nvPr>
        </p:nvSpPr>
        <p:spPr/>
        <p:txBody>
          <a:bodyPr/>
          <a:lstStyle/>
          <a:p>
            <a:fld id="{7B4A1456-B60B-4B0C-BBED-F930095104FD}" type="slidenum">
              <a:rPr lang="ru-RU" smtClean="0"/>
              <a:pPr/>
              <a:t>17</a:t>
            </a:fld>
            <a:endParaRPr lang="ru-RU"/>
          </a:p>
        </p:txBody>
      </p:sp>
    </p:spTree>
  </p:cSld>
  <p:clrMapOvr>
    <a:masterClrMapping/>
  </p:clrMapOvr>
  <p:transition>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76672"/>
            <a:ext cx="7924800" cy="1371600"/>
          </a:xfrm>
        </p:spPr>
        <p:txBody>
          <a:bodyPr>
            <a:normAutofit/>
          </a:bodyPr>
          <a:lstStyle/>
          <a:p>
            <a:r>
              <a:rPr lang="uk-UA" dirty="0" smtClean="0"/>
              <a:t>Середня спеціальна та вища школа</a:t>
            </a:r>
            <a:endParaRPr lang="ru-RU" dirty="0"/>
          </a:p>
        </p:txBody>
      </p:sp>
      <p:sp>
        <p:nvSpPr>
          <p:cNvPr id="3" name="Текст 2"/>
          <p:cNvSpPr>
            <a:spLocks noGrp="1"/>
          </p:cNvSpPr>
          <p:nvPr>
            <p:ph type="body" idx="1"/>
          </p:nvPr>
        </p:nvSpPr>
        <p:spPr>
          <a:xfrm>
            <a:off x="395536" y="2132856"/>
            <a:ext cx="8215064" cy="3810744"/>
          </a:xfrm>
        </p:spPr>
        <p:txBody>
          <a:bodyPr>
            <a:normAutofit/>
          </a:bodyPr>
          <a:lstStyle/>
          <a:p>
            <a:r>
              <a:rPr lang="uk-UA" dirty="0" smtClean="0"/>
              <a:t>Позитивні зміни:</a:t>
            </a:r>
          </a:p>
          <a:p>
            <a:pPr marL="457200" indent="-457200">
              <a:buAutoNum type="arabicPeriod"/>
            </a:pPr>
            <a:r>
              <a:rPr lang="uk-UA" dirty="0" smtClean="0"/>
              <a:t>Кількість навчальних </a:t>
            </a:r>
            <a:r>
              <a:rPr lang="uk-UA" dirty="0" err="1" smtClean="0"/>
              <a:t>профтехосвітніх</a:t>
            </a:r>
            <a:r>
              <a:rPr lang="uk-UA" dirty="0" smtClean="0"/>
              <a:t> закладів у 1959-1980 рр. збільшилась в 1,3 разу, учнів і студентів – більше як удвічі</a:t>
            </a:r>
          </a:p>
          <a:p>
            <a:pPr marL="457200" indent="-457200">
              <a:buAutoNum type="arabicPeriod"/>
            </a:pPr>
            <a:r>
              <a:rPr lang="uk-UA" dirty="0" smtClean="0"/>
              <a:t>За 20 р. вищу освіту здобули 2,5 </a:t>
            </a:r>
            <a:r>
              <a:rPr lang="uk-UA" dirty="0" err="1" smtClean="0"/>
              <a:t>млн</a:t>
            </a:r>
            <a:r>
              <a:rPr lang="uk-UA" dirty="0" smtClean="0"/>
              <a:t> осіб. За цей час підготовлено 3,8 </a:t>
            </a:r>
            <a:r>
              <a:rPr lang="uk-UA" dirty="0" err="1" smtClean="0"/>
              <a:t>млн</a:t>
            </a:r>
            <a:r>
              <a:rPr lang="uk-UA" dirty="0" smtClean="0"/>
              <a:t> фахівців із середньою спец. Освітою</a:t>
            </a:r>
          </a:p>
          <a:p>
            <a:pPr marL="457200" indent="-457200">
              <a:buAutoNum type="arabicPeriod"/>
            </a:pPr>
            <a:r>
              <a:rPr lang="uk-UA" dirty="0" smtClean="0"/>
              <a:t>Відкрито нові </a:t>
            </a:r>
            <a:r>
              <a:rPr lang="uk-UA" dirty="0" err="1" smtClean="0"/>
              <a:t>уні-ти</a:t>
            </a:r>
            <a:r>
              <a:rPr lang="uk-UA" dirty="0" smtClean="0"/>
              <a:t>: Донецький(1964), Сімферопольський(1972), Запорізький (1985)</a:t>
            </a:r>
          </a:p>
          <a:p>
            <a:pPr marL="457200" indent="-457200">
              <a:buAutoNum type="arabicPeriod"/>
            </a:pPr>
            <a:r>
              <a:rPr lang="uk-UA" dirty="0" smtClean="0"/>
              <a:t>Здійснено реконструкцію Львівського і Київського політехнічних інститутів, Дніпропетровського хіміко-технологічного інституту, </a:t>
            </a:r>
            <a:r>
              <a:rPr lang="uk-UA" dirty="0" err="1" smtClean="0"/>
              <a:t>зміцнено</a:t>
            </a:r>
            <a:r>
              <a:rPr lang="uk-UA" dirty="0" smtClean="0"/>
              <a:t> базу Дніпропетровського і Київського університетів  </a:t>
            </a:r>
          </a:p>
          <a:p>
            <a:pPr marL="457200" indent="-457200">
              <a:buAutoNum type="arabicPeriod"/>
            </a:pPr>
            <a:endParaRPr lang="ru-RU" dirty="0"/>
          </a:p>
        </p:txBody>
      </p:sp>
      <p:sp>
        <p:nvSpPr>
          <p:cNvPr id="4" name="Номер слайда 3"/>
          <p:cNvSpPr>
            <a:spLocks noGrp="1"/>
          </p:cNvSpPr>
          <p:nvPr>
            <p:ph type="sldNum" sz="quarter" idx="12"/>
          </p:nvPr>
        </p:nvSpPr>
        <p:spPr/>
        <p:txBody>
          <a:bodyPr/>
          <a:lstStyle/>
          <a:p>
            <a:fld id="{7B4A1456-B60B-4B0C-BBED-F930095104FD}" type="slidenum">
              <a:rPr lang="ru-RU" smtClean="0"/>
              <a:pPr/>
              <a:t>18</a:t>
            </a:fld>
            <a:endParaRPr lang="ru-RU"/>
          </a:p>
        </p:txBody>
      </p:sp>
    </p:spTree>
  </p:cSld>
  <p:clrMapOvr>
    <a:masterClrMapping/>
  </p:clrMapOvr>
  <p:transition>
    <p:wedg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2852936"/>
            <a:ext cx="8229600" cy="1219200"/>
          </a:xfrm>
        </p:spPr>
        <p:txBody>
          <a:bodyPr>
            <a:noAutofit/>
          </a:bodyPr>
          <a:lstStyle/>
          <a:p>
            <a:r>
              <a:rPr lang="uk-UA" sz="2800" dirty="0" smtClean="0">
                <a:solidFill>
                  <a:schemeClr val="tx1"/>
                </a:solidFill>
              </a:rPr>
              <a:t>Помилки:</a:t>
            </a:r>
            <a:br>
              <a:rPr lang="uk-UA" sz="2800" dirty="0" smtClean="0">
                <a:solidFill>
                  <a:schemeClr val="tx1"/>
                </a:solidFill>
              </a:rPr>
            </a:br>
            <a:r>
              <a:rPr lang="uk-UA" sz="2800" dirty="0" smtClean="0">
                <a:solidFill>
                  <a:schemeClr val="tx1"/>
                </a:solidFill>
              </a:rPr>
              <a:t>1. Орієнтація була на кількісні показники,тобто збільшення загалу студентів.</a:t>
            </a:r>
            <a:br>
              <a:rPr lang="uk-UA" sz="2800" dirty="0" smtClean="0">
                <a:solidFill>
                  <a:schemeClr val="tx1"/>
                </a:solidFill>
              </a:rPr>
            </a:br>
            <a:r>
              <a:rPr lang="uk-UA" sz="2800" dirty="0" smtClean="0">
                <a:solidFill>
                  <a:schemeClr val="tx1"/>
                </a:solidFill>
              </a:rPr>
              <a:t>2. Освіту було </a:t>
            </a:r>
            <a:r>
              <a:rPr lang="uk-UA" sz="2800" dirty="0" err="1" smtClean="0">
                <a:solidFill>
                  <a:schemeClr val="tx1"/>
                </a:solidFill>
              </a:rPr>
              <a:t>політизовано</a:t>
            </a:r>
            <a:r>
              <a:rPr lang="uk-UA" sz="2800" dirty="0" smtClean="0">
                <a:solidFill>
                  <a:schemeClr val="tx1"/>
                </a:solidFill>
              </a:rPr>
              <a:t>.</a:t>
            </a:r>
            <a:br>
              <a:rPr lang="uk-UA" sz="2800" dirty="0" smtClean="0">
                <a:solidFill>
                  <a:schemeClr val="tx1"/>
                </a:solidFill>
              </a:rPr>
            </a:br>
            <a:r>
              <a:rPr lang="uk-UA" sz="2800" dirty="0" smtClean="0">
                <a:solidFill>
                  <a:schemeClr val="tx1"/>
                </a:solidFill>
              </a:rPr>
              <a:t>3. Вища і середня спец. школа часто не враховувала потреб нових галузей науки і техніки.</a:t>
            </a:r>
            <a:br>
              <a:rPr lang="uk-UA" sz="2800" dirty="0" smtClean="0">
                <a:solidFill>
                  <a:schemeClr val="tx1"/>
                </a:solidFill>
              </a:rPr>
            </a:br>
            <a:r>
              <a:rPr lang="uk-UA" sz="2800" dirty="0" smtClean="0">
                <a:solidFill>
                  <a:schemeClr val="tx1"/>
                </a:solidFill>
              </a:rPr>
              <a:t>4. Широкого розмаху набрав 3 трудовий семестр.</a:t>
            </a:r>
            <a:br>
              <a:rPr lang="uk-UA" sz="2800" dirty="0" smtClean="0">
                <a:solidFill>
                  <a:schemeClr val="tx1"/>
                </a:solidFill>
              </a:rPr>
            </a:br>
            <a:r>
              <a:rPr lang="uk-UA" sz="2800" dirty="0" smtClean="0">
                <a:solidFill>
                  <a:schemeClr val="tx1"/>
                </a:solidFill>
              </a:rPr>
              <a:t>5. Якість вищої освіти залишалася дуже низькою, особливо на заочній та вечірній формах навчання.</a:t>
            </a:r>
            <a:endParaRPr lang="ru-RU" sz="2800" dirty="0">
              <a:solidFill>
                <a:schemeClr val="tx1"/>
              </a:solidFill>
            </a:endParaRPr>
          </a:p>
        </p:txBody>
      </p:sp>
      <p:sp>
        <p:nvSpPr>
          <p:cNvPr id="3" name="Номер слайда 2"/>
          <p:cNvSpPr>
            <a:spLocks noGrp="1"/>
          </p:cNvSpPr>
          <p:nvPr>
            <p:ph type="sldNum" sz="quarter" idx="12"/>
          </p:nvPr>
        </p:nvSpPr>
        <p:spPr/>
        <p:txBody>
          <a:bodyPr/>
          <a:lstStyle/>
          <a:p>
            <a:fld id="{7B4A1456-B60B-4B0C-BBED-F930095104FD}" type="slidenum">
              <a:rPr lang="ru-RU" smtClean="0"/>
              <a:pPr/>
              <a:t>19</a:t>
            </a:fld>
            <a:endParaRPr lang="ru-RU"/>
          </a:p>
        </p:txBody>
      </p:sp>
    </p:spTree>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0"/>
            <a:ext cx="8280920" cy="1412776"/>
          </a:xfrm>
        </p:spPr>
        <p:txBody>
          <a:bodyPr>
            <a:noAutofit/>
          </a:bodyPr>
          <a:lstStyle/>
          <a:p>
            <a:r>
              <a:rPr lang="uk-UA" sz="1600" dirty="0" smtClean="0">
                <a:solidFill>
                  <a:schemeClr val="tx1"/>
                </a:solidFill>
              </a:rPr>
              <a:t>60-70-ті рр. в галузі освіти – це постійне </a:t>
            </a:r>
            <a:r>
              <a:rPr lang="uk-UA" sz="1600" dirty="0" err="1" smtClean="0">
                <a:solidFill>
                  <a:schemeClr val="tx1"/>
                </a:solidFill>
              </a:rPr>
              <a:t>експерементування</a:t>
            </a:r>
            <a:r>
              <a:rPr lang="uk-UA" sz="1600" dirty="0" smtClean="0">
                <a:solidFill>
                  <a:schemeClr val="tx1"/>
                </a:solidFill>
              </a:rPr>
              <a:t>, політизація, пристосування освіти до певних змін.</a:t>
            </a:r>
            <a:r>
              <a:rPr lang="ru-RU" sz="1600" dirty="0" err="1" smtClean="0">
                <a:solidFill>
                  <a:schemeClr val="tx1"/>
                </a:solidFill>
              </a:rPr>
              <a:t>Внаслідок</a:t>
            </a:r>
            <a:r>
              <a:rPr lang="ru-RU" sz="1600" dirty="0" smtClean="0">
                <a:solidFill>
                  <a:schemeClr val="tx1"/>
                </a:solidFill>
              </a:rPr>
              <a:t> </a:t>
            </a:r>
            <a:r>
              <a:rPr lang="ru-RU" sz="1600" dirty="0" err="1" smtClean="0">
                <a:solidFill>
                  <a:schemeClr val="tx1"/>
                </a:solidFill>
              </a:rPr>
              <a:t>зростання</a:t>
            </a:r>
            <a:r>
              <a:rPr lang="ru-RU" sz="1600" dirty="0" smtClean="0">
                <a:solidFill>
                  <a:schemeClr val="tx1"/>
                </a:solidFill>
              </a:rPr>
              <a:t> </a:t>
            </a:r>
            <a:r>
              <a:rPr lang="ru-RU" sz="1600" dirty="0" err="1" smtClean="0">
                <a:solidFill>
                  <a:schemeClr val="tx1"/>
                </a:solidFill>
              </a:rPr>
              <a:t>міського</a:t>
            </a:r>
            <a:r>
              <a:rPr lang="ru-RU" sz="1600" dirty="0" smtClean="0">
                <a:solidFill>
                  <a:schemeClr val="tx1"/>
                </a:solidFill>
              </a:rPr>
              <a:t> </a:t>
            </a:r>
            <a:r>
              <a:rPr lang="ru-RU" sz="1600" dirty="0" err="1" smtClean="0">
                <a:solidFill>
                  <a:schemeClr val="tx1"/>
                </a:solidFill>
              </a:rPr>
              <a:t>населення</a:t>
            </a:r>
            <a:r>
              <a:rPr lang="ru-RU" sz="1600" dirty="0" smtClean="0">
                <a:solidFill>
                  <a:schemeClr val="tx1"/>
                </a:solidFill>
              </a:rPr>
              <a:t> </a:t>
            </a:r>
            <a:r>
              <a:rPr lang="ru-RU" sz="1600" dirty="0" err="1" smtClean="0">
                <a:solidFill>
                  <a:schemeClr val="tx1"/>
                </a:solidFill>
              </a:rPr>
              <a:t>загальний</a:t>
            </a:r>
            <a:r>
              <a:rPr lang="ru-RU" sz="1600" dirty="0" smtClean="0">
                <a:solidFill>
                  <a:schemeClr val="tx1"/>
                </a:solidFill>
              </a:rPr>
              <a:t> </a:t>
            </a:r>
            <a:r>
              <a:rPr lang="ru-RU" sz="1600" dirty="0" err="1" smtClean="0">
                <a:solidFill>
                  <a:schemeClr val="tx1"/>
                </a:solidFill>
              </a:rPr>
              <a:t>рівень</a:t>
            </a:r>
            <a:r>
              <a:rPr lang="ru-RU" sz="1600" dirty="0" smtClean="0">
                <a:solidFill>
                  <a:schemeClr val="tx1"/>
                </a:solidFill>
              </a:rPr>
              <a:t> </a:t>
            </a:r>
            <a:r>
              <a:rPr lang="ru-RU" sz="1600" dirty="0" err="1" smtClean="0">
                <a:solidFill>
                  <a:schemeClr val="tx1"/>
                </a:solidFill>
              </a:rPr>
              <a:t>освіти</a:t>
            </a:r>
            <a:r>
              <a:rPr lang="ru-RU" sz="1600" dirty="0" smtClean="0">
                <a:solidFill>
                  <a:schemeClr val="tx1"/>
                </a:solidFill>
              </a:rPr>
              <a:t> формально </a:t>
            </a:r>
            <a:r>
              <a:rPr lang="ru-RU" sz="1600" dirty="0" err="1" smtClean="0">
                <a:solidFill>
                  <a:schemeClr val="tx1"/>
                </a:solidFill>
              </a:rPr>
              <a:t>зріс</a:t>
            </a:r>
            <a:r>
              <a:rPr lang="ru-RU" sz="1600" dirty="0" smtClean="0">
                <a:solidFill>
                  <a:schemeClr val="tx1"/>
                </a:solidFill>
              </a:rPr>
              <a:t>. </a:t>
            </a:r>
            <a:r>
              <a:rPr lang="ru-RU" sz="1600" dirty="0" err="1" smtClean="0">
                <a:solidFill>
                  <a:schemeClr val="tx1"/>
                </a:solidFill>
              </a:rPr>
              <a:t>Протягом</a:t>
            </a:r>
            <a:r>
              <a:rPr lang="ru-RU" sz="1600" dirty="0" smtClean="0">
                <a:solidFill>
                  <a:schemeClr val="tx1"/>
                </a:solidFill>
              </a:rPr>
              <a:t> 1970-х </a:t>
            </a:r>
            <a:r>
              <a:rPr lang="ru-RU" sz="1600" dirty="0" err="1" smtClean="0">
                <a:solidFill>
                  <a:schemeClr val="tx1"/>
                </a:solidFill>
              </a:rPr>
              <a:t>рр</a:t>
            </a:r>
            <a:r>
              <a:rPr lang="ru-RU" sz="1600" dirty="0" smtClean="0">
                <a:solidFill>
                  <a:schemeClr val="tx1"/>
                </a:solidFill>
              </a:rPr>
              <a:t>.. </a:t>
            </a:r>
            <a:r>
              <a:rPr lang="ru-RU" sz="1600" dirty="0" err="1" smtClean="0">
                <a:solidFill>
                  <a:schemeClr val="tx1"/>
                </a:solidFill>
              </a:rPr>
              <a:t>питома</a:t>
            </a:r>
            <a:r>
              <a:rPr lang="ru-RU" sz="1600" dirty="0" smtClean="0">
                <a:solidFill>
                  <a:schemeClr val="tx1"/>
                </a:solidFill>
              </a:rPr>
              <a:t> вага людей, </a:t>
            </a:r>
            <a:r>
              <a:rPr lang="ru-RU" sz="1600" dirty="0" err="1" smtClean="0">
                <a:solidFill>
                  <a:schemeClr val="tx1"/>
                </a:solidFill>
              </a:rPr>
              <a:t>які</a:t>
            </a:r>
            <a:r>
              <a:rPr lang="ru-RU" sz="1600" dirty="0" smtClean="0">
                <a:solidFill>
                  <a:schemeClr val="tx1"/>
                </a:solidFill>
              </a:rPr>
              <a:t> </a:t>
            </a:r>
            <a:r>
              <a:rPr lang="ru-RU" sz="1600" dirty="0" err="1" smtClean="0">
                <a:solidFill>
                  <a:schemeClr val="tx1"/>
                </a:solidFill>
              </a:rPr>
              <a:t>мали</a:t>
            </a:r>
            <a:r>
              <a:rPr lang="ru-RU" sz="1600" dirty="0" smtClean="0">
                <a:solidFill>
                  <a:schemeClr val="tx1"/>
                </a:solidFill>
              </a:rPr>
              <a:t> </a:t>
            </a:r>
            <a:r>
              <a:rPr lang="ru-RU" sz="1600" dirty="0" err="1" smtClean="0">
                <a:solidFill>
                  <a:schemeClr val="tx1"/>
                </a:solidFill>
              </a:rPr>
              <a:t>повну</a:t>
            </a:r>
            <a:r>
              <a:rPr lang="ru-RU" sz="1600" dirty="0" smtClean="0">
                <a:solidFill>
                  <a:schemeClr val="tx1"/>
                </a:solidFill>
              </a:rPr>
              <a:t> </a:t>
            </a:r>
            <a:r>
              <a:rPr lang="ru-RU" sz="1600" dirty="0" err="1" smtClean="0">
                <a:solidFill>
                  <a:schemeClr val="tx1"/>
                </a:solidFill>
              </a:rPr>
              <a:t>й</a:t>
            </a:r>
            <a:r>
              <a:rPr lang="ru-RU" sz="1600" dirty="0" smtClean="0">
                <a:solidFill>
                  <a:schemeClr val="tx1"/>
                </a:solidFill>
              </a:rPr>
              <a:t> </a:t>
            </a:r>
            <a:r>
              <a:rPr lang="ru-RU" sz="1600" dirty="0" err="1" smtClean="0">
                <a:solidFill>
                  <a:schemeClr val="tx1"/>
                </a:solidFill>
              </a:rPr>
              <a:t>неповну</a:t>
            </a:r>
            <a:r>
              <a:rPr lang="ru-RU" sz="1600" dirty="0" smtClean="0">
                <a:solidFill>
                  <a:schemeClr val="tx1"/>
                </a:solidFill>
              </a:rPr>
              <a:t> </a:t>
            </a:r>
            <a:r>
              <a:rPr lang="ru-RU" sz="1600" dirty="0" err="1" smtClean="0">
                <a:solidFill>
                  <a:schemeClr val="tx1"/>
                </a:solidFill>
              </a:rPr>
              <a:t>середню</a:t>
            </a:r>
            <a:r>
              <a:rPr lang="ru-RU" sz="1600" dirty="0" smtClean="0">
                <a:solidFill>
                  <a:schemeClr val="tx1"/>
                </a:solidFill>
              </a:rPr>
              <a:t> </a:t>
            </a:r>
            <a:r>
              <a:rPr lang="ru-RU" sz="1600" dirty="0" err="1" smtClean="0">
                <a:solidFill>
                  <a:schemeClr val="tx1"/>
                </a:solidFill>
              </a:rPr>
              <a:t>освіту</a:t>
            </a:r>
            <a:r>
              <a:rPr lang="ru-RU" sz="1600" dirty="0" smtClean="0">
                <a:solidFill>
                  <a:schemeClr val="tx1"/>
                </a:solidFill>
              </a:rPr>
              <a:t>, </a:t>
            </a:r>
            <a:r>
              <a:rPr lang="ru-RU" sz="1600" dirty="0" err="1" smtClean="0">
                <a:solidFill>
                  <a:schemeClr val="tx1"/>
                </a:solidFill>
              </a:rPr>
              <a:t>серед</a:t>
            </a:r>
            <a:r>
              <a:rPr lang="ru-RU" sz="1600" dirty="0" smtClean="0">
                <a:solidFill>
                  <a:schemeClr val="tx1"/>
                </a:solidFill>
              </a:rPr>
              <a:t> </a:t>
            </a:r>
            <a:r>
              <a:rPr lang="ru-RU" sz="1600" dirty="0" err="1" smtClean="0">
                <a:solidFill>
                  <a:schemeClr val="tx1"/>
                </a:solidFill>
              </a:rPr>
              <a:t>зайнятих</a:t>
            </a:r>
            <a:r>
              <a:rPr lang="ru-RU" sz="1600" dirty="0" smtClean="0">
                <a:solidFill>
                  <a:schemeClr val="tx1"/>
                </a:solidFill>
              </a:rPr>
              <a:t> у народному </a:t>
            </a:r>
            <a:r>
              <a:rPr lang="ru-RU" sz="1600" u="sng" dirty="0" err="1" smtClean="0">
                <a:solidFill>
                  <a:schemeClr val="tx1"/>
                </a:solidFill>
              </a:rPr>
              <a:t>господарстві</a:t>
            </a:r>
            <a:r>
              <a:rPr lang="ru-RU" sz="1600" dirty="0" smtClean="0">
                <a:solidFill>
                  <a:schemeClr val="tx1"/>
                </a:solidFill>
              </a:rPr>
              <a:t> </a:t>
            </a:r>
            <a:r>
              <a:rPr lang="ru-RU" sz="1600" dirty="0" err="1" smtClean="0">
                <a:solidFill>
                  <a:schemeClr val="tx1"/>
                </a:solidFill>
              </a:rPr>
              <a:t>збільшився</a:t>
            </a:r>
            <a:r>
              <a:rPr lang="ru-RU" sz="1600" dirty="0" smtClean="0">
                <a:solidFill>
                  <a:schemeClr val="tx1"/>
                </a:solidFill>
              </a:rPr>
              <a:t> </a:t>
            </a:r>
            <a:r>
              <a:rPr lang="ru-RU" sz="1600" dirty="0" err="1" smtClean="0">
                <a:solidFill>
                  <a:schemeClr val="tx1"/>
                </a:solidFill>
              </a:rPr>
              <a:t>з</a:t>
            </a:r>
            <a:r>
              <a:rPr lang="ru-RU" sz="1600" dirty="0" smtClean="0">
                <a:solidFill>
                  <a:schemeClr val="tx1"/>
                </a:solidFill>
              </a:rPr>
              <a:t> 65 до 80%. </a:t>
            </a:r>
            <a:endParaRPr lang="ru-RU" sz="1600" dirty="0">
              <a:solidFill>
                <a:schemeClr val="tx1"/>
              </a:solidFill>
            </a:endParaRPr>
          </a:p>
        </p:txBody>
      </p:sp>
      <p:pic>
        <p:nvPicPr>
          <p:cNvPr id="4" name="Рисунок 3" descr="tmpe380-61.png"/>
          <p:cNvPicPr>
            <a:picLocks noChangeAspect="1"/>
          </p:cNvPicPr>
          <p:nvPr/>
        </p:nvPicPr>
        <p:blipFill>
          <a:blip r:embed="rId2" cstate="print"/>
          <a:stretch>
            <a:fillRect/>
          </a:stretch>
        </p:blipFill>
        <p:spPr>
          <a:xfrm>
            <a:off x="4283968" y="1340768"/>
            <a:ext cx="4651348" cy="2974826"/>
          </a:xfrm>
          <a:prstGeom prst="rect">
            <a:avLst/>
          </a:prstGeom>
        </p:spPr>
      </p:pic>
      <p:pic>
        <p:nvPicPr>
          <p:cNvPr id="3" name="Рисунок 2" descr="5011a_sssr-001.jpg"/>
          <p:cNvPicPr>
            <a:picLocks noChangeAspect="1"/>
          </p:cNvPicPr>
          <p:nvPr/>
        </p:nvPicPr>
        <p:blipFill>
          <a:blip r:embed="rId3" cstate="print"/>
          <a:stretch>
            <a:fillRect/>
          </a:stretch>
        </p:blipFill>
        <p:spPr>
          <a:xfrm>
            <a:off x="179512" y="3789040"/>
            <a:ext cx="4965668" cy="2936838"/>
          </a:xfrm>
          <a:prstGeom prst="rect">
            <a:avLst/>
          </a:prstGeom>
        </p:spPr>
      </p:pic>
      <p:sp>
        <p:nvSpPr>
          <p:cNvPr id="5" name="Номер слайда 4"/>
          <p:cNvSpPr>
            <a:spLocks noGrp="1"/>
          </p:cNvSpPr>
          <p:nvPr>
            <p:ph type="sldNum" sz="quarter" idx="12"/>
          </p:nvPr>
        </p:nvSpPr>
        <p:spPr/>
        <p:txBody>
          <a:bodyPr/>
          <a:lstStyle/>
          <a:p>
            <a:fld id="{7B4A1456-B60B-4B0C-BBED-F930095104FD}" type="slidenum">
              <a:rPr lang="ru-RU" smtClean="0"/>
              <a:pPr/>
              <a:t>2</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4" name="WordArt 4"/>
          <p:cNvSpPr>
            <a:spLocks noChangeArrowheads="1" noChangeShapeType="1" noTextEdit="1"/>
          </p:cNvSpPr>
          <p:nvPr/>
        </p:nvSpPr>
        <p:spPr bwMode="auto">
          <a:xfrm>
            <a:off x="1370013" y="2722563"/>
            <a:ext cx="6442075" cy="1285875"/>
          </a:xfrm>
          <a:prstGeom prst="rect">
            <a:avLst/>
          </a:prstGeom>
        </p:spPr>
        <p:txBody>
          <a:bodyPr wrap="none" fromWordArt="1">
            <a:prstTxWarp prst="textPlain">
              <a:avLst>
                <a:gd name="adj" fmla="val 50000"/>
              </a:avLst>
            </a:prstTxWarp>
          </a:bodyPr>
          <a:lstStyle/>
          <a:p>
            <a:pPr algn="ctr"/>
            <a:r>
              <a:rPr lang="ru-RU" sz="3600" kern="10" smtClean="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Дякую  </a:t>
            </a:r>
            <a:r>
              <a:rPr lang="ru-RU" sz="3600" kern="1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за </a:t>
            </a:r>
            <a:r>
              <a:rPr lang="ru-RU" sz="3600" kern="10" dirty="0" err="1">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увагу</a:t>
            </a:r>
            <a:r>
              <a:rPr lang="ru-RU" sz="3600" kern="10" dirty="0">
                <a:ln w="9525">
                  <a:noFill/>
                  <a:round/>
                  <a:headEnd/>
                  <a:tailEnd/>
                </a:ln>
                <a:gradFill rotWithShape="1">
                  <a:gsLst>
                    <a:gs pos="0">
                      <a:srgbClr val="FFFF00"/>
                    </a:gs>
                    <a:gs pos="100000">
                      <a:srgbClr val="FF9933"/>
                    </a:gs>
                  </a:gsLst>
                  <a:path path="rect">
                    <a:fillToRect l="50000" t="50000" r="50000" b="50000"/>
                  </a:path>
                </a:gradFill>
                <a:effectLst>
                  <a:outerShdw dist="35921" dir="2700000" algn="ctr" rotWithShape="0">
                    <a:srgbClr val="C0C0C0">
                      <a:alpha val="79999"/>
                    </a:srgbClr>
                  </a:outerShdw>
                </a:effectLst>
                <a:latin typeface="Impact"/>
              </a:rPr>
              <a:t>!</a:t>
            </a:r>
          </a:p>
        </p:txBody>
      </p:sp>
      <p:sp>
        <p:nvSpPr>
          <p:cNvPr id="3" name="Номер слайда 2"/>
          <p:cNvSpPr>
            <a:spLocks noGrp="1"/>
          </p:cNvSpPr>
          <p:nvPr>
            <p:ph type="sldNum" sz="quarter" idx="12"/>
          </p:nvPr>
        </p:nvSpPr>
        <p:spPr/>
        <p:txBody>
          <a:bodyPr/>
          <a:lstStyle/>
          <a:p>
            <a:pPr>
              <a:defRPr/>
            </a:pPr>
            <a:fld id="{55C77CAF-BB50-4580-B16B-9D01BC227BD3}" type="slidenum">
              <a:rPr lang="ru-RU" smtClean="0"/>
              <a:pPr>
                <a:defRPr/>
              </a:pPr>
              <a:t>20</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71684"/>
                                        </p:tgtEl>
                                        <p:attrNameLst>
                                          <p:attrName>style.visibility</p:attrName>
                                        </p:attrNameLst>
                                      </p:cBhvr>
                                      <p:to>
                                        <p:strVal val="visible"/>
                                      </p:to>
                                    </p:set>
                                    <p:animEffect transition="in" filter="fade">
                                      <p:cBhvr>
                                        <p:cTn id="7" dur="770" decel="100000"/>
                                        <p:tgtEl>
                                          <p:spTgt spid="71684"/>
                                        </p:tgtEl>
                                      </p:cBhvr>
                                    </p:animEffect>
                                    <p:animScale>
                                      <p:cBhvr>
                                        <p:cTn id="8" dur="770" decel="100000"/>
                                        <p:tgtEl>
                                          <p:spTgt spid="71684"/>
                                        </p:tgtEl>
                                      </p:cBhvr>
                                      <p:from x="10000" y="10000"/>
                                      <p:to x="200000" y="450000"/>
                                    </p:animScale>
                                    <p:animScale>
                                      <p:cBhvr>
                                        <p:cTn id="9" dur="1230" accel="100000" fill="hold">
                                          <p:stCondLst>
                                            <p:cond delay="770"/>
                                          </p:stCondLst>
                                        </p:cTn>
                                        <p:tgtEl>
                                          <p:spTgt spid="71684"/>
                                        </p:tgtEl>
                                      </p:cBhvr>
                                      <p:from x="200000" y="450000"/>
                                      <p:to x="100000" y="100000"/>
                                    </p:animScale>
                                    <p:set>
                                      <p:cBhvr>
                                        <p:cTn id="10" dur="770" fill="hold"/>
                                        <p:tgtEl>
                                          <p:spTgt spid="71684"/>
                                        </p:tgtEl>
                                        <p:attrNameLst>
                                          <p:attrName>ppt_x</p:attrName>
                                        </p:attrNameLst>
                                      </p:cBhvr>
                                      <p:to>
                                        <p:strVal val="(0.5)"/>
                                      </p:to>
                                    </p:set>
                                    <p:anim from="(0.5)" to="(#ppt_x)" calcmode="lin" valueType="num">
                                      <p:cBhvr>
                                        <p:cTn id="11" dur="1230" accel="100000" fill="hold">
                                          <p:stCondLst>
                                            <p:cond delay="770"/>
                                          </p:stCondLst>
                                        </p:cTn>
                                        <p:tgtEl>
                                          <p:spTgt spid="71684"/>
                                        </p:tgtEl>
                                        <p:attrNameLst>
                                          <p:attrName>ppt_x</p:attrName>
                                        </p:attrNameLst>
                                      </p:cBhvr>
                                    </p:anim>
                                    <p:set>
                                      <p:cBhvr>
                                        <p:cTn id="12" dur="770" fill="hold"/>
                                        <p:tgtEl>
                                          <p:spTgt spid="71684"/>
                                        </p:tgtEl>
                                        <p:attrNameLst>
                                          <p:attrName>ppt_y</p:attrName>
                                        </p:attrNameLst>
                                      </p:cBhvr>
                                      <p:to>
                                        <p:strVal val="(#ppt_y+0.4)"/>
                                      </p:to>
                                    </p:set>
                                    <p:anim from="(#ppt_y+0.4)" to="(#ppt_y)" calcmode="lin" valueType="num">
                                      <p:cBhvr>
                                        <p:cTn id="13" dur="1230" accel="100000" fill="hold">
                                          <p:stCondLst>
                                            <p:cond delay="770"/>
                                          </p:stCondLst>
                                        </p:cTn>
                                        <p:tgtEl>
                                          <p:spTgt spid="7168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404664"/>
            <a:ext cx="8229600" cy="1584176"/>
          </a:xfrm>
        </p:spPr>
        <p:txBody>
          <a:bodyPr>
            <a:noAutofit/>
          </a:bodyPr>
          <a:lstStyle/>
          <a:p>
            <a:r>
              <a:rPr lang="ru-RU" sz="2000" dirty="0" smtClean="0">
                <a:solidFill>
                  <a:schemeClr val="tx1"/>
                </a:solidFill>
              </a:rPr>
              <a:t>У 1975 р. </a:t>
            </a:r>
            <a:r>
              <a:rPr lang="ru-RU" sz="2000" dirty="0" err="1" smtClean="0">
                <a:solidFill>
                  <a:schemeClr val="tx1"/>
                </a:solidFill>
              </a:rPr>
              <a:t>було</a:t>
            </a:r>
            <a:r>
              <a:rPr lang="ru-RU" sz="2000" dirty="0" smtClean="0">
                <a:solidFill>
                  <a:schemeClr val="tx1"/>
                </a:solidFill>
              </a:rPr>
              <a:t> введено </a:t>
            </a:r>
            <a:r>
              <a:rPr lang="ru-RU" sz="2000" dirty="0" err="1" smtClean="0">
                <a:solidFill>
                  <a:schemeClr val="tx1"/>
                </a:solidFill>
              </a:rPr>
              <a:t>обов'язкове</a:t>
            </a:r>
            <a:r>
              <a:rPr lang="ru-RU" sz="2000" dirty="0" smtClean="0">
                <a:solidFill>
                  <a:schemeClr val="tx1"/>
                </a:solidFill>
              </a:rPr>
              <a:t> 10-річну </a:t>
            </a:r>
            <a:r>
              <a:rPr lang="ru-RU" sz="2000" dirty="0" err="1" smtClean="0">
                <a:solidFill>
                  <a:schemeClr val="tx1"/>
                </a:solidFill>
              </a:rPr>
              <a:t>освіту</a:t>
            </a:r>
            <a:r>
              <a:rPr lang="ru-RU" sz="2000" dirty="0" smtClean="0">
                <a:solidFill>
                  <a:schemeClr val="tx1"/>
                </a:solidFill>
              </a:rPr>
              <a:t>. </a:t>
            </a:r>
            <a:r>
              <a:rPr lang="ru-RU" sz="2000" dirty="0" err="1" smtClean="0">
                <a:solidFill>
                  <a:schemeClr val="tx1"/>
                </a:solidFill>
              </a:rPr>
              <a:t>Якщо</a:t>
            </a:r>
            <a:r>
              <a:rPr lang="ru-RU" sz="2000" dirty="0" smtClean="0">
                <a:solidFill>
                  <a:schemeClr val="tx1"/>
                </a:solidFill>
              </a:rPr>
              <a:t> в </a:t>
            </a:r>
            <a:r>
              <a:rPr lang="ru-RU" sz="2000" dirty="0" err="1" smtClean="0">
                <a:solidFill>
                  <a:schemeClr val="tx1"/>
                </a:solidFill>
              </a:rPr>
              <a:t>середині</a:t>
            </a:r>
            <a:r>
              <a:rPr lang="ru-RU" sz="2000" dirty="0" smtClean="0">
                <a:solidFill>
                  <a:schemeClr val="tx1"/>
                </a:solidFill>
              </a:rPr>
              <a:t> 1950-х </a:t>
            </a:r>
            <a:r>
              <a:rPr lang="ru-RU" sz="2000" dirty="0" err="1" smtClean="0">
                <a:solidFill>
                  <a:schemeClr val="tx1"/>
                </a:solidFill>
              </a:rPr>
              <a:t>рр</a:t>
            </a:r>
            <a:r>
              <a:rPr lang="ru-RU" sz="2000" dirty="0" smtClean="0">
                <a:solidFill>
                  <a:schemeClr val="tx1"/>
                </a:solidFill>
              </a:rPr>
              <a:t>.. </a:t>
            </a:r>
            <a:r>
              <a:rPr lang="ru-RU" sz="2000" dirty="0" err="1" smtClean="0">
                <a:solidFill>
                  <a:schemeClr val="tx1"/>
                </a:solidFill>
              </a:rPr>
              <a:t>повну</a:t>
            </a:r>
            <a:r>
              <a:rPr lang="ru-RU" sz="2000" dirty="0" smtClean="0">
                <a:solidFill>
                  <a:schemeClr val="tx1"/>
                </a:solidFill>
              </a:rPr>
              <a:t> </a:t>
            </a:r>
            <a:r>
              <a:rPr lang="ru-RU" sz="2000" dirty="0" err="1" smtClean="0">
                <a:solidFill>
                  <a:schemeClr val="tx1"/>
                </a:solidFill>
              </a:rPr>
              <a:t>середню</a:t>
            </a:r>
            <a:r>
              <a:rPr lang="ru-RU" sz="2000" dirty="0" smtClean="0">
                <a:solidFill>
                  <a:schemeClr val="tx1"/>
                </a:solidFill>
              </a:rPr>
              <a:t> школу </a:t>
            </a:r>
            <a:r>
              <a:rPr lang="ru-RU" sz="2000" dirty="0" err="1" smtClean="0">
                <a:solidFill>
                  <a:schemeClr val="tx1"/>
                </a:solidFill>
              </a:rPr>
              <a:t>закінчили</a:t>
            </a:r>
            <a:r>
              <a:rPr lang="ru-RU" sz="2000" dirty="0" smtClean="0">
                <a:solidFill>
                  <a:schemeClr val="tx1"/>
                </a:solidFill>
              </a:rPr>
              <a:t> </a:t>
            </a:r>
            <a:r>
              <a:rPr lang="ru-RU" sz="2000" dirty="0" err="1" smtClean="0">
                <a:solidFill>
                  <a:schemeClr val="tx1"/>
                </a:solidFill>
              </a:rPr>
              <a:t>менше</a:t>
            </a:r>
            <a:r>
              <a:rPr lang="ru-RU" sz="2000" dirty="0" smtClean="0">
                <a:solidFill>
                  <a:schemeClr val="tx1"/>
                </a:solidFill>
              </a:rPr>
              <a:t> 40% </a:t>
            </a:r>
            <a:r>
              <a:rPr lang="ru-RU" sz="2000" dirty="0" err="1" smtClean="0">
                <a:solidFill>
                  <a:schemeClr val="tx1"/>
                </a:solidFill>
              </a:rPr>
              <a:t>дітей</a:t>
            </a:r>
            <a:r>
              <a:rPr lang="ru-RU" sz="2000" dirty="0" smtClean="0">
                <a:solidFill>
                  <a:schemeClr val="tx1"/>
                </a:solidFill>
              </a:rPr>
              <a:t>, в </a:t>
            </a:r>
            <a:r>
              <a:rPr lang="ru-RU" sz="2000" dirty="0" err="1" smtClean="0">
                <a:solidFill>
                  <a:schemeClr val="tx1"/>
                </a:solidFill>
              </a:rPr>
              <a:t>кінці</a:t>
            </a:r>
            <a:r>
              <a:rPr lang="ru-RU" sz="2000" dirty="0" smtClean="0">
                <a:solidFill>
                  <a:schemeClr val="tx1"/>
                </a:solidFill>
              </a:rPr>
              <a:t> 1960-х </a:t>
            </a:r>
            <a:r>
              <a:rPr lang="ru-RU" sz="2000" dirty="0" err="1" smtClean="0">
                <a:solidFill>
                  <a:schemeClr val="tx1"/>
                </a:solidFill>
              </a:rPr>
              <a:t>рр</a:t>
            </a:r>
            <a:r>
              <a:rPr lang="ru-RU" sz="2000" dirty="0" smtClean="0">
                <a:solidFill>
                  <a:schemeClr val="tx1"/>
                </a:solidFill>
              </a:rPr>
              <a:t>.. - </a:t>
            </a:r>
            <a:r>
              <a:rPr lang="ru-RU" sz="2000" dirty="0" err="1" smtClean="0">
                <a:solidFill>
                  <a:schemeClr val="tx1"/>
                </a:solidFill>
              </a:rPr>
              <a:t>Близько</a:t>
            </a:r>
            <a:r>
              <a:rPr lang="ru-RU" sz="2000" dirty="0" smtClean="0">
                <a:solidFill>
                  <a:schemeClr val="tx1"/>
                </a:solidFill>
              </a:rPr>
              <a:t> 70%, то в 1976 р. - 97%. </a:t>
            </a:r>
            <a:r>
              <a:rPr lang="ru-RU" sz="2000" dirty="0" err="1" smtClean="0">
                <a:solidFill>
                  <a:schemeClr val="tx1"/>
                </a:solidFill>
              </a:rPr>
              <a:t>Однак</a:t>
            </a:r>
            <a:r>
              <a:rPr lang="ru-RU" sz="2000" dirty="0" smtClean="0">
                <a:solidFill>
                  <a:schemeClr val="tx1"/>
                </a:solidFill>
              </a:rPr>
              <a:t> </a:t>
            </a:r>
            <a:r>
              <a:rPr lang="ru-RU" sz="2000" dirty="0" err="1" smtClean="0">
                <a:solidFill>
                  <a:schemeClr val="tx1"/>
                </a:solidFill>
              </a:rPr>
              <a:t>перехід</a:t>
            </a:r>
            <a:r>
              <a:rPr lang="ru-RU" sz="2000" dirty="0" smtClean="0">
                <a:solidFill>
                  <a:schemeClr val="tx1"/>
                </a:solidFill>
              </a:rPr>
              <a:t> до </a:t>
            </a:r>
            <a:r>
              <a:rPr lang="ru-RU" sz="2000" dirty="0" err="1" smtClean="0">
                <a:solidFill>
                  <a:schemeClr val="tx1"/>
                </a:solidFill>
              </a:rPr>
              <a:t>обов'язкового</a:t>
            </a:r>
            <a:r>
              <a:rPr lang="ru-RU" sz="2000" dirty="0" smtClean="0">
                <a:solidFill>
                  <a:schemeClr val="tx1"/>
                </a:solidFill>
              </a:rPr>
              <a:t> </a:t>
            </a:r>
            <a:r>
              <a:rPr lang="ru-RU" sz="2000" dirty="0" err="1" smtClean="0">
                <a:solidFill>
                  <a:schemeClr val="tx1"/>
                </a:solidFill>
              </a:rPr>
              <a:t>середньої</a:t>
            </a:r>
            <a:r>
              <a:rPr lang="ru-RU" sz="2000" dirty="0" smtClean="0">
                <a:solidFill>
                  <a:schemeClr val="tx1"/>
                </a:solidFill>
              </a:rPr>
              <a:t> </a:t>
            </a:r>
            <a:r>
              <a:rPr lang="ru-RU" sz="2000" dirty="0" err="1" smtClean="0">
                <a:solidFill>
                  <a:schemeClr val="tx1"/>
                </a:solidFill>
              </a:rPr>
              <a:t>освіти</a:t>
            </a:r>
            <a:r>
              <a:rPr lang="ru-RU" sz="2000" dirty="0" smtClean="0">
                <a:solidFill>
                  <a:schemeClr val="tx1"/>
                </a:solidFill>
              </a:rPr>
              <a:t> породив </a:t>
            </a:r>
            <a:r>
              <a:rPr lang="ru-RU" sz="2000" dirty="0" err="1" smtClean="0">
                <a:solidFill>
                  <a:schemeClr val="tx1"/>
                </a:solidFill>
              </a:rPr>
              <a:t>безліч</a:t>
            </a:r>
            <a:r>
              <a:rPr lang="ru-RU" sz="2000" dirty="0" smtClean="0">
                <a:solidFill>
                  <a:schemeClr val="tx1"/>
                </a:solidFill>
              </a:rPr>
              <a:t> проблем та </a:t>
            </a:r>
            <a:r>
              <a:rPr lang="ru-RU" sz="2000" dirty="0" err="1" smtClean="0">
                <a:solidFill>
                  <a:schemeClr val="tx1"/>
                </a:solidFill>
              </a:rPr>
              <a:t>п</a:t>
            </a:r>
            <a:r>
              <a:rPr lang="uk-UA" sz="2000" dirty="0" err="1" smtClean="0">
                <a:solidFill>
                  <a:schemeClr val="tx1"/>
                </a:solidFill>
              </a:rPr>
              <a:t>отреб</a:t>
            </a:r>
            <a:r>
              <a:rPr lang="uk-UA" sz="2000" dirty="0" smtClean="0">
                <a:solidFill>
                  <a:schemeClr val="tx1"/>
                </a:solidFill>
              </a:rPr>
              <a:t> </a:t>
            </a:r>
            <a:r>
              <a:rPr lang="uk-UA" sz="2000" dirty="0" err="1" smtClean="0">
                <a:solidFill>
                  <a:schemeClr val="tx1"/>
                </a:solidFill>
              </a:rPr>
              <a:t>“комуністичного</a:t>
            </a:r>
            <a:r>
              <a:rPr lang="uk-UA" sz="2000" dirty="0" smtClean="0">
                <a:solidFill>
                  <a:schemeClr val="tx1"/>
                </a:solidFill>
              </a:rPr>
              <a:t> </a:t>
            </a:r>
            <a:r>
              <a:rPr lang="uk-UA" sz="2000" dirty="0" err="1" smtClean="0">
                <a:solidFill>
                  <a:schemeClr val="tx1"/>
                </a:solidFill>
              </a:rPr>
              <a:t>будівництва”</a:t>
            </a:r>
            <a:r>
              <a:rPr lang="uk-UA" sz="2000" dirty="0" smtClean="0">
                <a:solidFill>
                  <a:schemeClr val="tx1"/>
                </a:solidFill>
              </a:rPr>
              <a:t>.</a:t>
            </a:r>
            <a:br>
              <a:rPr lang="uk-UA" sz="2000" dirty="0" smtClean="0">
                <a:solidFill>
                  <a:schemeClr val="tx1"/>
                </a:solidFill>
              </a:rPr>
            </a:br>
            <a:endParaRPr lang="ru-RU" sz="2000" dirty="0">
              <a:solidFill>
                <a:schemeClr val="tx1"/>
              </a:solidFill>
            </a:endParaRPr>
          </a:p>
        </p:txBody>
      </p:sp>
      <p:pic>
        <p:nvPicPr>
          <p:cNvPr id="3" name="Рисунок 2" descr="56_2.jpg"/>
          <p:cNvPicPr>
            <a:picLocks noChangeAspect="1"/>
          </p:cNvPicPr>
          <p:nvPr/>
        </p:nvPicPr>
        <p:blipFill>
          <a:blip r:embed="rId2" cstate="print"/>
          <a:stretch>
            <a:fillRect/>
          </a:stretch>
        </p:blipFill>
        <p:spPr>
          <a:xfrm>
            <a:off x="251520" y="2564904"/>
            <a:ext cx="4227801" cy="3776836"/>
          </a:xfrm>
          <a:prstGeom prst="rect">
            <a:avLst/>
          </a:prstGeom>
        </p:spPr>
      </p:pic>
      <p:pic>
        <p:nvPicPr>
          <p:cNvPr id="5" name="Рисунок 4" descr="6981b06429427f9e839524d00bbd24c5.jpg"/>
          <p:cNvPicPr>
            <a:picLocks noChangeAspect="1"/>
          </p:cNvPicPr>
          <p:nvPr/>
        </p:nvPicPr>
        <p:blipFill>
          <a:blip r:embed="rId3" cstate="print"/>
          <a:stretch>
            <a:fillRect/>
          </a:stretch>
        </p:blipFill>
        <p:spPr>
          <a:xfrm>
            <a:off x="4788024" y="1781175"/>
            <a:ext cx="3810000" cy="5076825"/>
          </a:xfrm>
          <a:prstGeom prst="rect">
            <a:avLst/>
          </a:prstGeom>
        </p:spPr>
      </p:pic>
      <p:sp>
        <p:nvSpPr>
          <p:cNvPr id="6" name="Номер слайда 5"/>
          <p:cNvSpPr>
            <a:spLocks noGrp="1"/>
          </p:cNvSpPr>
          <p:nvPr>
            <p:ph type="sldNum" sz="quarter" idx="12"/>
          </p:nvPr>
        </p:nvSpPr>
        <p:spPr/>
        <p:txBody>
          <a:bodyPr/>
          <a:lstStyle/>
          <a:p>
            <a:fld id="{7B4A1456-B60B-4B0C-BBED-F930095104FD}" type="slidenum">
              <a:rPr lang="ru-RU" smtClean="0"/>
              <a:pPr/>
              <a:t>3</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301608" cy="2515344"/>
          </a:xfrm>
        </p:spPr>
        <p:txBody>
          <a:bodyPr>
            <a:noAutofit/>
          </a:bodyPr>
          <a:lstStyle/>
          <a:p>
            <a:r>
              <a:rPr lang="ru-RU" sz="2400" dirty="0" smtClean="0">
                <a:solidFill>
                  <a:schemeClr val="tx1"/>
                </a:solidFill>
              </a:rPr>
              <a:t> </a:t>
            </a:r>
            <a:r>
              <a:rPr lang="ru-RU" sz="1600" dirty="0" smtClean="0">
                <a:solidFill>
                  <a:schemeClr val="tx1"/>
                </a:solidFill>
              </a:rPr>
              <a:t>Спеціалізація </a:t>
            </a:r>
            <a:r>
              <a:rPr lang="ru-RU" sz="1600" u="sng" dirty="0" smtClean="0">
                <a:solidFill>
                  <a:schemeClr val="tx1"/>
                </a:solidFill>
              </a:rPr>
              <a:t>навчання</a:t>
            </a:r>
            <a:r>
              <a:rPr lang="ru-RU" sz="1600" dirty="0" smtClean="0">
                <a:solidFill>
                  <a:schemeClr val="tx1"/>
                </a:solidFill>
              </a:rPr>
              <a:t>, навіть у старших класах, практично не допускалася. Тільки нечисленні </a:t>
            </a:r>
            <a:r>
              <a:rPr lang="ru-RU" sz="1600" u="sng" dirty="0" smtClean="0">
                <a:solidFill>
                  <a:schemeClr val="tx1"/>
                </a:solidFill>
              </a:rPr>
              <a:t>математичні</a:t>
            </a:r>
            <a:r>
              <a:rPr lang="ru-RU" sz="1600" dirty="0" smtClean="0">
                <a:solidFill>
                  <a:schemeClr val="tx1"/>
                </a:solidFill>
              </a:rPr>
              <a:t> та мовні школи давали поглиблені </a:t>
            </a:r>
            <a:r>
              <a:rPr lang="ru-RU" sz="1600" u="sng" dirty="0" smtClean="0">
                <a:solidFill>
                  <a:schemeClr val="tx1"/>
                </a:solidFill>
              </a:rPr>
              <a:t>знання</a:t>
            </a:r>
            <a:r>
              <a:rPr lang="ru-RU" sz="1600" dirty="0" smtClean="0">
                <a:solidFill>
                  <a:schemeClr val="tx1"/>
                </a:solidFill>
              </a:rPr>
              <a:t> з профілюючих предметів, але за рахунок додаткового навантаження на учнів. Навчальні програми, особливо з технічних предметів, були перевантажені. До </a:t>
            </a:r>
            <a:r>
              <a:rPr lang="ru-RU" sz="1600" u="sng" dirty="0" smtClean="0">
                <a:solidFill>
                  <a:schemeClr val="tx1"/>
                </a:solidFill>
              </a:rPr>
              <a:t>того</a:t>
            </a:r>
            <a:r>
              <a:rPr lang="ru-RU" sz="1600" dirty="0" smtClean="0">
                <a:solidFill>
                  <a:schemeClr val="tx1"/>
                </a:solidFill>
              </a:rPr>
              <a:t> ж один день на тижні старшокласники навчалися робочим спеціальностями в навчально-виробничих комбінатах (КПК). Ефективність такого навчання була низька, а </a:t>
            </a:r>
            <a:r>
              <a:rPr lang="ru-RU" sz="1600" u="sng" dirty="0" smtClean="0">
                <a:solidFill>
                  <a:schemeClr val="tx1"/>
                </a:solidFill>
              </a:rPr>
              <a:t>саме</a:t>
            </a:r>
            <a:r>
              <a:rPr lang="ru-RU" sz="1600" dirty="0" smtClean="0">
                <a:solidFill>
                  <a:schemeClr val="tx1"/>
                </a:solidFill>
              </a:rPr>
              <a:t> воно, найчастіше, формально: професію, </a:t>
            </a:r>
            <a:r>
              <a:rPr lang="ru-RU" sz="1600" u="sng" dirty="0" smtClean="0">
                <a:solidFill>
                  <a:schemeClr val="tx1"/>
                </a:solidFill>
              </a:rPr>
              <a:t>відповідну</a:t>
            </a:r>
            <a:r>
              <a:rPr lang="ru-RU" sz="1600" dirty="0" smtClean="0">
                <a:solidFill>
                  <a:schemeClr val="tx1"/>
                </a:solidFill>
              </a:rPr>
              <a:t> профілю навчання в КПК, вибирали лише 17% випускників. </a:t>
            </a:r>
            <a:r>
              <a:rPr lang="ru-RU" sz="1600" dirty="0" smtClean="0"/>
              <a:t/>
            </a:r>
            <a:br>
              <a:rPr lang="ru-RU" sz="1600" dirty="0" smtClean="0"/>
            </a:br>
            <a:endParaRPr lang="ru-RU" sz="1600" dirty="0"/>
          </a:p>
        </p:txBody>
      </p:sp>
      <p:pic>
        <p:nvPicPr>
          <p:cNvPr id="4" name="Рисунок 3" descr="base_767678.jpg"/>
          <p:cNvPicPr>
            <a:picLocks noChangeAspect="1"/>
          </p:cNvPicPr>
          <p:nvPr/>
        </p:nvPicPr>
        <p:blipFill>
          <a:blip r:embed="rId2" cstate="print"/>
          <a:stretch>
            <a:fillRect/>
          </a:stretch>
        </p:blipFill>
        <p:spPr>
          <a:xfrm>
            <a:off x="611560" y="2420888"/>
            <a:ext cx="2831985" cy="4304617"/>
          </a:xfrm>
          <a:prstGeom prst="rect">
            <a:avLst/>
          </a:prstGeom>
        </p:spPr>
      </p:pic>
      <p:pic>
        <p:nvPicPr>
          <p:cNvPr id="5" name="Рисунок 4" descr="book01_b.jpg"/>
          <p:cNvPicPr>
            <a:picLocks noChangeAspect="1"/>
          </p:cNvPicPr>
          <p:nvPr/>
        </p:nvPicPr>
        <p:blipFill>
          <a:blip r:embed="rId3" cstate="print"/>
          <a:stretch>
            <a:fillRect/>
          </a:stretch>
        </p:blipFill>
        <p:spPr>
          <a:xfrm>
            <a:off x="3491880" y="2636912"/>
            <a:ext cx="5544108" cy="3696072"/>
          </a:xfrm>
          <a:prstGeom prst="rect">
            <a:avLst/>
          </a:prstGeom>
        </p:spPr>
      </p:pic>
      <p:sp>
        <p:nvSpPr>
          <p:cNvPr id="6" name="Номер слайда 5"/>
          <p:cNvSpPr>
            <a:spLocks noGrp="1"/>
          </p:cNvSpPr>
          <p:nvPr>
            <p:ph type="sldNum" sz="quarter" idx="12"/>
          </p:nvPr>
        </p:nvSpPr>
        <p:spPr/>
        <p:txBody>
          <a:bodyPr/>
          <a:lstStyle/>
          <a:p>
            <a:fld id="{7B4A1456-B60B-4B0C-BBED-F930095104FD}" type="slidenum">
              <a:rPr lang="ru-RU" smtClean="0"/>
              <a:pPr/>
              <a:t>4</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43200000">
                                      <p:cBhvr>
                                        <p:cTn id="6" dur="2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0"/>
            <a:ext cx="8301608" cy="1939280"/>
          </a:xfrm>
        </p:spPr>
        <p:txBody>
          <a:bodyPr>
            <a:noAutofit/>
          </a:bodyPr>
          <a:lstStyle/>
          <a:p>
            <a:r>
              <a:rPr lang="ru-RU" sz="1600" dirty="0" smtClean="0">
                <a:solidFill>
                  <a:schemeClr val="tx1"/>
                </a:solidFill>
              </a:rPr>
              <a:t>Для оволодіння багатьма робочими </a:t>
            </a:r>
            <a:r>
              <a:rPr lang="ru-RU" sz="1600" u="sng" dirty="0" smtClean="0">
                <a:solidFill>
                  <a:schemeClr val="tx1"/>
                </a:solidFill>
              </a:rPr>
              <a:t>професіями</a:t>
            </a:r>
            <a:r>
              <a:rPr lang="ru-RU" sz="1600" dirty="0" smtClean="0">
                <a:solidFill>
                  <a:schemeClr val="tx1"/>
                </a:solidFill>
              </a:rPr>
              <a:t> в місті і, тим більше, на селі знання в обсязі середньої школи не були потрібні. Але всі випускники восьмирічки, в тому числі і ті, хто рішуче не бажав вчитися, повинні були надходити в старші класи. Щоправда, поряд зі школою середню освіту давали професійно-технічні училища (ПТУ). В кінці 1970-х рр.. в школах щорічно отримували середню освіту 3 млн чол., а в ПТУ - понад 500 тис. </a:t>
            </a:r>
            <a:r>
              <a:rPr lang="ru-RU" sz="2400" dirty="0" smtClean="0">
                <a:solidFill>
                  <a:schemeClr val="tx1"/>
                </a:solidFill>
              </a:rPr>
              <a:t/>
            </a:r>
            <a:br>
              <a:rPr lang="ru-RU" sz="2400" dirty="0" smtClean="0">
                <a:solidFill>
                  <a:schemeClr val="tx1"/>
                </a:solidFill>
              </a:rPr>
            </a:br>
            <a:endParaRPr lang="ru-RU" sz="2400" dirty="0">
              <a:solidFill>
                <a:schemeClr val="tx1"/>
              </a:solidFill>
            </a:endParaRPr>
          </a:p>
        </p:txBody>
      </p:sp>
      <p:pic>
        <p:nvPicPr>
          <p:cNvPr id="3" name="Рисунок 2" descr="0_a4817_4915d723_XL.jpg"/>
          <p:cNvPicPr>
            <a:picLocks noChangeAspect="1"/>
          </p:cNvPicPr>
          <p:nvPr/>
        </p:nvPicPr>
        <p:blipFill>
          <a:blip r:embed="rId2" cstate="print"/>
          <a:stretch>
            <a:fillRect/>
          </a:stretch>
        </p:blipFill>
        <p:spPr>
          <a:xfrm>
            <a:off x="1259632" y="1844824"/>
            <a:ext cx="6814316" cy="4686295"/>
          </a:xfrm>
          <a:prstGeom prst="rect">
            <a:avLst/>
          </a:prstGeom>
        </p:spPr>
      </p:pic>
      <p:sp>
        <p:nvSpPr>
          <p:cNvPr id="4" name="Номер слайда 3"/>
          <p:cNvSpPr>
            <a:spLocks noGrp="1"/>
          </p:cNvSpPr>
          <p:nvPr>
            <p:ph type="sldNum" sz="quarter" idx="12"/>
          </p:nvPr>
        </p:nvSpPr>
        <p:spPr/>
        <p:txBody>
          <a:bodyPr/>
          <a:lstStyle/>
          <a:p>
            <a:fld id="{7B4A1456-B60B-4B0C-BBED-F930095104FD}" type="slidenum">
              <a:rPr lang="ru-RU" smtClean="0"/>
              <a:pPr/>
              <a:t>5</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2000"/>
                                        <p:tgtEl>
                                          <p:spTgt spid="3"/>
                                        </p:tgtEl>
                                      </p:cBhvr>
                                    </p:animEffect>
                                    <p:set>
                                      <p:cBhvr>
                                        <p:cTn id="7" dur="1" fill="hold">
                                          <p:stCondLst>
                                            <p:cond delay="19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0"/>
            <a:ext cx="8229600" cy="1435224"/>
          </a:xfrm>
        </p:spPr>
        <p:txBody>
          <a:bodyPr>
            <a:noAutofit/>
          </a:bodyPr>
          <a:lstStyle/>
          <a:p>
            <a:r>
              <a:rPr lang="ru-RU" sz="1400" dirty="0" err="1" smtClean="0">
                <a:solidFill>
                  <a:schemeClr val="tx1"/>
                </a:solidFill>
              </a:rPr>
              <a:t>Однак</a:t>
            </a:r>
            <a:r>
              <a:rPr lang="ru-RU" sz="1400" dirty="0" smtClean="0">
                <a:solidFill>
                  <a:schemeClr val="tx1"/>
                </a:solidFill>
              </a:rPr>
              <a:t> </a:t>
            </a:r>
            <a:r>
              <a:rPr lang="ru-RU" sz="1400" dirty="0" err="1" smtClean="0">
                <a:solidFill>
                  <a:schemeClr val="tx1"/>
                </a:solidFill>
              </a:rPr>
              <a:t>основна</a:t>
            </a:r>
            <a:r>
              <a:rPr lang="ru-RU" sz="1400" dirty="0" smtClean="0">
                <a:solidFill>
                  <a:schemeClr val="tx1"/>
                </a:solidFill>
              </a:rPr>
              <a:t> </a:t>
            </a:r>
            <a:r>
              <a:rPr lang="ru-RU" sz="1400" u="sng" dirty="0" err="1" smtClean="0">
                <a:solidFill>
                  <a:schemeClr val="tx1"/>
                </a:solidFill>
              </a:rPr>
              <a:t>увага</a:t>
            </a:r>
            <a:r>
              <a:rPr lang="ru-RU" sz="1400" dirty="0" smtClean="0">
                <a:solidFill>
                  <a:schemeClr val="tx1"/>
                </a:solidFill>
              </a:rPr>
              <a:t> в ПТУ </a:t>
            </a:r>
            <a:r>
              <a:rPr lang="ru-RU" sz="1400" dirty="0" err="1" smtClean="0">
                <a:solidFill>
                  <a:schemeClr val="tx1"/>
                </a:solidFill>
              </a:rPr>
              <a:t>приділялася</a:t>
            </a:r>
            <a:r>
              <a:rPr lang="ru-RU" sz="1400" dirty="0" smtClean="0">
                <a:solidFill>
                  <a:schemeClr val="tx1"/>
                </a:solidFill>
              </a:rPr>
              <a:t> </a:t>
            </a:r>
            <a:r>
              <a:rPr lang="ru-RU" sz="1400" dirty="0" err="1" smtClean="0">
                <a:solidFill>
                  <a:schemeClr val="tx1"/>
                </a:solidFill>
              </a:rPr>
              <a:t>професійному</a:t>
            </a:r>
            <a:r>
              <a:rPr lang="ru-RU" sz="1400" dirty="0" smtClean="0">
                <a:solidFill>
                  <a:schemeClr val="tx1"/>
                </a:solidFill>
              </a:rPr>
              <a:t> </a:t>
            </a:r>
            <a:r>
              <a:rPr lang="ru-RU" sz="1400" dirty="0" err="1" smtClean="0">
                <a:solidFill>
                  <a:schemeClr val="tx1"/>
                </a:solidFill>
              </a:rPr>
              <a:t>навчанню</a:t>
            </a:r>
            <a:r>
              <a:rPr lang="ru-RU" sz="1400" dirty="0" smtClean="0">
                <a:solidFill>
                  <a:schemeClr val="tx1"/>
                </a:solidFill>
              </a:rPr>
              <a:t>, а </a:t>
            </a:r>
            <a:r>
              <a:rPr lang="ru-RU" sz="1400" dirty="0" err="1" smtClean="0">
                <a:solidFill>
                  <a:schemeClr val="tx1"/>
                </a:solidFill>
              </a:rPr>
              <a:t>загальноосвітні</a:t>
            </a:r>
            <a:r>
              <a:rPr lang="ru-RU" sz="1400" dirty="0" smtClean="0">
                <a:solidFill>
                  <a:schemeClr val="tx1"/>
                </a:solidFill>
              </a:rPr>
              <a:t> </a:t>
            </a:r>
            <a:r>
              <a:rPr lang="ru-RU" sz="1400" dirty="0" err="1" smtClean="0">
                <a:solidFill>
                  <a:schemeClr val="tx1"/>
                </a:solidFill>
              </a:rPr>
              <a:t>предмети</a:t>
            </a:r>
            <a:r>
              <a:rPr lang="ru-RU" sz="1400" dirty="0" smtClean="0">
                <a:solidFill>
                  <a:schemeClr val="tx1"/>
                </a:solidFill>
              </a:rPr>
              <a:t> </a:t>
            </a:r>
            <a:r>
              <a:rPr lang="ru-RU" sz="1400" dirty="0" err="1" smtClean="0">
                <a:solidFill>
                  <a:schemeClr val="tx1"/>
                </a:solidFill>
              </a:rPr>
              <a:t>викладалися</a:t>
            </a:r>
            <a:r>
              <a:rPr lang="ru-RU" sz="1400" dirty="0" smtClean="0">
                <a:solidFill>
                  <a:schemeClr val="tx1"/>
                </a:solidFill>
              </a:rPr>
              <a:t> «</a:t>
            </a:r>
            <a:r>
              <a:rPr lang="ru-RU" sz="1400" dirty="0" err="1" smtClean="0">
                <a:solidFill>
                  <a:schemeClr val="tx1"/>
                </a:solidFill>
              </a:rPr>
              <a:t>полегшено</a:t>
            </a:r>
            <a:r>
              <a:rPr lang="ru-RU" sz="1400" dirty="0" smtClean="0">
                <a:solidFill>
                  <a:schemeClr val="tx1"/>
                </a:solidFill>
              </a:rPr>
              <a:t>». </a:t>
            </a:r>
            <a:r>
              <a:rPr lang="ru-RU" sz="1400" dirty="0" err="1" smtClean="0">
                <a:solidFill>
                  <a:schemeClr val="tx1"/>
                </a:solidFill>
              </a:rPr>
              <a:t>Надходили</a:t>
            </a:r>
            <a:r>
              <a:rPr lang="ru-RU" sz="1400" dirty="0" smtClean="0">
                <a:solidFill>
                  <a:schemeClr val="tx1"/>
                </a:solidFill>
              </a:rPr>
              <a:t> </a:t>
            </a:r>
            <a:r>
              <a:rPr lang="ru-RU" sz="1400" dirty="0" err="1" smtClean="0">
                <a:solidFill>
                  <a:schemeClr val="tx1"/>
                </a:solidFill>
              </a:rPr>
              <a:t>туди</a:t>
            </a:r>
            <a:r>
              <a:rPr lang="ru-RU" sz="1400" dirty="0" smtClean="0">
                <a:solidFill>
                  <a:schemeClr val="tx1"/>
                </a:solidFill>
              </a:rPr>
              <a:t>, як правило, </a:t>
            </a:r>
            <a:r>
              <a:rPr lang="ru-RU" sz="1400" dirty="0" err="1" smtClean="0">
                <a:solidFill>
                  <a:schemeClr val="tx1"/>
                </a:solidFill>
              </a:rPr>
              <a:t>самі</a:t>
            </a:r>
            <a:r>
              <a:rPr lang="ru-RU" sz="1400" dirty="0" smtClean="0">
                <a:solidFill>
                  <a:schemeClr val="tx1"/>
                </a:solidFill>
              </a:rPr>
              <a:t> </a:t>
            </a:r>
            <a:r>
              <a:rPr lang="ru-RU" sz="1400" dirty="0" err="1" smtClean="0">
                <a:solidFill>
                  <a:schemeClr val="tx1"/>
                </a:solidFill>
              </a:rPr>
              <a:t>слабкі</a:t>
            </a:r>
            <a:r>
              <a:rPr lang="ru-RU" sz="1400" dirty="0" smtClean="0">
                <a:solidFill>
                  <a:schemeClr val="tx1"/>
                </a:solidFill>
              </a:rPr>
              <a:t> </a:t>
            </a:r>
            <a:r>
              <a:rPr lang="ru-RU" sz="1400" dirty="0" err="1" smtClean="0">
                <a:solidFill>
                  <a:schemeClr val="tx1"/>
                </a:solidFill>
              </a:rPr>
              <a:t>учні</a:t>
            </a:r>
            <a:r>
              <a:rPr lang="ru-RU" sz="1400" dirty="0" smtClean="0">
                <a:solidFill>
                  <a:schemeClr val="tx1"/>
                </a:solidFill>
              </a:rPr>
              <a:t>. Престиж ПТУ </a:t>
            </a:r>
            <a:r>
              <a:rPr lang="ru-RU" sz="1400" dirty="0" err="1" smtClean="0">
                <a:solidFill>
                  <a:schemeClr val="tx1"/>
                </a:solidFill>
              </a:rPr>
              <a:t>був</a:t>
            </a:r>
            <a:r>
              <a:rPr lang="ru-RU" sz="1400" dirty="0" smtClean="0">
                <a:solidFill>
                  <a:schemeClr val="tx1"/>
                </a:solidFill>
              </a:rPr>
              <a:t> </a:t>
            </a:r>
            <a:r>
              <a:rPr lang="ru-RU" sz="1400" dirty="0" err="1" smtClean="0">
                <a:solidFill>
                  <a:schemeClr val="tx1"/>
                </a:solidFill>
              </a:rPr>
              <a:t>украй</a:t>
            </a:r>
            <a:r>
              <a:rPr lang="ru-RU" sz="1400" dirty="0" smtClean="0">
                <a:solidFill>
                  <a:schemeClr val="tx1"/>
                </a:solidFill>
              </a:rPr>
              <a:t> </a:t>
            </a:r>
            <a:r>
              <a:rPr lang="ru-RU" sz="1400" dirty="0" err="1" smtClean="0">
                <a:solidFill>
                  <a:schemeClr val="tx1"/>
                </a:solidFill>
              </a:rPr>
              <a:t>низький</a:t>
            </a:r>
            <a:r>
              <a:rPr lang="ru-RU" sz="1400" dirty="0" smtClean="0">
                <a:solidFill>
                  <a:schemeClr val="tx1"/>
                </a:solidFill>
              </a:rPr>
              <a:t>, а тому </a:t>
            </a:r>
            <a:r>
              <a:rPr lang="ru-RU" sz="1400" dirty="0" err="1" smtClean="0">
                <a:solidFill>
                  <a:schemeClr val="tx1"/>
                </a:solidFill>
              </a:rPr>
              <a:t>більшість</a:t>
            </a:r>
            <a:r>
              <a:rPr lang="ru-RU" sz="1400" dirty="0" smtClean="0">
                <a:solidFill>
                  <a:schemeClr val="tx1"/>
                </a:solidFill>
              </a:rPr>
              <a:t> </a:t>
            </a:r>
            <a:r>
              <a:rPr lang="ru-RU" sz="1400" dirty="0" err="1" smtClean="0">
                <a:solidFill>
                  <a:schemeClr val="tx1"/>
                </a:solidFill>
              </a:rPr>
              <a:t>батьків</a:t>
            </a:r>
            <a:r>
              <a:rPr lang="ru-RU" sz="1400" dirty="0" smtClean="0">
                <a:solidFill>
                  <a:schemeClr val="tx1"/>
                </a:solidFill>
              </a:rPr>
              <a:t> </a:t>
            </a:r>
            <a:r>
              <a:rPr lang="ru-RU" sz="1400" dirty="0" err="1" smtClean="0">
                <a:solidFill>
                  <a:schemeClr val="tx1"/>
                </a:solidFill>
              </a:rPr>
              <a:t>прагнули</a:t>
            </a:r>
            <a:r>
              <a:rPr lang="ru-RU" sz="1400" dirty="0" smtClean="0">
                <a:solidFill>
                  <a:schemeClr val="tx1"/>
                </a:solidFill>
              </a:rPr>
              <a:t>, </a:t>
            </a:r>
            <a:r>
              <a:rPr lang="ru-RU" sz="1400" dirty="0" err="1" smtClean="0">
                <a:solidFill>
                  <a:schemeClr val="tx1"/>
                </a:solidFill>
              </a:rPr>
              <a:t>щоб</a:t>
            </a:r>
            <a:r>
              <a:rPr lang="ru-RU" sz="1400" dirty="0" smtClean="0">
                <a:solidFill>
                  <a:schemeClr val="tx1"/>
                </a:solidFill>
              </a:rPr>
              <a:t> </a:t>
            </a:r>
            <a:r>
              <a:rPr lang="ru-RU" sz="1400" dirty="0" err="1" smtClean="0">
                <a:solidFill>
                  <a:schemeClr val="tx1"/>
                </a:solidFill>
              </a:rPr>
              <a:t>їхні</a:t>
            </a:r>
            <a:r>
              <a:rPr lang="ru-RU" sz="1400" dirty="0" smtClean="0">
                <a:solidFill>
                  <a:schemeClr val="tx1"/>
                </a:solidFill>
              </a:rPr>
              <a:t> </a:t>
            </a:r>
            <a:r>
              <a:rPr lang="ru-RU" sz="1400" dirty="0" err="1" smtClean="0">
                <a:solidFill>
                  <a:schemeClr val="tx1"/>
                </a:solidFill>
              </a:rPr>
              <a:t>діти</a:t>
            </a:r>
            <a:r>
              <a:rPr lang="ru-RU" sz="1400" dirty="0" smtClean="0">
                <a:solidFill>
                  <a:schemeClr val="tx1"/>
                </a:solidFill>
              </a:rPr>
              <a:t> </a:t>
            </a:r>
            <a:r>
              <a:rPr lang="ru-RU" sz="1400" dirty="0" err="1" smtClean="0">
                <a:solidFill>
                  <a:schemeClr val="tx1"/>
                </a:solidFill>
              </a:rPr>
              <a:t>закінчували</a:t>
            </a:r>
            <a:r>
              <a:rPr lang="ru-RU" sz="1400" dirty="0" smtClean="0">
                <a:solidFill>
                  <a:schemeClr val="tx1"/>
                </a:solidFill>
              </a:rPr>
              <a:t> </a:t>
            </a:r>
            <a:r>
              <a:rPr lang="ru-RU" sz="1400" dirty="0" err="1" smtClean="0">
                <a:solidFill>
                  <a:schemeClr val="tx1"/>
                </a:solidFill>
              </a:rPr>
              <a:t>десятий</a:t>
            </a:r>
            <a:r>
              <a:rPr lang="ru-RU" sz="1400" dirty="0" smtClean="0">
                <a:solidFill>
                  <a:schemeClr val="tx1"/>
                </a:solidFill>
              </a:rPr>
              <a:t> </a:t>
            </a:r>
            <a:r>
              <a:rPr lang="ru-RU" sz="1400" dirty="0" err="1" smtClean="0">
                <a:solidFill>
                  <a:schemeClr val="tx1"/>
                </a:solidFill>
              </a:rPr>
              <a:t>клас</a:t>
            </a:r>
            <a:r>
              <a:rPr lang="ru-RU" sz="1400" dirty="0" smtClean="0">
                <a:solidFill>
                  <a:schemeClr val="tx1"/>
                </a:solidFill>
              </a:rPr>
              <a:t> у </a:t>
            </a:r>
            <a:r>
              <a:rPr lang="ru-RU" sz="1400" dirty="0" err="1" smtClean="0">
                <a:solidFill>
                  <a:schemeClr val="tx1"/>
                </a:solidFill>
              </a:rPr>
              <a:t>школі</a:t>
            </a:r>
            <a:r>
              <a:rPr lang="ru-RU" sz="1400" dirty="0" smtClean="0">
                <a:solidFill>
                  <a:schemeClr val="tx1"/>
                </a:solidFill>
              </a:rPr>
              <a:t>. </a:t>
            </a:r>
            <a:r>
              <a:rPr lang="ru-RU" sz="1400" dirty="0" err="1" smtClean="0">
                <a:solidFill>
                  <a:schemeClr val="tx1"/>
                </a:solidFill>
              </a:rPr>
              <a:t>Відрахувати</a:t>
            </a:r>
            <a:r>
              <a:rPr lang="ru-RU" sz="1400" dirty="0" smtClean="0">
                <a:solidFill>
                  <a:schemeClr val="tx1"/>
                </a:solidFill>
              </a:rPr>
              <a:t> </a:t>
            </a:r>
            <a:r>
              <a:rPr lang="ru-RU" sz="1400" dirty="0" err="1" smtClean="0">
                <a:solidFill>
                  <a:schemeClr val="tx1"/>
                </a:solidFill>
              </a:rPr>
              <a:t>невстигаючого</a:t>
            </a:r>
            <a:r>
              <a:rPr lang="ru-RU" sz="1400" dirty="0" smtClean="0">
                <a:solidFill>
                  <a:schemeClr val="tx1"/>
                </a:solidFill>
              </a:rPr>
              <a:t> </a:t>
            </a:r>
            <a:r>
              <a:rPr lang="ru-RU" sz="1400" u="sng" dirty="0" smtClean="0">
                <a:solidFill>
                  <a:schemeClr val="tx1"/>
                </a:solidFill>
              </a:rPr>
              <a:t>школа</a:t>
            </a:r>
            <a:r>
              <a:rPr lang="ru-RU" sz="1400" dirty="0" smtClean="0">
                <a:solidFill>
                  <a:schemeClr val="tx1"/>
                </a:solidFill>
              </a:rPr>
              <a:t> не могла. </a:t>
            </a:r>
            <a:r>
              <a:rPr lang="ru-RU" sz="1400" dirty="0" err="1" smtClean="0">
                <a:solidFill>
                  <a:schemeClr val="tx1"/>
                </a:solidFill>
              </a:rPr>
              <a:t>Вчителям</a:t>
            </a:r>
            <a:r>
              <a:rPr lang="ru-RU" sz="1400" dirty="0" smtClean="0">
                <a:solidFill>
                  <a:schemeClr val="tx1"/>
                </a:solidFill>
              </a:rPr>
              <a:t> </a:t>
            </a:r>
            <a:r>
              <a:rPr lang="ru-RU" sz="1400" dirty="0" err="1" smtClean="0">
                <a:solidFill>
                  <a:schemeClr val="tx1"/>
                </a:solidFill>
              </a:rPr>
              <a:t>доводилося</a:t>
            </a:r>
            <a:r>
              <a:rPr lang="ru-RU" sz="1400" dirty="0" smtClean="0">
                <a:solidFill>
                  <a:schemeClr val="tx1"/>
                </a:solidFill>
              </a:rPr>
              <a:t> </a:t>
            </a:r>
            <a:r>
              <a:rPr lang="ru-RU" sz="1400" u="sng" dirty="0" err="1" smtClean="0">
                <a:solidFill>
                  <a:schemeClr val="tx1"/>
                </a:solidFill>
              </a:rPr>
              <a:t>перекладати</a:t>
            </a:r>
            <a:r>
              <a:rPr lang="ru-RU" sz="1400" dirty="0" smtClean="0">
                <a:solidFill>
                  <a:schemeClr val="tx1"/>
                </a:solidFill>
              </a:rPr>
              <a:t> </a:t>
            </a:r>
            <a:r>
              <a:rPr lang="ru-RU" sz="1400" dirty="0" err="1" smtClean="0">
                <a:solidFill>
                  <a:schemeClr val="tx1"/>
                </a:solidFill>
              </a:rPr>
              <a:t>з</a:t>
            </a:r>
            <a:r>
              <a:rPr lang="ru-RU" sz="1400" dirty="0" smtClean="0">
                <a:solidFill>
                  <a:schemeClr val="tx1"/>
                </a:solidFill>
              </a:rPr>
              <a:t> </a:t>
            </a:r>
            <a:r>
              <a:rPr lang="ru-RU" sz="1400" dirty="0" err="1" smtClean="0">
                <a:solidFill>
                  <a:schemeClr val="tx1"/>
                </a:solidFill>
              </a:rPr>
              <a:t>класу</a:t>
            </a:r>
            <a:r>
              <a:rPr lang="ru-RU" sz="1400" dirty="0" smtClean="0">
                <a:solidFill>
                  <a:schemeClr val="tx1"/>
                </a:solidFill>
              </a:rPr>
              <a:t> в </a:t>
            </a:r>
            <a:r>
              <a:rPr lang="ru-RU" sz="1400" dirty="0" err="1" smtClean="0">
                <a:solidFill>
                  <a:schemeClr val="tx1"/>
                </a:solidFill>
              </a:rPr>
              <a:t>клас</a:t>
            </a:r>
            <a:r>
              <a:rPr lang="ru-RU" sz="1400" dirty="0" smtClean="0">
                <a:solidFill>
                  <a:schemeClr val="tx1"/>
                </a:solidFill>
              </a:rPr>
              <a:t> </a:t>
            </a:r>
            <a:r>
              <a:rPr lang="ru-RU" sz="1400" dirty="0" err="1" smtClean="0">
                <a:solidFill>
                  <a:schemeClr val="tx1"/>
                </a:solidFill>
              </a:rPr>
              <a:t>явних</a:t>
            </a:r>
            <a:r>
              <a:rPr lang="ru-RU" sz="1400" dirty="0" smtClean="0">
                <a:solidFill>
                  <a:schemeClr val="tx1"/>
                </a:solidFill>
              </a:rPr>
              <a:t> </a:t>
            </a:r>
            <a:r>
              <a:rPr lang="ru-RU" sz="1400" dirty="0" err="1" smtClean="0">
                <a:solidFill>
                  <a:schemeClr val="tx1"/>
                </a:solidFill>
              </a:rPr>
              <a:t>двієчників</a:t>
            </a:r>
            <a:r>
              <a:rPr lang="ru-RU" sz="1400" dirty="0" smtClean="0">
                <a:solidFill>
                  <a:schemeClr val="tx1"/>
                </a:solidFill>
              </a:rPr>
              <a:t>, </a:t>
            </a:r>
            <a:r>
              <a:rPr lang="ru-RU" sz="1400" dirty="0" err="1" smtClean="0">
                <a:solidFill>
                  <a:schemeClr val="tx1"/>
                </a:solidFill>
              </a:rPr>
              <a:t>діючи</a:t>
            </a:r>
            <a:r>
              <a:rPr lang="ru-RU" sz="1400" dirty="0" smtClean="0">
                <a:solidFill>
                  <a:schemeClr val="tx1"/>
                </a:solidFill>
              </a:rPr>
              <a:t> за системою «три </a:t>
            </a:r>
            <a:r>
              <a:rPr lang="ru-RU" sz="1400" dirty="0" err="1" smtClean="0">
                <a:solidFill>
                  <a:schemeClr val="tx1"/>
                </a:solidFill>
              </a:rPr>
              <a:t>пишемо</a:t>
            </a:r>
            <a:r>
              <a:rPr lang="ru-RU" sz="1400" dirty="0" smtClean="0">
                <a:solidFill>
                  <a:schemeClr val="tx1"/>
                </a:solidFill>
              </a:rPr>
              <a:t> - два в </a:t>
            </a:r>
            <a:r>
              <a:rPr lang="ru-RU" sz="1400" dirty="0" err="1" smtClean="0">
                <a:solidFill>
                  <a:schemeClr val="tx1"/>
                </a:solidFill>
              </a:rPr>
              <a:t>умі</a:t>
            </a:r>
            <a:r>
              <a:rPr lang="ru-RU" sz="1400" dirty="0" smtClean="0">
                <a:solidFill>
                  <a:schemeClr val="tx1"/>
                </a:solidFill>
              </a:rPr>
              <a:t>".</a:t>
            </a:r>
            <a:endParaRPr lang="ru-RU" sz="1400" dirty="0">
              <a:solidFill>
                <a:schemeClr val="tx1"/>
              </a:solidFill>
            </a:endParaRPr>
          </a:p>
        </p:txBody>
      </p:sp>
      <p:pic>
        <p:nvPicPr>
          <p:cNvPr id="3" name="Рисунок 2" descr="knigi.jpg"/>
          <p:cNvPicPr>
            <a:picLocks noChangeAspect="1"/>
          </p:cNvPicPr>
          <p:nvPr/>
        </p:nvPicPr>
        <p:blipFill>
          <a:blip r:embed="rId2" cstate="print"/>
          <a:stretch>
            <a:fillRect/>
          </a:stretch>
        </p:blipFill>
        <p:spPr>
          <a:xfrm>
            <a:off x="971600" y="1484784"/>
            <a:ext cx="7003752" cy="5252814"/>
          </a:xfrm>
          <a:prstGeom prst="rect">
            <a:avLst/>
          </a:prstGeom>
        </p:spPr>
      </p:pic>
      <p:sp>
        <p:nvSpPr>
          <p:cNvPr id="4" name="Номер слайда 3"/>
          <p:cNvSpPr>
            <a:spLocks noGrp="1"/>
          </p:cNvSpPr>
          <p:nvPr>
            <p:ph type="sldNum" sz="quarter" idx="12"/>
          </p:nvPr>
        </p:nvSpPr>
        <p:spPr/>
        <p:txBody>
          <a:bodyPr/>
          <a:lstStyle/>
          <a:p>
            <a:fld id="{7B4A1456-B60B-4B0C-BBED-F930095104FD}" type="slidenum">
              <a:rPr lang="ru-RU" smtClean="0"/>
              <a:pPr/>
              <a:t>6</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88640"/>
            <a:ext cx="8229600" cy="1080120"/>
          </a:xfrm>
        </p:spPr>
        <p:txBody>
          <a:bodyPr>
            <a:noAutofit/>
          </a:bodyPr>
          <a:lstStyle/>
          <a:p>
            <a:r>
              <a:rPr lang="uk-UA" sz="1800" dirty="0" smtClean="0">
                <a:solidFill>
                  <a:schemeClr val="tx1"/>
                </a:solidFill>
              </a:rPr>
              <a:t>У 1965 здобували освіту майже 1262 </a:t>
            </a:r>
            <a:r>
              <a:rPr lang="uk-UA" sz="1800" dirty="0" err="1" smtClean="0">
                <a:solidFill>
                  <a:schemeClr val="tx1"/>
                </a:solidFill>
              </a:rPr>
              <a:t>тис.чол</a:t>
            </a:r>
            <a:r>
              <a:rPr lang="uk-UA" sz="1800" dirty="0" smtClean="0">
                <a:solidFill>
                  <a:schemeClr val="tx1"/>
                </a:solidFill>
              </a:rPr>
              <a:t>. Зокрема, учням, які мали великий практичний досвід роботи, </a:t>
            </a:r>
            <a:r>
              <a:rPr lang="ru-RU" sz="1800" dirty="0" smtClean="0">
                <a:solidFill>
                  <a:schemeClr val="tx1"/>
                </a:solidFill>
              </a:rPr>
              <a:t>для </a:t>
            </a:r>
            <a:r>
              <a:rPr lang="ru-RU" sz="1800" dirty="0" err="1" smtClean="0">
                <a:solidFill>
                  <a:schemeClr val="tx1"/>
                </a:solidFill>
              </a:rPr>
              <a:t>одержання</a:t>
            </a:r>
            <a:r>
              <a:rPr lang="ru-RU" sz="1800" dirty="0" smtClean="0">
                <a:solidFill>
                  <a:schemeClr val="tx1"/>
                </a:solidFill>
              </a:rPr>
              <a:t> </a:t>
            </a:r>
            <a:r>
              <a:rPr lang="ru-RU" sz="1800" dirty="0" err="1" smtClean="0">
                <a:solidFill>
                  <a:schemeClr val="tx1"/>
                </a:solidFill>
              </a:rPr>
              <a:t>восьмирычно</a:t>
            </a:r>
            <a:r>
              <a:rPr lang="uk-UA" sz="1800" dirty="0" smtClean="0">
                <a:solidFill>
                  <a:schemeClr val="tx1"/>
                </a:solidFill>
              </a:rPr>
              <a:t>ї освіти було організовано класи зі скороченим терміном навчання.</a:t>
            </a:r>
            <a:endParaRPr lang="ru-RU" sz="1800" dirty="0">
              <a:solidFill>
                <a:schemeClr val="tx1"/>
              </a:solidFill>
            </a:endParaRPr>
          </a:p>
        </p:txBody>
      </p:sp>
      <p:pic>
        <p:nvPicPr>
          <p:cNvPr id="3" name="Рисунок 2" descr="2145lyo.jpg"/>
          <p:cNvPicPr>
            <a:picLocks noChangeAspect="1"/>
          </p:cNvPicPr>
          <p:nvPr/>
        </p:nvPicPr>
        <p:blipFill>
          <a:blip r:embed="rId2" cstate="print"/>
          <a:stretch>
            <a:fillRect/>
          </a:stretch>
        </p:blipFill>
        <p:spPr>
          <a:xfrm>
            <a:off x="395536" y="1844824"/>
            <a:ext cx="3888432" cy="4668315"/>
          </a:xfrm>
          <a:prstGeom prst="rect">
            <a:avLst/>
          </a:prstGeom>
        </p:spPr>
      </p:pic>
      <p:pic>
        <p:nvPicPr>
          <p:cNvPr id="4" name="Рисунок 3" descr="ussr_big_7.jpg"/>
          <p:cNvPicPr>
            <a:picLocks noChangeAspect="1"/>
          </p:cNvPicPr>
          <p:nvPr/>
        </p:nvPicPr>
        <p:blipFill>
          <a:blip r:embed="rId3" cstate="print"/>
          <a:stretch>
            <a:fillRect/>
          </a:stretch>
        </p:blipFill>
        <p:spPr>
          <a:xfrm>
            <a:off x="4716016" y="1772816"/>
            <a:ext cx="3516652" cy="4752232"/>
          </a:xfrm>
          <a:prstGeom prst="rect">
            <a:avLst/>
          </a:prstGeom>
        </p:spPr>
      </p:pic>
      <p:sp>
        <p:nvSpPr>
          <p:cNvPr id="5" name="Номер слайда 4"/>
          <p:cNvSpPr>
            <a:spLocks noGrp="1"/>
          </p:cNvSpPr>
          <p:nvPr>
            <p:ph type="sldNum" sz="quarter" idx="12"/>
          </p:nvPr>
        </p:nvSpPr>
        <p:spPr/>
        <p:txBody>
          <a:bodyPr/>
          <a:lstStyle/>
          <a:p>
            <a:fld id="{7B4A1456-B60B-4B0C-BBED-F930095104FD}" type="slidenum">
              <a:rPr lang="ru-RU" smtClean="0"/>
              <a:pPr/>
              <a:t>7</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1219200"/>
          </a:xfrm>
        </p:spPr>
        <p:txBody>
          <a:bodyPr>
            <a:noAutofit/>
          </a:bodyPr>
          <a:lstStyle/>
          <a:p>
            <a:r>
              <a:rPr lang="uk-UA" sz="1600" dirty="0" smtClean="0">
                <a:solidFill>
                  <a:schemeClr val="tx1"/>
                </a:solidFill>
              </a:rPr>
              <a:t>До 1976 р. було здійснено перехід до </a:t>
            </a:r>
            <a:r>
              <a:rPr lang="uk-UA" sz="1600" dirty="0" err="1" smtClean="0">
                <a:solidFill>
                  <a:schemeClr val="tx1"/>
                </a:solidFill>
              </a:rPr>
              <a:t>загальнообов</a:t>
            </a:r>
            <a:r>
              <a:rPr lang="en-US" sz="1600" dirty="0" smtClean="0">
                <a:solidFill>
                  <a:schemeClr val="tx1"/>
                </a:solidFill>
              </a:rPr>
              <a:t>’</a:t>
            </a:r>
            <a:r>
              <a:rPr lang="uk-UA" sz="1600" dirty="0" err="1" smtClean="0">
                <a:solidFill>
                  <a:schemeClr val="tx1"/>
                </a:solidFill>
              </a:rPr>
              <a:t>язкової</a:t>
            </a:r>
            <a:r>
              <a:rPr lang="uk-UA" sz="1600" dirty="0" smtClean="0">
                <a:solidFill>
                  <a:schemeClr val="tx1"/>
                </a:solidFill>
              </a:rPr>
              <a:t> </a:t>
            </a:r>
            <a:r>
              <a:rPr lang="uk-UA" sz="1600" dirty="0" err="1" smtClean="0">
                <a:solidFill>
                  <a:schemeClr val="tx1"/>
                </a:solidFill>
              </a:rPr>
              <a:t>сер.освіти</a:t>
            </a:r>
            <a:r>
              <a:rPr lang="uk-UA" sz="1600" dirty="0" smtClean="0">
                <a:solidFill>
                  <a:schemeClr val="tx1"/>
                </a:solidFill>
              </a:rPr>
              <a:t> . Розширювалася мережа дитячих позашкільних закладів. : створювались нові палаци і будинки піонерів та школярів,клуби, дитячі залізниці, музичні школи </a:t>
            </a:r>
            <a:r>
              <a:rPr lang="uk-UA" sz="1600" dirty="0" smtClean="0">
                <a:solidFill>
                  <a:schemeClr val="bg1"/>
                </a:solidFill>
              </a:rPr>
              <a:t>та інші.</a:t>
            </a:r>
            <a:endParaRPr lang="ru-RU" sz="1600" dirty="0">
              <a:solidFill>
                <a:schemeClr val="bg1"/>
              </a:solidFill>
            </a:endParaRPr>
          </a:p>
        </p:txBody>
      </p:sp>
      <p:pic>
        <p:nvPicPr>
          <p:cNvPr id="4" name="Рисунок 3" descr="1a31717a689f.jpg"/>
          <p:cNvPicPr>
            <a:picLocks noChangeAspect="1"/>
          </p:cNvPicPr>
          <p:nvPr/>
        </p:nvPicPr>
        <p:blipFill>
          <a:blip r:embed="rId2" cstate="print"/>
          <a:stretch>
            <a:fillRect/>
          </a:stretch>
        </p:blipFill>
        <p:spPr>
          <a:xfrm>
            <a:off x="4860032" y="2095500"/>
            <a:ext cx="4152900" cy="4762500"/>
          </a:xfrm>
          <a:prstGeom prst="rect">
            <a:avLst/>
          </a:prstGeom>
        </p:spPr>
      </p:pic>
      <p:pic>
        <p:nvPicPr>
          <p:cNvPr id="5" name="Рисунок 4" descr="1346592231_1.jpg"/>
          <p:cNvPicPr>
            <a:picLocks noChangeAspect="1"/>
          </p:cNvPicPr>
          <p:nvPr/>
        </p:nvPicPr>
        <p:blipFill>
          <a:blip r:embed="rId3" cstate="print"/>
          <a:stretch>
            <a:fillRect/>
          </a:stretch>
        </p:blipFill>
        <p:spPr>
          <a:xfrm>
            <a:off x="107504" y="1340768"/>
            <a:ext cx="5031432" cy="3369196"/>
          </a:xfrm>
          <a:prstGeom prst="rect">
            <a:avLst/>
          </a:prstGeom>
        </p:spPr>
      </p:pic>
      <p:sp>
        <p:nvSpPr>
          <p:cNvPr id="6" name="Номер слайда 5"/>
          <p:cNvSpPr>
            <a:spLocks noGrp="1"/>
          </p:cNvSpPr>
          <p:nvPr>
            <p:ph type="sldNum" sz="quarter" idx="12"/>
          </p:nvPr>
        </p:nvSpPr>
        <p:spPr/>
        <p:txBody>
          <a:bodyPr/>
          <a:lstStyle/>
          <a:p>
            <a:fld id="{7B4A1456-B60B-4B0C-BBED-F930095104FD}" type="slidenum">
              <a:rPr lang="ru-RU" smtClean="0"/>
              <a:pPr/>
              <a:t>8</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05"/>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 calcmode="lin" valueType="num">
                                      <p:cBhvr>
                                        <p:cTn id="9" dur="500" fill="hold"/>
                                        <p:tgtEl>
                                          <p:spTgt spid="4"/>
                                        </p:tgtEl>
                                        <p:attrNameLst>
                                          <p:attrName>ppt_x</p:attrName>
                                        </p:attrNameLst>
                                      </p:cBhvr>
                                      <p:tavLst>
                                        <p:tav tm="0">
                                          <p:val>
                                            <p:strVal val="#ppt_x-.2"/>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9" presetClass="entr" presetSubtype="1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0" fill="hold"/>
                                        <p:tgtEl>
                                          <p:spTgt spid="5"/>
                                        </p:tgtEl>
                                        <p:attrNameLst>
                                          <p:attrName>ppt_w</p:attrName>
                                        </p:attrNameLst>
                                      </p:cBhvr>
                                      <p:tavLst>
                                        <p:tav tm="0" fmla="#ppt_w*sin(2.5*pi*$)">
                                          <p:val>
                                            <p:fltVal val="0"/>
                                          </p:val>
                                        </p:tav>
                                        <p:tav tm="100000">
                                          <p:val>
                                            <p:fltVal val="1"/>
                                          </p:val>
                                        </p:tav>
                                      </p:tavLst>
                                    </p:anim>
                                    <p:anim calcmode="lin" valueType="num">
                                      <p:cBhvr>
                                        <p:cTn id="17"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8229600" cy="1219200"/>
          </a:xfrm>
        </p:spPr>
        <p:txBody>
          <a:bodyPr>
            <a:noAutofit/>
          </a:bodyPr>
          <a:lstStyle/>
          <a:p>
            <a:r>
              <a:rPr lang="uk-UA" sz="1600" dirty="0" smtClean="0">
                <a:solidFill>
                  <a:schemeClr val="tx1"/>
                </a:solidFill>
              </a:rPr>
              <a:t>Важливу роль у підготовці кваліфікованих кадрів робітників починають відігравати заклади професійно-технічного навчання. Для молоді, що закінчила восьмирічну школу ,було створено професійно-технічні училища., навчання в яких,як і раніше , залишалося безплатним.</a:t>
            </a:r>
            <a:endParaRPr lang="ru-RU" sz="1600" dirty="0">
              <a:solidFill>
                <a:schemeClr val="tx1"/>
              </a:solidFill>
            </a:endParaRPr>
          </a:p>
        </p:txBody>
      </p:sp>
      <p:pic>
        <p:nvPicPr>
          <p:cNvPr id="3" name="Рисунок 2" descr="5011a_sssr-001.jpg"/>
          <p:cNvPicPr>
            <a:picLocks noChangeAspect="1"/>
          </p:cNvPicPr>
          <p:nvPr/>
        </p:nvPicPr>
        <p:blipFill>
          <a:blip r:embed="rId2" cstate="print"/>
          <a:stretch>
            <a:fillRect/>
          </a:stretch>
        </p:blipFill>
        <p:spPr>
          <a:xfrm>
            <a:off x="755576" y="1484784"/>
            <a:ext cx="7924157" cy="4686572"/>
          </a:xfrm>
          <a:prstGeom prst="rect">
            <a:avLst/>
          </a:prstGeom>
        </p:spPr>
      </p:pic>
      <p:sp>
        <p:nvSpPr>
          <p:cNvPr id="4" name="Номер слайда 3"/>
          <p:cNvSpPr>
            <a:spLocks noGrp="1"/>
          </p:cNvSpPr>
          <p:nvPr>
            <p:ph type="sldNum" sz="quarter" idx="12"/>
          </p:nvPr>
        </p:nvSpPr>
        <p:spPr/>
        <p:txBody>
          <a:bodyPr/>
          <a:lstStyle/>
          <a:p>
            <a:fld id="{7B4A1456-B60B-4B0C-BBED-F930095104FD}" type="slidenum">
              <a:rPr lang="ru-RU" smtClean="0"/>
              <a:pPr/>
              <a:t>9</a:t>
            </a:fld>
            <a:endParaRPr lang="ru-RU"/>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3"/>
                                        </p:tgtEl>
                                        <p:attrNameLst>
                                          <p:attrName>ppt_y</p:attrName>
                                        </p:attrNameLst>
                                      </p:cBhvr>
                                      <p:tavLst>
                                        <p:tav tm="0">
                                          <p:val>
                                            <p:strVal val="#ppt_y"/>
                                          </p:val>
                                        </p:tav>
                                        <p:tav tm="100000">
                                          <p:val>
                                            <p:strVal val="#ppt_y"/>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163</TotalTime>
  <Words>1170</Words>
  <Application>Microsoft Office PowerPoint</Application>
  <PresentationFormat>Экран (4:3)</PresentationFormat>
  <Paragraphs>62</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Яркая</vt:lpstr>
      <vt:lpstr>Презентацію на тему: Освіта у  1960-1980 рр.</vt:lpstr>
      <vt:lpstr>60-70-ті рр. в галузі освіти – це постійне експерементування, політизація, пристосування освіти до певних змін.Внаслідок зростання міського населення загальний рівень освіти формально зріс. Протягом 1970-х рр.. питома вага людей, які мали повну й неповну середню освіту, серед зайнятих у народному господарстві збільшився з 65 до 80%. </vt:lpstr>
      <vt:lpstr>У 1975 р. було введено обов'язкове 10-річну освіту. Якщо в середині 1950-х рр.. повну середню школу закінчили менше 40% дітей, в кінці 1960-х рр.. - Близько 70%, то в 1976 р. - 97%. Однак перехід до обов'язкового середньої освіти породив безліч проблем та потреб “комуністичного будівництва”. </vt:lpstr>
      <vt:lpstr> Спеціалізація навчання, навіть у старших класах, практично не допускалася. Тільки нечисленні математичні та мовні школи давали поглиблені знання з профілюючих предметів, але за рахунок додаткового навантаження на учнів. Навчальні програми, особливо з технічних предметів, були перевантажені. До того ж один день на тижні старшокласники навчалися робочим спеціальностями в навчально-виробничих комбінатах (КПК). Ефективність такого навчання була низька, а саме воно, найчастіше, формально: професію, відповідну профілю навчання в КПК, вибирали лише 17% випускників.  </vt:lpstr>
      <vt:lpstr>Для оволодіння багатьма робочими професіями в місті і, тим більше, на селі знання в обсязі середньої школи не були потрібні. Але всі випускники восьмирічки, в тому числі і ті, хто рішуче не бажав вчитися, повинні були надходити в старші класи. Щоправда, поряд зі школою середню освіту давали професійно-технічні училища (ПТУ). В кінці 1970-х рр.. в школах щорічно отримували середню освіту 3 млн чол., а в ПТУ - понад 500 тис.  </vt:lpstr>
      <vt:lpstr>Однак основна увага в ПТУ приділялася професійному навчанню, а загальноосвітні предмети викладалися «полегшено». Надходили туди, як правило, самі слабкі учні. Престиж ПТУ був украй низький, а тому більшість батьків прагнули, щоб їхні діти закінчували десятий клас у школі. Відрахувати невстигаючого школа не могла. Вчителям доводилося перекладати з класу в клас явних двієчників, діючи за системою «три пишемо - два в умі".</vt:lpstr>
      <vt:lpstr>У 1965 здобували освіту майже 1262 тис.чол. Зокрема, учням, які мали великий практичний досвід роботи, для одержання восьмирычної освіти було організовано класи зі скороченим терміном навчання.</vt:lpstr>
      <vt:lpstr>До 1976 р. було здійснено перехід до загальнообов’язкової сер.освіти . Розширювалася мережа дитячих позашкільних закладів. : створювались нові палаци і будинки піонерів та школярів,клуби, дитячі залізниці, музичні школи та інші.</vt:lpstr>
      <vt:lpstr>Важливу роль у підготовці кваліфікованих кадрів робітників починають відігравати заклади професійно-технічного навчання. Для молоді, що закінчила восьмирічну школу ,було створено професійно-технічні училища., навчання в яких,як і раніше , залишалося безплатним.</vt:lpstr>
      <vt:lpstr>Школа постійно перебувала під контролем чиновників різних відомств - від органів освіти до комсомолу. Зате витрати держави на освіту залишалися невеликі. Зарплата працівників освіти становила в 1970 р. 81% середньої зарплати в промисловості, а в 1980 р. - лише 73,3%. Тому багато випускників університетів і педінститутів намагалися ухилитися від роботи за спеціальністю. Все це обернулося загальним зниженням рівня шкільної освіти.  </vt:lpstr>
      <vt:lpstr>Більшість випускників десятирічки, в усякому випадку в містах, прагнули продовжувати освіту у вузах. Найбільші конкурси доводилося витримувати абітурієнтам, які надходили на гуманітарні факультети університетів, а також у медичні інститути. Високою популярністю користувалися провідні технічні вузи: мехмат, фізфак і факультет обчислювальної математики МДУ, Московські фізико-технічний та інженерно-фізичний інститути (МФТІ, МІФІ) і т.п</vt:lpstr>
      <vt:lpstr>Самими ж престижними стали ВНЗ, випускники яких могли потрапити на роботу за кордоном, перш за все Московський державний інститут міжнародних відносин (МДІМВ), Інститут країн Азії та Африки (ІСАА) при МДУ та Інститут іноземних мов.  </vt:lpstr>
      <vt:lpstr>З 1973 р. при вступі до вузу став враховуватися середній бал шкільного атестата. Це змушувало школярів більш ретельно займатися в школі, але не дозволяло їм зосередитися на улюблених предметах. До того ж одні й ті ж оцінки, виставлені навіть у двох сусідніх школах, часто відповідали абсолютно різного рівня знань. З 1984 р. від врахування середнього балу відмовилися.  </vt:lpstr>
      <vt:lpstr>Між вимогами вузів і рівнем знань, який давала школа, змушував абітурієнтів вдаватися до послуг приватних репетиторів. Щоб допомогти дітям подолати високий конкурс в престижний вуз, батьки намагалися знайти знайомство серед викладачів або високих покровителів, а то й просто вдавалися до хабарів. Для юнаків вступ до вузу (тільки на денне відділення) означало, крім іншого, можливість уникнути служби в армії, в якій все ширше поширювалися «нестатутні відносини» і існував (з 1979 р.) ризик потрапити в зону бойових дій (Афганістан).  </vt:lpstr>
      <vt:lpstr>Кількість вузів і чисельність студентства продовжували рости. В кінці 1970-х рр.. в СРСР було понад 5 млн. студентів, а кожен десятий працюючий мав вищу освіту. До 1979 р. 57% студентів навчалися на денних відділеннях, а 43% припадало на частку «вечірників» і «заочників», поєднує навчання з роботою (в 1965 р. співвідношення було зворотним: 41% і 59%).</vt:lpstr>
      <vt:lpstr>Розвиток освіти:</vt:lpstr>
      <vt:lpstr>Загальна характеристика: </vt:lpstr>
      <vt:lpstr>Середня спеціальна та вища школа</vt:lpstr>
      <vt:lpstr>Помилки: 1. Орієнтація була на кількісні показники,тобто збільшення загалу студентів. 2. Освіту було політизовано. 3. Вища і середня спец. школа часто не враховувала потреб нових галузей науки і техніки. 4. Широкого розмаху набрав 3 трудовий семестр. 5. Якість вищої освіти залишалася дуже низькою, особливо на заочній та вечірній формах навчання.</vt:lpstr>
      <vt:lpstr>Слайд 20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Презентацію на тему Освіта у  60-70 рр.</dc:title>
  <dc:creator>Admin</dc:creator>
  <cp:lastModifiedBy>Даша</cp:lastModifiedBy>
  <cp:revision>20</cp:revision>
  <dcterms:created xsi:type="dcterms:W3CDTF">2014-12-14T15:31:29Z</dcterms:created>
  <dcterms:modified xsi:type="dcterms:W3CDTF">2015-02-10T17:17:45Z</dcterms:modified>
</cp:coreProperties>
</file>