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81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47" autoAdjust="0"/>
  </p:normalViewPr>
  <p:slideViewPr>
    <p:cSldViewPr>
      <p:cViewPr>
        <p:scale>
          <a:sx n="55" d="100"/>
          <a:sy n="55" d="100"/>
        </p:scale>
        <p:origin x="-18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678" y="404664"/>
            <a:ext cx="5549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i="1" dirty="0">
                <a:latin typeface="+mj-lt"/>
              </a:rPr>
              <a:t>Чорнобиль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724545"/>
            <a:ext cx="5003293" cy="584775"/>
          </a:xfrm>
          <a:prstGeom prst="rect">
            <a:avLst/>
          </a:prstGeom>
          <a:effectLst>
            <a:outerShdw blurRad="152400" dist="317500" dir="5400000" sx="90000" sy="-19000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+mj-lt"/>
              </a:rPr>
              <a:t>Екологічна </a:t>
            </a:r>
            <a:r>
              <a:rPr lang="ru-RU" sz="3200" b="1" i="1" dirty="0">
                <a:latin typeface="+mj-lt"/>
              </a:rPr>
              <a:t>катастрофа</a:t>
            </a:r>
          </a:p>
        </p:txBody>
      </p:sp>
      <p:pic>
        <p:nvPicPr>
          <p:cNvPr id="1026" name="Picture 2" descr="http://image.tsn.ua/media/images2/original/Jul2007/7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60" y="1777494"/>
            <a:ext cx="5615220" cy="3739738"/>
          </a:xfrm>
          <a:prstGeom prst="round2DiagRect">
            <a:avLst>
              <a:gd name="adj1" fmla="val 1447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1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rnobil.land.ru/img/st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7" y="2986281"/>
            <a:ext cx="5363053" cy="3611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-fotki.yandex.ru/get/3610/lui-kotov.0/0_f386_1b5949b1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855"/>
            <a:ext cx="4265897" cy="3638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4320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АЕС </a:t>
            </a:r>
            <a:r>
              <a:rPr lang="ru-RU" sz="2200" b="1" i="1" dirty="0" err="1">
                <a:latin typeface="+mj-lt"/>
              </a:rPr>
              <a:t>була</a:t>
            </a:r>
            <a:r>
              <a:rPr lang="ru-RU" sz="2200" b="1" i="1" dirty="0">
                <a:latin typeface="+mj-lt"/>
              </a:rPr>
              <a:t> створена для </a:t>
            </a:r>
            <a:r>
              <a:rPr lang="ru-RU" sz="2200" b="1" i="1" dirty="0" err="1">
                <a:latin typeface="+mj-lt"/>
              </a:rPr>
              <a:t>забезпечення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електроенергією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гігантської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антени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побудованої</a:t>
            </a:r>
            <a:r>
              <a:rPr lang="ru-RU" sz="2200" b="1" i="1" dirty="0">
                <a:latin typeface="+mj-lt"/>
              </a:rPr>
              <a:t> для </a:t>
            </a:r>
            <a:r>
              <a:rPr lang="ru-RU" sz="2200" b="1" i="1" dirty="0" err="1">
                <a:latin typeface="+mj-lt"/>
              </a:rPr>
              <a:t>виявлення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запусків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міжконтинентальних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балістичних</a:t>
            </a:r>
            <a:r>
              <a:rPr lang="ru-RU" sz="2200" b="1" i="1" dirty="0">
                <a:latin typeface="+mj-lt"/>
              </a:rPr>
              <a:t> ракет.</a:t>
            </a:r>
          </a:p>
          <a:p>
            <a:r>
              <a:rPr lang="ru-RU" sz="2200" b="1" i="1" dirty="0" err="1">
                <a:latin typeface="+mj-lt"/>
              </a:rPr>
              <a:t>Також</a:t>
            </a:r>
            <a:r>
              <a:rPr lang="ru-RU" sz="2200" b="1" i="1" dirty="0">
                <a:latin typeface="+mj-lt"/>
              </a:rPr>
              <a:t> АЕС </a:t>
            </a:r>
            <a:r>
              <a:rPr lang="ru-RU" sz="2200" b="1" i="1" dirty="0" err="1">
                <a:latin typeface="+mj-lt"/>
              </a:rPr>
              <a:t>забезпечувала</a:t>
            </a:r>
            <a:r>
              <a:rPr lang="ru-RU" sz="2200" b="1" i="1" dirty="0">
                <a:latin typeface="+mj-lt"/>
              </a:rPr>
              <a:t> 17% </a:t>
            </a:r>
            <a:r>
              <a:rPr lang="ru-RU" sz="2200" b="1" i="1" dirty="0" err="1">
                <a:latin typeface="+mj-lt"/>
              </a:rPr>
              <a:t>всієї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території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України</a:t>
            </a:r>
            <a:r>
              <a:rPr lang="ru-RU" sz="2200" b="1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297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92488" cy="323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26 </a:t>
            </a:r>
            <a:r>
              <a:rPr lang="ru-RU" sz="2200" b="1" i="1" dirty="0" err="1">
                <a:latin typeface="+mj-lt"/>
              </a:rPr>
              <a:t>квітня</a:t>
            </a:r>
            <a:r>
              <a:rPr lang="ru-RU" sz="2200" b="1" i="1" dirty="0">
                <a:latin typeface="+mj-lt"/>
              </a:rPr>
              <a:t> 1986 року в 1 годину 24 </a:t>
            </a:r>
            <a:r>
              <a:rPr lang="ru-RU" sz="2200" b="1" i="1" dirty="0" err="1">
                <a:latin typeface="+mj-lt"/>
              </a:rPr>
              <a:t>хвилини</a:t>
            </a:r>
            <a:r>
              <a:rPr lang="ru-RU" sz="2200" b="1" i="1" dirty="0">
                <a:latin typeface="+mj-lt"/>
              </a:rPr>
              <a:t> до 4 ом </a:t>
            </a:r>
            <a:r>
              <a:rPr lang="ru-RU" sz="2200" b="1" i="1" dirty="0" err="1">
                <a:latin typeface="+mj-lt"/>
              </a:rPr>
              <a:t>енергоблоці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Чорнобильської</a:t>
            </a:r>
            <a:r>
              <a:rPr lang="ru-RU" sz="2200" b="1" i="1" dirty="0">
                <a:latin typeface="+mj-lt"/>
              </a:rPr>
              <a:t> АЕС </a:t>
            </a:r>
            <a:r>
              <a:rPr lang="ru-RU" sz="2200" b="1" i="1" dirty="0" err="1">
                <a:latin typeface="+mj-lt"/>
              </a:rPr>
              <a:t>пролунали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послідовно</a:t>
            </a:r>
            <a:r>
              <a:rPr lang="ru-RU" sz="2200" b="1" i="1" dirty="0">
                <a:latin typeface="+mj-lt"/>
              </a:rPr>
              <a:t> два </a:t>
            </a:r>
            <a:r>
              <a:rPr lang="ru-RU" sz="2200" b="1" i="1" dirty="0" err="1">
                <a:latin typeface="+mj-lt"/>
              </a:rPr>
              <a:t>вибухи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які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сповістили</a:t>
            </a:r>
            <a:r>
              <a:rPr lang="ru-RU" sz="2200" b="1" i="1" dirty="0">
                <a:latin typeface="+mj-lt"/>
              </a:rPr>
              <a:t> весь </a:t>
            </a:r>
            <a:r>
              <a:rPr lang="ru-RU" sz="2200" b="1" i="1" dirty="0" err="1">
                <a:latin typeface="+mj-lt"/>
              </a:rPr>
              <a:t>світ</a:t>
            </a:r>
            <a:r>
              <a:rPr lang="ru-RU" sz="2200" b="1" i="1" dirty="0">
                <a:latin typeface="+mj-lt"/>
              </a:rPr>
              <a:t> про </a:t>
            </a:r>
            <a:r>
              <a:rPr lang="ru-RU" sz="2200" b="1" i="1" dirty="0" err="1">
                <a:latin typeface="+mj-lt"/>
              </a:rPr>
              <a:t>відбулося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трагедії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минулого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століття</a:t>
            </a:r>
            <a:r>
              <a:rPr lang="ru-RU" sz="2200" b="1" i="1" dirty="0">
                <a:latin typeface="+mj-lt"/>
              </a:rPr>
              <a:t>. </a:t>
            </a:r>
            <a:r>
              <a:rPr lang="ru-RU" sz="2200" b="1" i="1" dirty="0" err="1">
                <a:latin typeface="+mj-lt"/>
              </a:rPr>
              <a:t>Сталася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потужна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техногенна</a:t>
            </a:r>
            <a:r>
              <a:rPr lang="ru-RU" sz="2200" b="1" i="1" dirty="0">
                <a:latin typeface="+mj-lt"/>
              </a:rPr>
              <a:t> катастрофа на атомному </a:t>
            </a:r>
            <a:r>
              <a:rPr lang="ru-RU" sz="2200" b="1" i="1" dirty="0" err="1">
                <a:latin typeface="+mj-lt"/>
              </a:rPr>
              <a:t>об'єкті</a:t>
            </a:r>
            <a:r>
              <a:rPr lang="ru-RU" sz="2200" b="1" i="1" dirty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6148" name="Picture 4" descr="http://s7.directupload.net/images/120612/95y23n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11" y="332656"/>
            <a:ext cx="4081742" cy="6186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ia.brainz.org/uploads/2011/09/20110317012357!chernobyl_disa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" b="5903"/>
          <a:stretch/>
        </p:blipFill>
        <p:spPr bwMode="auto">
          <a:xfrm>
            <a:off x="395536" y="3406849"/>
            <a:ext cx="3960440" cy="3190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1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2047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+mj-lt"/>
              </a:rPr>
              <a:t>Вибухи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призвели</a:t>
            </a:r>
            <a:r>
              <a:rPr lang="ru-RU" sz="2400" b="1" i="1" dirty="0">
                <a:latin typeface="+mj-lt"/>
              </a:rPr>
              <a:t> до </a:t>
            </a:r>
            <a:r>
              <a:rPr lang="ru-RU" sz="2400" b="1" i="1" dirty="0" err="1">
                <a:latin typeface="+mj-lt"/>
              </a:rPr>
              <a:t>повного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руйнування</a:t>
            </a:r>
            <a:r>
              <a:rPr lang="ru-RU" sz="2400" b="1" i="1" dirty="0">
                <a:latin typeface="+mj-lt"/>
              </a:rPr>
              <a:t> реактора і </a:t>
            </a:r>
            <a:r>
              <a:rPr lang="ru-RU" sz="2400" b="1" i="1" dirty="0" err="1">
                <a:latin typeface="+mj-lt"/>
              </a:rPr>
              <a:t>його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активної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зони</a:t>
            </a:r>
            <a:r>
              <a:rPr lang="ru-RU" sz="2400" b="1" i="1" dirty="0">
                <a:latin typeface="+mj-lt"/>
              </a:rPr>
              <a:t>, систем </a:t>
            </a:r>
            <a:r>
              <a:rPr lang="ru-RU" sz="2400" b="1" i="1" dirty="0" err="1">
                <a:latin typeface="+mj-lt"/>
              </a:rPr>
              <a:t>охолодження</a:t>
            </a:r>
            <a:r>
              <a:rPr lang="ru-RU" sz="2400" b="1" i="1" dirty="0">
                <a:latin typeface="+mj-lt"/>
              </a:rPr>
              <a:t>, а </a:t>
            </a:r>
            <a:r>
              <a:rPr lang="ru-RU" sz="2400" b="1" i="1" dirty="0" err="1">
                <a:latin typeface="+mj-lt"/>
              </a:rPr>
              <a:t>також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будівлі</a:t>
            </a:r>
            <a:r>
              <a:rPr lang="ru-RU" sz="2400" b="1" i="1" dirty="0">
                <a:latin typeface="+mj-lt"/>
              </a:rPr>
              <a:t> реакторного </a:t>
            </a:r>
            <a:r>
              <a:rPr lang="ru-RU" sz="2400" b="1" i="1" dirty="0" smtClean="0">
                <a:latin typeface="+mj-lt"/>
              </a:rPr>
              <a:t>залу.</a:t>
            </a:r>
          </a:p>
          <a:p>
            <a:r>
              <a:rPr lang="ru-RU" sz="2400" b="1" i="1" dirty="0" smtClean="0">
                <a:latin typeface="+mj-lt"/>
              </a:rPr>
              <a:t>На </a:t>
            </a:r>
            <a:r>
              <a:rPr lang="ru-RU" sz="2400" b="1" i="1" dirty="0" err="1">
                <a:latin typeface="+mj-lt"/>
              </a:rPr>
              <a:t>дах</a:t>
            </a:r>
            <a:r>
              <a:rPr lang="ru-RU" sz="2400" b="1" i="1" dirty="0">
                <a:latin typeface="+mj-lt"/>
              </a:rPr>
              <a:t> машинного залу, на </a:t>
            </a:r>
            <a:r>
              <a:rPr lang="ru-RU" sz="2400" b="1" i="1" dirty="0" err="1">
                <a:latin typeface="+mj-lt"/>
              </a:rPr>
              <a:t>територію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навколо</a:t>
            </a:r>
            <a:r>
              <a:rPr lang="ru-RU" sz="2400" b="1" i="1" dirty="0">
                <a:latin typeface="+mj-lt"/>
              </a:rPr>
              <a:t> АЕС </a:t>
            </a:r>
            <a:r>
              <a:rPr lang="ru-RU" sz="2400" b="1" i="1" dirty="0" err="1">
                <a:latin typeface="+mj-lt"/>
              </a:rPr>
              <a:t>були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викинуті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залізобетонні</a:t>
            </a:r>
            <a:r>
              <a:rPr lang="ru-RU" sz="2400" b="1" i="1" dirty="0">
                <a:latin typeface="+mj-lt"/>
              </a:rPr>
              <a:t> і </a:t>
            </a:r>
            <a:r>
              <a:rPr lang="ru-RU" sz="2400" b="1" i="1" dirty="0" err="1">
                <a:latin typeface="+mj-lt"/>
              </a:rPr>
              <a:t>металоконструкції</a:t>
            </a:r>
            <a:r>
              <a:rPr lang="ru-RU" sz="2400" b="1" i="1" dirty="0">
                <a:latin typeface="+mj-lt"/>
              </a:rPr>
              <a:t>, </a:t>
            </a:r>
            <a:r>
              <a:rPr lang="ru-RU" sz="2400" b="1" i="1" dirty="0" err="1">
                <a:latin typeface="+mj-lt"/>
              </a:rPr>
              <a:t>графітові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smtClean="0">
                <a:latin typeface="+mj-lt"/>
              </a:rPr>
              <a:t>блоки  </a:t>
            </a:r>
            <a:r>
              <a:rPr lang="ru-RU" sz="2400" b="1" i="1" dirty="0">
                <a:latin typeface="+mj-lt"/>
              </a:rPr>
              <a:t>і </a:t>
            </a:r>
            <a:r>
              <a:rPr lang="ru-RU" sz="2400" b="1" i="1" dirty="0" err="1">
                <a:latin typeface="+mj-lt"/>
              </a:rPr>
              <a:t>їх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smtClean="0">
                <a:latin typeface="+mj-lt"/>
              </a:rPr>
              <a:t>шматки.</a:t>
            </a:r>
            <a:r>
              <a:rPr lang="ru-RU" sz="2400" b="1" i="1" dirty="0">
                <a:latin typeface="+mj-lt"/>
              </a:rPr>
              <a:t> </a:t>
            </a:r>
            <a:endParaRPr lang="ru-RU" sz="2400" b="1" i="1" dirty="0" smtClean="0">
              <a:latin typeface="+mj-lt"/>
            </a:endParaRPr>
          </a:p>
          <a:p>
            <a:endParaRPr lang="ru-RU" sz="2200" b="1" i="1" dirty="0">
              <a:latin typeface="+mj-lt"/>
            </a:endParaRPr>
          </a:p>
        </p:txBody>
      </p:sp>
      <p:pic>
        <p:nvPicPr>
          <p:cNvPr id="8194" name="Picture 2" descr="http://fanclubstalkera.ucoz.ru/_ph/6/2/599014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55" y="2132856"/>
            <a:ext cx="4238625" cy="4474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" y="2564904"/>
            <a:ext cx="4061019" cy="4042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58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355" y="-115416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За </a:t>
            </a:r>
            <a:r>
              <a:rPr lang="ru-RU" sz="2200" b="1" i="1" dirty="0" err="1">
                <a:latin typeface="+mj-lt"/>
              </a:rPr>
              <a:t>даними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вчених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викид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радіонуклідів</a:t>
            </a:r>
            <a:r>
              <a:rPr lang="ru-RU" sz="2200" b="1" i="1" dirty="0">
                <a:latin typeface="+mj-lt"/>
              </a:rPr>
              <a:t> становить, за </a:t>
            </a:r>
            <a:r>
              <a:rPr lang="ru-RU" sz="2200" b="1" i="1" dirty="0" err="1">
                <a:latin typeface="+mj-lt"/>
              </a:rPr>
              <a:t>різними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оцінками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чотирьох</a:t>
            </a:r>
            <a:r>
              <a:rPr lang="ru-RU" sz="2200" b="1" i="1" dirty="0">
                <a:latin typeface="+mj-lt"/>
              </a:rPr>
              <a:t> і </a:t>
            </a:r>
            <a:r>
              <a:rPr lang="ru-RU" sz="2200" b="1" i="1" dirty="0" err="1">
                <a:latin typeface="+mj-lt"/>
              </a:rPr>
              <a:t>більше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вибухів</a:t>
            </a:r>
            <a:r>
              <a:rPr lang="ru-RU" sz="2200" b="1" i="1" dirty="0">
                <a:latin typeface="+mj-lt"/>
              </a:rPr>
              <a:t> в </a:t>
            </a:r>
            <a:r>
              <a:rPr lang="ru-RU" sz="2200" b="1" i="1" dirty="0" err="1">
                <a:latin typeface="+mj-lt"/>
              </a:rPr>
              <a:t>Хіросімі</a:t>
            </a:r>
            <a:r>
              <a:rPr lang="ru-RU" sz="2200" b="1" i="1" dirty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8125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У </a:t>
            </a:r>
            <a:r>
              <a:rPr lang="ru-RU" sz="2200" b="1" i="1" dirty="0" err="1">
                <a:latin typeface="+mj-lt"/>
              </a:rPr>
              <a:t>перші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дні</a:t>
            </a:r>
            <a:r>
              <a:rPr lang="ru-RU" sz="2200" b="1" i="1" dirty="0">
                <a:latin typeface="+mj-lt"/>
              </a:rPr>
              <a:t> до реактора не </a:t>
            </a:r>
            <a:r>
              <a:rPr lang="ru-RU" sz="2200" b="1" i="1" dirty="0" err="1">
                <a:latin typeface="+mj-lt"/>
              </a:rPr>
              <a:t>можна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було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підійти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оскільки</a:t>
            </a:r>
            <a:r>
              <a:rPr lang="ru-RU" sz="2200" b="1" i="1" dirty="0">
                <a:latin typeface="+mj-lt"/>
              </a:rPr>
              <a:t> температура в </a:t>
            </a:r>
            <a:r>
              <a:rPr lang="ru-RU" sz="2200" b="1" i="1" dirty="0" err="1">
                <a:latin typeface="+mj-lt"/>
              </a:rPr>
              <a:t>ньому</a:t>
            </a:r>
            <a:r>
              <a:rPr lang="ru-RU" sz="2200" b="1" i="1" dirty="0">
                <a:latin typeface="+mj-lt"/>
              </a:rPr>
              <a:t> досягала 5 </a:t>
            </a:r>
            <a:r>
              <a:rPr lang="ru-RU" sz="2200" b="1" i="1" dirty="0" err="1">
                <a:latin typeface="+mj-lt"/>
              </a:rPr>
              <a:t>тисяч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градусів</a:t>
            </a:r>
            <a:r>
              <a:rPr lang="ru-RU" sz="2200" b="1" i="1" dirty="0">
                <a:latin typeface="+mj-lt"/>
              </a:rPr>
              <a:t>. У </a:t>
            </a:r>
            <a:r>
              <a:rPr lang="ru-RU" sz="2200" b="1" i="1" dirty="0" err="1">
                <a:latin typeface="+mj-lt"/>
              </a:rPr>
              <a:t>цей</a:t>
            </a:r>
            <a:r>
              <a:rPr lang="ru-RU" sz="2200" b="1" i="1" dirty="0">
                <a:latin typeface="+mj-lt"/>
              </a:rPr>
              <a:t> час над АЕС </a:t>
            </a:r>
            <a:r>
              <a:rPr lang="ru-RU" sz="2200" b="1" i="1" dirty="0" err="1">
                <a:latin typeface="+mj-lt"/>
              </a:rPr>
              <a:t>висіло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радіоактивна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хмара</a:t>
            </a:r>
            <a:r>
              <a:rPr lang="ru-RU" sz="2200" b="1" i="1" dirty="0">
                <a:latin typeface="+mj-lt"/>
              </a:rPr>
              <a:t>, яке </a:t>
            </a:r>
            <a:r>
              <a:rPr lang="ru-RU" sz="2200" b="1" i="1" dirty="0" err="1">
                <a:latin typeface="+mj-lt"/>
              </a:rPr>
              <a:t>вітер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розносив</a:t>
            </a:r>
            <a:r>
              <a:rPr lang="ru-RU" sz="2200" b="1" i="1" dirty="0">
                <a:latin typeface="+mj-lt"/>
              </a:rPr>
              <a:t>. </a:t>
            </a:r>
            <a:r>
              <a:rPr lang="ru-RU" sz="2200" b="1" i="1" dirty="0" err="1">
                <a:latin typeface="+mj-lt"/>
              </a:rPr>
              <a:t>Хмара</a:t>
            </a:r>
            <a:r>
              <a:rPr lang="ru-RU" sz="2200" b="1" i="1" dirty="0">
                <a:latin typeface="+mj-lt"/>
              </a:rPr>
              <a:t> три рази обогнуло </a:t>
            </a:r>
            <a:r>
              <a:rPr lang="ru-RU" sz="2200" b="1" i="1" dirty="0" err="1">
                <a:latin typeface="+mj-lt"/>
              </a:rPr>
              <a:t>земну</a:t>
            </a:r>
            <a:r>
              <a:rPr lang="ru-RU" sz="2200" b="1" i="1" dirty="0">
                <a:latin typeface="+mj-lt"/>
              </a:rPr>
              <a:t> кулю, в </a:t>
            </a:r>
            <a:r>
              <a:rPr lang="ru-RU" sz="2200" b="1" i="1" dirty="0" err="1">
                <a:latin typeface="+mj-lt"/>
              </a:rPr>
              <a:t>результаті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багато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радіації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рознеслося</a:t>
            </a:r>
            <a:r>
              <a:rPr lang="ru-RU" sz="2200" b="1" i="1" dirty="0">
                <a:latin typeface="+mj-lt"/>
              </a:rPr>
              <a:t> по </a:t>
            </a:r>
            <a:r>
              <a:rPr lang="ru-RU" sz="2200" b="1" i="1" dirty="0" err="1">
                <a:latin typeface="+mj-lt"/>
              </a:rPr>
              <a:t>всій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Європі</a:t>
            </a:r>
            <a:r>
              <a:rPr lang="ru-RU" sz="2200" b="1" i="1" dirty="0">
                <a:latin typeface="+mj-lt"/>
              </a:rPr>
              <a:t>. </a:t>
            </a:r>
            <a:r>
              <a:rPr lang="ru-RU" sz="2200" b="1" i="1" dirty="0" err="1">
                <a:latin typeface="+mj-lt"/>
              </a:rPr>
              <a:t>Найбільше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звичайно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дісталося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Україні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Білорусії</a:t>
            </a:r>
            <a:r>
              <a:rPr lang="ru-RU" sz="2200" b="1" i="1" dirty="0">
                <a:latin typeface="+mj-lt"/>
              </a:rPr>
              <a:t> і </a:t>
            </a:r>
            <a:r>
              <a:rPr lang="ru-RU" sz="2200" b="1" i="1" dirty="0" err="1">
                <a:latin typeface="+mj-lt"/>
              </a:rPr>
              <a:t>Росії</a:t>
            </a:r>
            <a:r>
              <a:rPr lang="ru-RU" sz="2200" b="1" i="1" dirty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9218" name="Picture 2" descr="http://g.io.ua/img_aa/large/1354/47/13544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1" y="3105872"/>
            <a:ext cx="3579314" cy="348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Desktop\ЧАЭС\chernoby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07" y="2339118"/>
            <a:ext cx="4518773" cy="4290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11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3214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latin typeface="+mj-lt"/>
              </a:rPr>
              <a:t>Всі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роботи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велися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вручну</a:t>
            </a:r>
            <a:r>
              <a:rPr lang="ru-RU" sz="2200" b="1" i="1" dirty="0">
                <a:latin typeface="+mj-lt"/>
              </a:rPr>
              <a:t>. </a:t>
            </a:r>
            <a:r>
              <a:rPr lang="ru-RU" sz="2200" b="1" i="1" dirty="0" err="1">
                <a:latin typeface="+mj-lt"/>
              </a:rPr>
              <a:t>Ліквідатори</a:t>
            </a:r>
            <a:r>
              <a:rPr lang="ru-RU" sz="2200" b="1" i="1" dirty="0">
                <a:latin typeface="+mj-lt"/>
              </a:rPr>
              <a:t> в </a:t>
            </a:r>
            <a:r>
              <a:rPr lang="ru-RU" sz="2200" b="1" i="1" dirty="0" err="1">
                <a:latin typeface="+mj-lt"/>
              </a:rPr>
              <a:t>протигазах</a:t>
            </a:r>
            <a:r>
              <a:rPr lang="ru-RU" sz="2200" b="1" i="1" dirty="0">
                <a:latin typeface="+mj-lt"/>
              </a:rPr>
              <a:t> і костюмах з </a:t>
            </a:r>
            <a:r>
              <a:rPr lang="ru-RU" sz="2200" b="1" i="1" dirty="0" err="1">
                <a:latin typeface="+mj-lt"/>
              </a:rPr>
              <a:t>свинцю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згрібали</a:t>
            </a:r>
            <a:r>
              <a:rPr lang="ru-RU" sz="2200" b="1" i="1" dirty="0">
                <a:latin typeface="+mj-lt"/>
              </a:rPr>
              <a:t> лопатами і </a:t>
            </a:r>
            <a:r>
              <a:rPr lang="ru-RU" sz="2200" b="1" i="1" dirty="0" err="1">
                <a:latin typeface="+mj-lt"/>
              </a:rPr>
              <a:t>вибирали</a:t>
            </a:r>
            <a:r>
              <a:rPr lang="ru-RU" sz="2200" b="1" i="1" dirty="0">
                <a:latin typeface="+mj-lt"/>
              </a:rPr>
              <a:t> руками шматки </a:t>
            </a:r>
            <a:r>
              <a:rPr lang="ru-RU" sz="2200" b="1" i="1" dirty="0" err="1">
                <a:latin typeface="+mj-lt"/>
              </a:rPr>
              <a:t>радіоактивної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речовини</a:t>
            </a:r>
            <a:r>
              <a:rPr lang="ru-RU" sz="2200" b="1" i="1" dirty="0">
                <a:latin typeface="+mj-lt"/>
              </a:rPr>
              <a:t>, скидали </a:t>
            </a:r>
            <a:r>
              <a:rPr lang="ru-RU" sz="2200" b="1" i="1" dirty="0" err="1">
                <a:latin typeface="+mj-lt"/>
              </a:rPr>
              <a:t>їх</a:t>
            </a:r>
            <a:r>
              <a:rPr lang="ru-RU" sz="2200" b="1" i="1" dirty="0">
                <a:latin typeface="+mj-lt"/>
              </a:rPr>
              <a:t> в </a:t>
            </a:r>
            <a:r>
              <a:rPr lang="ru-RU" sz="2200" b="1" i="1" dirty="0" err="1">
                <a:latin typeface="+mj-lt"/>
              </a:rPr>
              <a:t>згорілий</a:t>
            </a:r>
            <a:r>
              <a:rPr lang="ru-RU" sz="2200" b="1" i="1" dirty="0">
                <a:latin typeface="+mj-lt"/>
              </a:rPr>
              <a:t> реактор. </a:t>
            </a:r>
            <a:r>
              <a:rPr lang="ru-RU" sz="2200" b="1" i="1" dirty="0" err="1">
                <a:latin typeface="+mj-lt"/>
              </a:rPr>
              <a:t>Після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очищення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території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почалися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роботи</a:t>
            </a:r>
            <a:r>
              <a:rPr lang="ru-RU" sz="2200" b="1" i="1" dirty="0">
                <a:latin typeface="+mj-lt"/>
              </a:rPr>
              <a:t> по </a:t>
            </a:r>
            <a:r>
              <a:rPr lang="ru-RU" sz="2200" b="1" i="1" dirty="0" err="1">
                <a:latin typeface="+mj-lt"/>
              </a:rPr>
              <a:t>спорудженню</a:t>
            </a:r>
            <a:r>
              <a:rPr lang="ru-RU" sz="2200" b="1" i="1" dirty="0">
                <a:latin typeface="+mj-lt"/>
              </a:rPr>
              <a:t> над реактором саркофага (</a:t>
            </a:r>
            <a:r>
              <a:rPr lang="ru-RU" sz="2200" b="1" i="1" dirty="0" err="1">
                <a:latin typeface="+mj-lt"/>
              </a:rPr>
              <a:t>величезною</a:t>
            </a:r>
            <a:r>
              <a:rPr lang="ru-RU" sz="2200" b="1" i="1" dirty="0">
                <a:latin typeface="+mj-lt"/>
              </a:rPr>
              <a:t> коробки) з метою </a:t>
            </a:r>
            <a:r>
              <a:rPr lang="ru-RU" sz="2200" b="1" i="1" dirty="0" err="1">
                <a:latin typeface="+mj-lt"/>
              </a:rPr>
              <a:t>недопущення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витоку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радіації</a:t>
            </a:r>
            <a:r>
              <a:rPr lang="ru-RU" sz="2200" b="1" i="1" dirty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10242" name="Picture 2" descr="http://img.stalker.uz/story/ekskursiya_v_z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5" y="2348880"/>
            <a:ext cx="435213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at17.privet.ru/lr/0912fbcd22baf7ddc7456adc8e0e5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16" y="3429000"/>
            <a:ext cx="4871864" cy="3181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39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7161" y="275744"/>
            <a:ext cx="43991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ru-RU" sz="2200" b="1" i="1" dirty="0" err="1">
                <a:latin typeface="+mj-lt"/>
              </a:rPr>
              <a:t>Роботи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спеціально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куплені</a:t>
            </a:r>
            <a:r>
              <a:rPr lang="ru-RU" sz="2200" b="1" i="1" dirty="0">
                <a:latin typeface="+mj-lt"/>
              </a:rPr>
              <a:t> у </a:t>
            </a:r>
            <a:r>
              <a:rPr lang="ru-RU" sz="2200" b="1" i="1" dirty="0" err="1">
                <a:latin typeface="+mj-lt"/>
              </a:rPr>
              <a:t>відомих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західних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фірм</a:t>
            </a:r>
            <a:r>
              <a:rPr lang="ru-RU" sz="2200" b="1" i="1" dirty="0">
                <a:latin typeface="+mj-lt"/>
              </a:rPr>
              <a:t>, стояли з </a:t>
            </a:r>
            <a:r>
              <a:rPr lang="ru-RU" sz="2200" b="1" i="1" dirty="0" err="1">
                <a:latin typeface="+mj-lt"/>
              </a:rPr>
              <a:t>вибитим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електронікою</a:t>
            </a:r>
            <a:r>
              <a:rPr lang="ru-RU" sz="2200" b="1" i="1" dirty="0">
                <a:latin typeface="+mj-lt"/>
              </a:rPr>
              <a:t> і не </a:t>
            </a:r>
            <a:r>
              <a:rPr lang="ru-RU" sz="2200" b="1" i="1" dirty="0" err="1">
                <a:latin typeface="+mj-lt"/>
              </a:rPr>
              <a:t>діяли</a:t>
            </a:r>
            <a:r>
              <a:rPr lang="ru-RU" sz="2200" b="1" i="1" dirty="0">
                <a:latin typeface="+mj-lt"/>
              </a:rPr>
              <a:t>. </a:t>
            </a:r>
            <a:r>
              <a:rPr lang="ru-RU" sz="2200" b="1" i="1" dirty="0" err="1">
                <a:latin typeface="+mj-lt"/>
              </a:rPr>
              <a:t>Радіація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виводила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їх</a:t>
            </a:r>
            <a:r>
              <a:rPr lang="ru-RU" sz="2200" b="1" i="1" dirty="0">
                <a:latin typeface="+mj-lt"/>
              </a:rPr>
              <a:t> з ладу.</a:t>
            </a:r>
            <a:endParaRPr lang="ru-RU" sz="2200" b="1" i="1" dirty="0">
              <a:latin typeface="+mj-lt"/>
            </a:endParaRPr>
          </a:p>
        </p:txBody>
      </p:sp>
      <p:pic>
        <p:nvPicPr>
          <p:cNvPr id="3" name="Рисунок 4" descr="21 год со дня Чернобыльской катастрофы (фото и видео) - Video, photo: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315241"/>
            <a:ext cx="4680520" cy="4205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http://m.io.ua/img_aa/medium/1774/74/17747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039"/>
            <a:ext cx="4560441" cy="344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8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151"/>
            <a:ext cx="4694670" cy="3528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02" y="3861046"/>
            <a:ext cx="4030977" cy="273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" y="4182764"/>
            <a:ext cx="4290095" cy="241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media.nn.ru/data/ufiles/4/1/84/90/1849012.ch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40" y="341416"/>
            <a:ext cx="3680940" cy="323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8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477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latin typeface="+mj-lt"/>
              </a:rPr>
              <a:t>Спочатку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українські</a:t>
            </a:r>
            <a:r>
              <a:rPr lang="ru-RU" sz="2200" b="1" i="1" dirty="0">
                <a:latin typeface="+mj-lt"/>
              </a:rPr>
              <a:t> і </a:t>
            </a:r>
            <a:r>
              <a:rPr lang="ru-RU" sz="2200" b="1" i="1" dirty="0" err="1">
                <a:latin typeface="+mj-lt"/>
              </a:rPr>
              <a:t>союзні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влади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намагалися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приховати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цю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аварію</a:t>
            </a:r>
            <a:r>
              <a:rPr lang="ru-RU" sz="2200" b="1" i="1" dirty="0">
                <a:latin typeface="+mj-lt"/>
              </a:rPr>
              <a:t>, як </a:t>
            </a:r>
            <a:r>
              <a:rPr lang="ru-RU" sz="2200" b="1" i="1" dirty="0" err="1">
                <a:latin typeface="+mj-lt"/>
              </a:rPr>
              <a:t>раніше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ховалася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інформація</a:t>
            </a:r>
            <a:r>
              <a:rPr lang="ru-RU" sz="2200" b="1" i="1" dirty="0">
                <a:latin typeface="+mj-lt"/>
              </a:rPr>
              <a:t> практично </a:t>
            </a:r>
            <a:r>
              <a:rPr lang="ru-RU" sz="2200" b="1" i="1" dirty="0" err="1">
                <a:latin typeface="+mj-lt"/>
              </a:rPr>
              <a:t>всіх</a:t>
            </a:r>
            <a:r>
              <a:rPr lang="ru-RU" sz="2200" b="1" i="1" dirty="0">
                <a:latin typeface="+mj-lt"/>
              </a:rPr>
              <a:t> катастроф, але </a:t>
            </a:r>
            <a:r>
              <a:rPr lang="ru-RU" sz="2200" b="1" i="1" dirty="0" err="1">
                <a:latin typeface="+mj-lt"/>
              </a:rPr>
              <a:t>витік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радіоактивних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речовин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була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зафіксована</a:t>
            </a:r>
            <a:r>
              <a:rPr lang="ru-RU" sz="2200" b="1" i="1" dirty="0">
                <a:latin typeface="+mj-lt"/>
              </a:rPr>
              <a:t> у </a:t>
            </a:r>
            <a:r>
              <a:rPr lang="ru-RU" sz="2200" b="1" i="1" dirty="0" err="1">
                <a:latin typeface="+mj-lt"/>
              </a:rPr>
              <a:t>Швеції</a:t>
            </a:r>
            <a:r>
              <a:rPr lang="ru-RU" sz="2200" b="1" i="1" dirty="0">
                <a:latin typeface="+mj-lt"/>
              </a:rPr>
              <a:t> та в </a:t>
            </a:r>
            <a:r>
              <a:rPr lang="ru-RU" sz="2200" b="1" i="1" dirty="0" err="1">
                <a:latin typeface="+mj-lt"/>
              </a:rPr>
              <a:t>Західній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Німеччині</a:t>
            </a:r>
            <a:r>
              <a:rPr lang="ru-RU" sz="2200" b="1" i="1" dirty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14338" name="Picture 2" descr="http://t3.gstatic.com/images?q=tbn:ANd9GcTDJq5vHpcIfmIplm-tpOKOQFtAepc60YMMsHJHjpJNprohg1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86843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rod1.org/subd/kladovia/images/stories/11-12/chernoby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28" y="257065"/>
            <a:ext cx="4311762" cy="4667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86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6754"/>
            <a:ext cx="87849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+mj-lt"/>
              </a:rPr>
              <a:t>                          </a:t>
            </a:r>
            <a:r>
              <a:rPr lang="ru-RU" sz="3200" b="1" i="1" dirty="0" err="1" smtClean="0">
                <a:latin typeface="+mj-lt"/>
              </a:rPr>
              <a:t>Дезактивація</a:t>
            </a:r>
            <a:r>
              <a:rPr lang="ru-RU" sz="3200" b="1" i="1" dirty="0" smtClean="0">
                <a:latin typeface="+mj-lt"/>
              </a:rPr>
              <a:t> </a:t>
            </a:r>
          </a:p>
          <a:p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Важливо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було</a:t>
            </a:r>
            <a:r>
              <a:rPr lang="ru-RU" sz="2200" b="1" i="1" dirty="0">
                <a:latin typeface="+mj-lt"/>
              </a:rPr>
              <a:t> не </a:t>
            </a:r>
            <a:r>
              <a:rPr lang="ru-RU" sz="2200" b="1" i="1" dirty="0" err="1">
                <a:latin typeface="+mj-lt"/>
              </a:rPr>
              <a:t>допустити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розширення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зони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радіоактивного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зараження</a:t>
            </a:r>
            <a:r>
              <a:rPr lang="ru-RU" sz="2200" b="1" i="1" dirty="0">
                <a:latin typeface="+mj-lt"/>
              </a:rPr>
              <a:t>. З </a:t>
            </a:r>
            <a:r>
              <a:rPr lang="ru-RU" sz="2200" b="1" i="1" dirty="0" err="1">
                <a:latin typeface="+mj-lt"/>
              </a:rPr>
              <a:t>цією</a:t>
            </a:r>
            <a:r>
              <a:rPr lang="ru-RU" sz="2200" b="1" i="1" dirty="0">
                <a:latin typeface="+mj-lt"/>
              </a:rPr>
              <a:t> метою </a:t>
            </a:r>
            <a:r>
              <a:rPr lang="ru-RU" sz="2200" b="1" i="1" dirty="0" err="1">
                <a:latin typeface="+mj-lt"/>
              </a:rPr>
              <a:t>боролися</a:t>
            </a:r>
            <a:r>
              <a:rPr lang="ru-RU" sz="2200" b="1" i="1" dirty="0">
                <a:latin typeface="+mj-lt"/>
              </a:rPr>
              <a:t> з </a:t>
            </a:r>
            <a:r>
              <a:rPr lang="ru-RU" sz="2200" b="1" i="1" dirty="0" err="1">
                <a:latin typeface="+mj-lt"/>
              </a:rPr>
              <a:t>пилоутворенням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обприскуючи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поверхню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спеціальною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сумішшю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застосовували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полімерні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покриття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використовували</a:t>
            </a:r>
            <a:r>
              <a:rPr lang="ru-RU" sz="2200" b="1" i="1" dirty="0">
                <a:latin typeface="+mj-lt"/>
              </a:rPr>
              <a:t> метод вакуумного </a:t>
            </a:r>
            <a:r>
              <a:rPr lang="ru-RU" sz="2200" b="1" i="1" dirty="0" err="1">
                <a:latin typeface="+mj-lt"/>
              </a:rPr>
              <a:t>очищення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всмоктуванням</a:t>
            </a:r>
            <a:r>
              <a:rPr lang="ru-RU" sz="2200" b="1" i="1" dirty="0">
                <a:latin typeface="+mj-lt"/>
              </a:rPr>
              <a:t> (</a:t>
            </a:r>
            <a:r>
              <a:rPr lang="ru-RU" sz="2200" b="1" i="1" dirty="0" err="1">
                <a:latin typeface="+mj-lt"/>
              </a:rPr>
              <a:t>пилососи</a:t>
            </a:r>
            <a:r>
              <a:rPr lang="ru-RU" sz="2200" b="1" i="1" dirty="0">
                <a:latin typeface="+mj-lt"/>
              </a:rPr>
              <a:t>), </a:t>
            </a:r>
            <a:r>
              <a:rPr lang="ru-RU" sz="2200" b="1" i="1" dirty="0" err="1">
                <a:latin typeface="+mj-lt"/>
              </a:rPr>
              <a:t>вручну</a:t>
            </a:r>
            <a:r>
              <a:rPr lang="ru-RU" sz="2200" b="1" i="1" dirty="0">
                <a:latin typeface="+mj-lt"/>
              </a:rPr>
              <a:t> протирали </a:t>
            </a:r>
            <a:r>
              <a:rPr lang="ru-RU" sz="2200" b="1" i="1" dirty="0" err="1">
                <a:latin typeface="+mj-lt"/>
              </a:rPr>
              <a:t>об'єкти</a:t>
            </a:r>
            <a:r>
              <a:rPr lang="ru-RU" sz="2200" b="1" i="1" dirty="0">
                <a:latin typeface="+mj-lt"/>
              </a:rPr>
              <a:t> тканинами, </a:t>
            </a:r>
            <a:r>
              <a:rPr lang="ru-RU" sz="2200" b="1" i="1" dirty="0" err="1">
                <a:latin typeface="+mj-lt"/>
              </a:rPr>
              <a:t>просоченими</a:t>
            </a:r>
            <a:r>
              <a:rPr lang="ru-RU" sz="2200" b="1" i="1" dirty="0">
                <a:latin typeface="+mj-lt"/>
              </a:rPr>
              <a:t> дезактивирующими </a:t>
            </a:r>
            <a:r>
              <a:rPr lang="ru-RU" sz="2200" b="1" i="1" dirty="0" err="1" smtClean="0">
                <a:latin typeface="+mj-lt"/>
              </a:rPr>
              <a:t>розчинами</a:t>
            </a:r>
            <a:r>
              <a:rPr lang="ru-RU" sz="2200" b="1" i="1" dirty="0" smtClean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3" name="Picture 4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3641"/>
            <a:ext cx="3384376" cy="3484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4362"/>
            <a:ext cx="3528392" cy="3512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rusproject.org/pages/analysis/analysis_11/images/foto_sem_albomi_80/chernobil2_desak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96" y="2852936"/>
            <a:ext cx="4757824" cy="3694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allery.pripyat.com/files/8/1/3/4/3680760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96" y="2852936"/>
            <a:ext cx="4752526" cy="3694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88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11663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+mj-lt"/>
              </a:rPr>
              <a:t>Наслідки</a:t>
            </a:r>
            <a:r>
              <a:rPr lang="ru-RU" sz="3600" b="1" i="1" dirty="0" smtClean="0">
                <a:latin typeface="+mj-lt"/>
              </a:rPr>
              <a:t> </a:t>
            </a:r>
            <a:r>
              <a:rPr lang="ru-RU" sz="3600" b="1" i="1" dirty="0" err="1" smtClean="0">
                <a:latin typeface="+mj-lt"/>
              </a:rPr>
              <a:t>Чорнобильської</a:t>
            </a:r>
            <a:r>
              <a:rPr lang="ru-RU" sz="3600" b="1" i="1" dirty="0" smtClean="0">
                <a:latin typeface="+mj-lt"/>
              </a:rPr>
              <a:t> </a:t>
            </a:r>
            <a:r>
              <a:rPr lang="ru-RU" sz="3600" b="1" i="1" dirty="0" err="1" smtClean="0">
                <a:latin typeface="+mj-lt"/>
              </a:rPr>
              <a:t>катастрофи</a:t>
            </a:r>
            <a:r>
              <a:rPr lang="ru-RU" sz="3600" b="1" i="1" dirty="0" smtClean="0">
                <a:latin typeface="+mj-lt"/>
              </a:rPr>
              <a:t> </a:t>
            </a:r>
            <a:endParaRPr lang="ru-RU" sz="3600" b="1" i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00" y="762963"/>
            <a:ext cx="8550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latin typeface="+mj-lt"/>
              </a:rPr>
              <a:t>При </a:t>
            </a:r>
            <a:r>
              <a:rPr lang="ru-RU" sz="2400" b="1" i="1" dirty="0" err="1">
                <a:latin typeface="+mj-lt"/>
              </a:rPr>
              <a:t>радіаційному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рівні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понад</a:t>
            </a:r>
            <a:r>
              <a:rPr lang="ru-RU" sz="2400" b="1" i="1" dirty="0">
                <a:latin typeface="+mj-lt"/>
              </a:rPr>
              <a:t> 15Ки на </a:t>
            </a:r>
            <a:r>
              <a:rPr lang="ru-RU" sz="2400" b="1" i="1" dirty="0" err="1">
                <a:latin typeface="+mj-lt"/>
              </a:rPr>
              <a:t>квадратний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кілометр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життя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людини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неможлива</a:t>
            </a:r>
            <a:r>
              <a:rPr lang="ru-RU" sz="2400" b="1" i="1" dirty="0" smtClean="0">
                <a:latin typeface="+mj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err="1" smtClean="0">
                <a:latin typeface="+mj-lt"/>
              </a:rPr>
              <a:t>Територія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заповідника</a:t>
            </a:r>
            <a:r>
              <a:rPr lang="ru-RU" sz="2400" b="1" i="1" dirty="0">
                <a:latin typeface="+mj-lt"/>
              </a:rPr>
              <a:t> заражена </a:t>
            </a:r>
            <a:r>
              <a:rPr lang="ru-RU" sz="2400" b="1" i="1" dirty="0" err="1">
                <a:latin typeface="+mj-lt"/>
              </a:rPr>
              <a:t>від</a:t>
            </a:r>
            <a:r>
              <a:rPr lang="ru-RU" sz="2400" b="1" i="1" dirty="0">
                <a:latin typeface="+mj-lt"/>
              </a:rPr>
              <a:t> 15 до 1200 </a:t>
            </a:r>
            <a:r>
              <a:rPr lang="ru-RU" sz="2400" b="1" i="1" dirty="0" err="1" smtClean="0">
                <a:latin typeface="+mj-lt"/>
              </a:rPr>
              <a:t>Кі</a:t>
            </a:r>
            <a:r>
              <a:rPr lang="ru-RU" sz="2400" b="1" i="1" dirty="0" smtClean="0">
                <a:latin typeface="+mj-lt"/>
              </a:rPr>
              <a:t>/км2.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err="1" smtClean="0">
                <a:latin typeface="+mj-lt"/>
              </a:rPr>
              <a:t>Життя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сюди</a:t>
            </a:r>
            <a:r>
              <a:rPr lang="ru-RU" sz="2400" b="1" i="1" dirty="0">
                <a:latin typeface="+mj-lt"/>
              </a:rPr>
              <a:t> не </a:t>
            </a:r>
            <a:r>
              <a:rPr lang="ru-RU" sz="2400" b="1" i="1" dirty="0" err="1">
                <a:latin typeface="+mj-lt"/>
              </a:rPr>
              <a:t>повернеться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ні</a:t>
            </a:r>
            <a:r>
              <a:rPr lang="ru-RU" sz="2400" b="1" i="1" dirty="0">
                <a:latin typeface="+mj-lt"/>
              </a:rPr>
              <a:t> через 100, </a:t>
            </a:r>
            <a:r>
              <a:rPr lang="ru-RU" sz="2400" b="1" i="1" dirty="0" err="1">
                <a:latin typeface="+mj-lt"/>
              </a:rPr>
              <a:t>ні</a:t>
            </a:r>
            <a:r>
              <a:rPr lang="ru-RU" sz="2400" b="1" i="1" dirty="0">
                <a:latin typeface="+mj-lt"/>
              </a:rPr>
              <a:t> через 500, а на </a:t>
            </a:r>
            <a:r>
              <a:rPr lang="ru-RU" sz="2400" b="1" i="1" dirty="0" err="1">
                <a:latin typeface="+mj-lt"/>
              </a:rPr>
              <a:t>окремих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ділянках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заповідника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ні</a:t>
            </a:r>
            <a:r>
              <a:rPr lang="ru-RU" sz="2400" b="1" i="1" dirty="0">
                <a:latin typeface="+mj-lt"/>
              </a:rPr>
              <a:t> через 1000 </a:t>
            </a:r>
            <a:r>
              <a:rPr lang="ru-RU" sz="2400" b="1" i="1" dirty="0" err="1" smtClean="0">
                <a:latin typeface="+mj-lt"/>
              </a:rPr>
              <a:t>років</a:t>
            </a:r>
            <a:r>
              <a:rPr lang="ru-RU" sz="2400" b="1" i="1" dirty="0" smtClean="0">
                <a:latin typeface="+mj-lt"/>
              </a:rPr>
              <a:t>.</a:t>
            </a:r>
            <a:endParaRPr lang="ru-RU" sz="2400" b="1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" y="2801886"/>
            <a:ext cx="4399805" cy="293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4064000" cy="2707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" y="2780928"/>
            <a:ext cx="4556141" cy="3035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82814"/>
            <a:ext cx="4064000" cy="2707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159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267027"/>
            <a:ext cx="41281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latin typeface="+mj-lt"/>
              </a:rPr>
              <a:t>Атомні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електростанції</a:t>
            </a:r>
            <a:r>
              <a:rPr lang="ru-RU" sz="2200" b="1" i="1" dirty="0">
                <a:latin typeface="+mj-lt"/>
              </a:rPr>
              <a:t> - </a:t>
            </a:r>
            <a:r>
              <a:rPr lang="ru-RU" sz="2200" b="1" i="1" dirty="0" err="1">
                <a:latin typeface="+mj-lt"/>
              </a:rPr>
              <a:t>третій</a:t>
            </a:r>
            <a:r>
              <a:rPr lang="ru-RU" sz="2200" b="1" i="1" dirty="0">
                <a:latin typeface="+mj-lt"/>
              </a:rPr>
              <a:t> "кит" в </a:t>
            </a:r>
            <a:r>
              <a:rPr lang="ru-RU" sz="2200" b="1" i="1" dirty="0" err="1">
                <a:latin typeface="+mj-lt"/>
              </a:rPr>
              <a:t>системі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сучасної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світової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енергетики</a:t>
            </a:r>
            <a:r>
              <a:rPr lang="ru-RU" sz="2200" b="1" i="1" dirty="0">
                <a:latin typeface="+mj-lt"/>
              </a:rPr>
              <a:t>. </a:t>
            </a:r>
            <a:r>
              <a:rPr lang="ru-RU" sz="2200" b="1" i="1" dirty="0" err="1">
                <a:latin typeface="+mj-lt"/>
              </a:rPr>
              <a:t>Техніка</a:t>
            </a:r>
            <a:r>
              <a:rPr lang="ru-RU" sz="2200" b="1" i="1" dirty="0">
                <a:latin typeface="+mj-lt"/>
              </a:rPr>
              <a:t> АЕС, </a:t>
            </a:r>
            <a:r>
              <a:rPr lang="ru-RU" sz="2200" b="1" i="1" dirty="0" err="1">
                <a:latin typeface="+mj-lt"/>
              </a:rPr>
              <a:t>безперечно</a:t>
            </a:r>
            <a:r>
              <a:rPr lang="ru-RU" sz="2200" b="1" i="1" dirty="0">
                <a:latin typeface="+mj-lt"/>
              </a:rPr>
              <a:t>, є великим </a:t>
            </a:r>
            <a:r>
              <a:rPr lang="ru-RU" sz="2200" b="1" i="1" dirty="0" err="1">
                <a:latin typeface="+mj-lt"/>
              </a:rPr>
              <a:t>досягненням</a:t>
            </a:r>
            <a:r>
              <a:rPr lang="ru-RU" sz="2200" b="1" i="1" dirty="0">
                <a:latin typeface="+mj-lt"/>
              </a:rPr>
              <a:t> НТП.</a:t>
            </a:r>
          </a:p>
          <a:p>
            <a:r>
              <a:rPr lang="ru-RU" sz="2200" b="1" i="1" dirty="0">
                <a:latin typeface="+mj-lt"/>
              </a:rPr>
              <a:t>У 1954 р. почала </a:t>
            </a:r>
            <a:r>
              <a:rPr lang="ru-RU" sz="2200" b="1" i="1" dirty="0" err="1">
                <a:latin typeface="+mj-lt"/>
              </a:rPr>
              <a:t>працювати</a:t>
            </a:r>
            <a:r>
              <a:rPr lang="ru-RU" sz="2200" b="1" i="1" dirty="0">
                <a:latin typeface="+mj-lt"/>
              </a:rPr>
              <a:t> перша в </a:t>
            </a:r>
            <a:r>
              <a:rPr lang="ru-RU" sz="2200" b="1" i="1" dirty="0" err="1">
                <a:latin typeface="+mj-lt"/>
              </a:rPr>
              <a:t>світі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атомна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станція</a:t>
            </a:r>
            <a:r>
              <a:rPr lang="ru-RU" sz="2200" b="1" i="1" dirty="0">
                <a:latin typeface="+mj-lt"/>
              </a:rPr>
              <a:t> в м. </a:t>
            </a:r>
            <a:r>
              <a:rPr lang="ru-RU" sz="2200" b="1" i="1" dirty="0" err="1">
                <a:latin typeface="+mj-lt"/>
              </a:rPr>
              <a:t>Обнінську</a:t>
            </a:r>
            <a:r>
              <a:rPr lang="ru-RU" sz="2200" b="1" i="1" dirty="0">
                <a:latin typeface="+mj-lt"/>
              </a:rPr>
              <a:t>.</a:t>
            </a:r>
          </a:p>
          <a:p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Історія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оволодіння</a:t>
            </a:r>
            <a:r>
              <a:rPr lang="ru-RU" sz="2200" b="1" i="1" dirty="0">
                <a:latin typeface="+mj-lt"/>
              </a:rPr>
              <a:t> атомною </a:t>
            </a:r>
            <a:r>
              <a:rPr lang="ru-RU" sz="2200" b="1" i="1" dirty="0" err="1">
                <a:latin typeface="+mj-lt"/>
              </a:rPr>
              <a:t>енергією</a:t>
            </a:r>
            <a:r>
              <a:rPr lang="ru-RU" sz="2200" b="1" i="1" dirty="0">
                <a:latin typeface="+mj-lt"/>
              </a:rPr>
              <a:t> - </a:t>
            </a:r>
            <a:r>
              <a:rPr lang="ru-RU" sz="2200" b="1" i="1" dirty="0" err="1">
                <a:latin typeface="+mj-lt"/>
              </a:rPr>
              <a:t>від</a:t>
            </a:r>
            <a:r>
              <a:rPr lang="ru-RU" sz="2200" b="1" i="1" dirty="0">
                <a:latin typeface="+mj-lt"/>
              </a:rPr>
              <a:t> перших </a:t>
            </a:r>
            <a:r>
              <a:rPr lang="ru-RU" sz="2200" b="1" i="1" dirty="0" err="1">
                <a:latin typeface="+mj-lt"/>
              </a:rPr>
              <a:t>дослідних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експериментів</a:t>
            </a:r>
            <a:r>
              <a:rPr lang="ru-RU" sz="2200" b="1" i="1" dirty="0">
                <a:latin typeface="+mj-lt"/>
              </a:rPr>
              <a:t> - </a:t>
            </a:r>
            <a:r>
              <a:rPr lang="ru-RU" sz="2200" b="1" i="1" dirty="0" err="1">
                <a:latin typeface="+mj-lt"/>
              </a:rPr>
              <a:t>налічує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близько</a:t>
            </a:r>
            <a:r>
              <a:rPr lang="ru-RU" sz="2200" b="1" i="1" dirty="0">
                <a:latin typeface="+mj-lt"/>
              </a:rPr>
              <a:t> 70 </a:t>
            </a:r>
            <a:r>
              <a:rPr lang="ru-RU" sz="2200" b="1" i="1" dirty="0" err="1">
                <a:latin typeface="+mj-lt"/>
              </a:rPr>
              <a:t>років</a:t>
            </a:r>
            <a:r>
              <a:rPr lang="ru-RU" sz="2200" b="1" i="1" dirty="0">
                <a:latin typeface="+mj-lt"/>
              </a:rPr>
              <a:t>, коли в 1939р. </a:t>
            </a:r>
            <a:r>
              <a:rPr lang="ru-RU" sz="2200" b="1" i="1" dirty="0" err="1">
                <a:latin typeface="+mj-lt"/>
              </a:rPr>
              <a:t>була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відкрита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реакція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ділення</a:t>
            </a:r>
            <a:r>
              <a:rPr lang="ru-RU" sz="2200" b="1" i="1" dirty="0">
                <a:latin typeface="+mj-lt"/>
              </a:rPr>
              <a:t> урану. З </a:t>
            </a:r>
            <a:r>
              <a:rPr lang="ru-RU" sz="2200" b="1" i="1" dirty="0" err="1">
                <a:latin typeface="+mj-lt"/>
              </a:rPr>
              <a:t>цього</a:t>
            </a:r>
            <a:r>
              <a:rPr lang="ru-RU" sz="2200" b="1" i="1" dirty="0">
                <a:latin typeface="+mj-lt"/>
              </a:rPr>
              <a:t> моменту </a:t>
            </a:r>
            <a:r>
              <a:rPr lang="ru-RU" sz="2200" b="1" i="1" dirty="0" err="1">
                <a:latin typeface="+mj-lt"/>
              </a:rPr>
              <a:t>починається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історія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атомної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енергетики</a:t>
            </a:r>
            <a:r>
              <a:rPr lang="ru-RU" sz="2200" b="1" i="1" dirty="0">
                <a:latin typeface="+mj-lt"/>
              </a:rPr>
              <a:t>.</a:t>
            </a:r>
          </a:p>
        </p:txBody>
      </p:sp>
      <p:pic>
        <p:nvPicPr>
          <p:cNvPr id="1026" name="Picture 2" descr="http://sssr-rodina.ucoz.ru/nauka/nauka2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41" y="260649"/>
            <a:ext cx="4484578" cy="3146959"/>
          </a:xfrm>
          <a:prstGeom prst="round2DiagRect">
            <a:avLst>
              <a:gd name="adj1" fmla="val 971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dmobninsk.ru/netcat_files/Image/07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67" y="3789040"/>
            <a:ext cx="4482651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40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6941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latin typeface="+mj-lt"/>
              </a:rPr>
              <a:t>Вплив</a:t>
            </a:r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аварії</a:t>
            </a:r>
            <a:r>
              <a:rPr lang="ru-RU" sz="3600" b="1" i="1" dirty="0">
                <a:latin typeface="+mj-lt"/>
              </a:rPr>
              <a:t> на </a:t>
            </a:r>
            <a:r>
              <a:rPr lang="ru-RU" sz="3600" b="1" i="1" dirty="0" err="1">
                <a:latin typeface="+mj-lt"/>
              </a:rPr>
              <a:t>здоров'я</a:t>
            </a:r>
            <a:r>
              <a:rPr lang="ru-RU" sz="3600" b="1" i="1" dirty="0">
                <a:latin typeface="+mj-lt"/>
              </a:rPr>
              <a:t> людей</a:t>
            </a:r>
            <a:endParaRPr lang="ru-RU" sz="3600" b="1" i="1" dirty="0">
              <a:latin typeface="+mj-lt"/>
            </a:endParaRPr>
          </a:p>
        </p:txBody>
      </p:sp>
      <p:pic>
        <p:nvPicPr>
          <p:cNvPr id="3" name="Содержимое 8" descr="1285796295_hiop.ru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124744"/>
            <a:ext cx="7548563" cy="5024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082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+mj-lt"/>
              </a:rPr>
              <a:t>Одне</a:t>
            </a:r>
            <a:r>
              <a:rPr lang="ru-RU" sz="2400" b="1" i="1" dirty="0">
                <a:latin typeface="+mj-lt"/>
              </a:rPr>
              <a:t> з </a:t>
            </a:r>
            <a:r>
              <a:rPr lang="ru-RU" sz="2400" b="1" i="1" dirty="0" err="1">
                <a:latin typeface="+mj-lt"/>
              </a:rPr>
              <a:t>найбільш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ранніх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наслідків</a:t>
            </a:r>
            <a:r>
              <a:rPr lang="ru-RU" sz="2400" b="1" i="1" dirty="0">
                <a:latin typeface="+mj-lt"/>
              </a:rPr>
              <a:t> - </a:t>
            </a:r>
            <a:r>
              <a:rPr lang="ru-RU" sz="2400" b="1" i="1" dirty="0" err="1" smtClean="0">
                <a:latin typeface="+mj-lt"/>
              </a:rPr>
              <a:t>променева</a:t>
            </a:r>
            <a:r>
              <a:rPr lang="ru-RU" sz="2400" b="1" i="1" dirty="0" smtClean="0">
                <a:latin typeface="+mj-lt"/>
              </a:rPr>
              <a:t> хвороба.</a:t>
            </a:r>
            <a:endParaRPr lang="ru-RU" sz="2400" b="1" i="1" dirty="0">
              <a:latin typeface="+mj-lt"/>
            </a:endParaRPr>
          </a:p>
        </p:txBody>
      </p:sp>
      <p:pic>
        <p:nvPicPr>
          <p:cNvPr id="21506" name="Picture 2" descr="Файл:Hiroshima 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0" y="980728"/>
            <a:ext cx="354682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4" descr="7610629_6.jpeg"/>
          <p:cNvPicPr>
            <a:picLocks noChangeAspect="1"/>
          </p:cNvPicPr>
          <p:nvPr/>
        </p:nvPicPr>
        <p:blipFill>
          <a:blip r:embed="rId3" cstate="print"/>
          <a:srcRect r="900" b="17567"/>
          <a:stretch>
            <a:fillRect/>
          </a:stretch>
        </p:blipFill>
        <p:spPr>
          <a:xfrm>
            <a:off x="4355976" y="1075392"/>
            <a:ext cx="4408162" cy="5305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meddoct.ru/wp-content/uploads/2012/11/radiation-sick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3546826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0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6632"/>
            <a:ext cx="539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latin typeface="+mj-lt"/>
              </a:rPr>
              <a:t>Онкологічні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захворювання</a:t>
            </a:r>
            <a:endParaRPr lang="ru-RU" sz="3200" b="1" i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436" y="620688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Щитовидна </a:t>
            </a:r>
            <a:r>
              <a:rPr lang="ru-RU" sz="2200" b="1" i="1" dirty="0" err="1">
                <a:latin typeface="+mj-lt"/>
              </a:rPr>
              <a:t>залоза</a:t>
            </a:r>
            <a:r>
              <a:rPr lang="ru-RU" sz="2200" b="1" i="1" dirty="0">
                <a:latin typeface="+mj-lt"/>
              </a:rPr>
              <a:t> - один з </a:t>
            </a:r>
            <a:r>
              <a:rPr lang="ru-RU" sz="2200" b="1" i="1" dirty="0" err="1">
                <a:latin typeface="+mj-lt"/>
              </a:rPr>
              <a:t>органів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найбільш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схильних</a:t>
            </a:r>
            <a:r>
              <a:rPr lang="ru-RU" sz="2200" b="1" i="1" dirty="0">
                <a:latin typeface="+mj-lt"/>
              </a:rPr>
              <a:t> до </a:t>
            </a:r>
            <a:r>
              <a:rPr lang="ru-RU" sz="2200" b="1" i="1" dirty="0" err="1">
                <a:latin typeface="+mj-lt"/>
              </a:rPr>
              <a:t>ризику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виникнення</a:t>
            </a:r>
            <a:r>
              <a:rPr lang="ru-RU" sz="2200" b="1" i="1" dirty="0">
                <a:latin typeface="+mj-lt"/>
              </a:rPr>
              <a:t> раку в </a:t>
            </a:r>
            <a:r>
              <a:rPr lang="ru-RU" sz="2200" b="1" i="1" dirty="0" err="1">
                <a:latin typeface="+mj-lt"/>
              </a:rPr>
              <a:t>результаті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радіоактивного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забруднення</a:t>
            </a:r>
            <a:r>
              <a:rPr lang="ru-RU" sz="2200" b="1" i="1" dirty="0">
                <a:latin typeface="+mj-lt"/>
              </a:rPr>
              <a:t>, тому </a:t>
            </a:r>
            <a:r>
              <a:rPr lang="ru-RU" sz="2200" b="1" i="1" dirty="0" err="1">
                <a:latin typeface="+mj-lt"/>
              </a:rPr>
              <a:t>що</a:t>
            </a:r>
            <a:r>
              <a:rPr lang="ru-RU" sz="2200" b="1" i="1" dirty="0">
                <a:latin typeface="+mj-lt"/>
              </a:rPr>
              <a:t> вона </a:t>
            </a:r>
            <a:r>
              <a:rPr lang="ru-RU" sz="2200" b="1" i="1" dirty="0" err="1">
                <a:latin typeface="+mj-lt"/>
              </a:rPr>
              <a:t>накопичує</a:t>
            </a:r>
            <a:r>
              <a:rPr lang="ru-RU" sz="2200" b="1" i="1" dirty="0">
                <a:latin typeface="+mj-lt"/>
              </a:rPr>
              <a:t> йод-131; особливо </a:t>
            </a:r>
            <a:r>
              <a:rPr lang="ru-RU" sz="2200" b="1" i="1" dirty="0" err="1">
                <a:latin typeface="+mj-lt"/>
              </a:rPr>
              <a:t>високий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ризик</a:t>
            </a:r>
            <a:r>
              <a:rPr lang="ru-RU" sz="2200" b="1" i="1" dirty="0">
                <a:latin typeface="+mj-lt"/>
              </a:rPr>
              <a:t> для </a:t>
            </a:r>
            <a:r>
              <a:rPr lang="ru-RU" sz="2200" b="1" i="1" dirty="0" err="1" smtClean="0">
                <a:latin typeface="+mj-lt"/>
              </a:rPr>
              <a:t>дітей</a:t>
            </a:r>
            <a:r>
              <a:rPr lang="ru-RU" sz="2200" b="1" i="1" dirty="0" smtClean="0">
                <a:latin typeface="+mj-lt"/>
              </a:rPr>
              <a:t>.</a:t>
            </a:r>
            <a:r>
              <a:rPr lang="ru-RU" sz="2200" b="1" i="1" dirty="0">
                <a:latin typeface="+mj-lt"/>
              </a:rPr>
              <a:t/>
            </a:r>
            <a:br>
              <a:rPr lang="ru-RU" sz="2200" b="1" i="1" dirty="0">
                <a:latin typeface="+mj-lt"/>
              </a:rPr>
            </a:br>
            <a:r>
              <a:rPr lang="ru-RU" sz="2200" b="1" i="1" dirty="0">
                <a:latin typeface="+mj-lt"/>
              </a:rPr>
              <a:t>У 1990-1998 роках </a:t>
            </a:r>
            <a:r>
              <a:rPr lang="ru-RU" sz="2200" b="1" i="1" dirty="0" err="1">
                <a:latin typeface="+mj-lt"/>
              </a:rPr>
              <a:t>було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зареєстровано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понад</a:t>
            </a:r>
            <a:r>
              <a:rPr lang="ru-RU" sz="2200" b="1" i="1" dirty="0">
                <a:latin typeface="+mj-lt"/>
              </a:rPr>
              <a:t> 4000 </a:t>
            </a:r>
            <a:r>
              <a:rPr lang="ru-RU" sz="2200" b="1" i="1" dirty="0" err="1">
                <a:latin typeface="+mj-lt"/>
              </a:rPr>
              <a:t>випадків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захворювання</a:t>
            </a:r>
            <a:r>
              <a:rPr lang="ru-RU" sz="2200" b="1" i="1" dirty="0">
                <a:latin typeface="+mj-lt"/>
              </a:rPr>
              <a:t> на рак </a:t>
            </a:r>
            <a:r>
              <a:rPr lang="ru-RU" sz="2200" b="1" i="1" dirty="0" err="1">
                <a:latin typeface="+mj-lt"/>
              </a:rPr>
              <a:t>щитовидної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залози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серед</a:t>
            </a:r>
            <a:r>
              <a:rPr lang="ru-RU" sz="2200" b="1" i="1" dirty="0">
                <a:latin typeface="+mj-lt"/>
              </a:rPr>
              <a:t> тих, кому на момент </a:t>
            </a:r>
            <a:r>
              <a:rPr lang="ru-RU" sz="2200" b="1" i="1" dirty="0" err="1">
                <a:latin typeface="+mj-lt"/>
              </a:rPr>
              <a:t>аварії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було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менше</a:t>
            </a:r>
            <a:r>
              <a:rPr lang="ru-RU" sz="2200" b="1" i="1" dirty="0">
                <a:latin typeface="+mj-lt"/>
              </a:rPr>
              <a:t> 18 </a:t>
            </a:r>
            <a:r>
              <a:rPr lang="ru-RU" sz="2200" b="1" i="1" dirty="0" err="1" smtClean="0">
                <a:latin typeface="+mj-lt"/>
              </a:rPr>
              <a:t>років</a:t>
            </a:r>
            <a:r>
              <a:rPr lang="ru-RU" sz="2200" b="1" i="1" dirty="0" smtClean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6" name="Picture 4" descr="http://chernobylsecret.my1.ru/mytanti/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4" y="3356992"/>
            <a:ext cx="4762500" cy="3171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dic.academic.ru/pictures/wiki/files/84/Thyroid_can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72" y="2852936"/>
            <a:ext cx="3120281" cy="3720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9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eenpeace.org/brasil/ReSizes/ImageGalleryLarge/Global/brasil/image/2011/5536720339_52c2d08fa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1770"/>
            <a:ext cx="4543574" cy="4543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6632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latin typeface="+mj-lt"/>
              </a:rPr>
              <a:t>Спадкові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хвороби</a:t>
            </a:r>
            <a:endParaRPr lang="ru-RU" sz="3200" b="1" i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264" y="701407"/>
            <a:ext cx="8150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latin typeface="+mj-lt"/>
              </a:rPr>
              <a:t>Кількість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дітей</a:t>
            </a:r>
            <a:r>
              <a:rPr lang="ru-RU" sz="2200" b="1" i="1" dirty="0">
                <a:latin typeface="+mj-lt"/>
              </a:rPr>
              <a:t> з синдромом Дауна, </a:t>
            </a:r>
            <a:r>
              <a:rPr lang="ru-RU" sz="2200" b="1" i="1" dirty="0" err="1">
                <a:latin typeface="+mj-lt"/>
              </a:rPr>
              <a:t>які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народилися</a:t>
            </a:r>
            <a:r>
              <a:rPr lang="ru-RU" sz="2200" b="1" i="1" dirty="0">
                <a:latin typeface="+mj-lt"/>
              </a:rPr>
              <a:t> в </a:t>
            </a:r>
            <a:r>
              <a:rPr lang="ru-RU" sz="2200" b="1" i="1" dirty="0" err="1">
                <a:latin typeface="+mj-lt"/>
              </a:rPr>
              <a:t>Білорусії</a:t>
            </a:r>
            <a:r>
              <a:rPr lang="ru-RU" sz="2200" b="1" i="1" dirty="0">
                <a:latin typeface="+mj-lt"/>
              </a:rPr>
              <a:t> в 80-х - 90-х роках. </a:t>
            </a:r>
            <a:r>
              <a:rPr lang="ru-RU" sz="2200" b="1" i="1" dirty="0" err="1">
                <a:latin typeface="+mj-lt"/>
              </a:rPr>
              <a:t>Пік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частоти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появи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захворювання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припадає</a:t>
            </a:r>
            <a:r>
              <a:rPr lang="ru-RU" sz="2200" b="1" i="1" dirty="0">
                <a:latin typeface="+mj-lt"/>
              </a:rPr>
              <a:t> на </a:t>
            </a:r>
            <a:r>
              <a:rPr lang="ru-RU" sz="2200" b="1" i="1" dirty="0" err="1">
                <a:latin typeface="+mj-lt"/>
              </a:rPr>
              <a:t>січень</a:t>
            </a:r>
            <a:r>
              <a:rPr lang="ru-RU" sz="2200" b="1" i="1" dirty="0">
                <a:latin typeface="+mj-lt"/>
              </a:rPr>
              <a:t> 1987 року.</a:t>
            </a:r>
            <a:endParaRPr lang="ru-RU" sz="2200" b="1" i="1" dirty="0">
              <a:latin typeface="+mj-lt"/>
            </a:endParaRPr>
          </a:p>
        </p:txBody>
      </p:sp>
      <p:pic>
        <p:nvPicPr>
          <p:cNvPr id="15366" name="Picture 6" descr="http://dobrochan.ru/src/jpg/1006/3_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1770"/>
            <a:ext cx="3881362" cy="4543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42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hernobylsecret.my1.ru/mytanti/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" y="3645024"/>
            <a:ext cx="4574282" cy="2962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а 1 из 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48" y="332655"/>
            <a:ext cx="3182132" cy="4539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>
                <a:latin typeface="+mj-lt"/>
              </a:rPr>
              <a:t>Зростання</a:t>
            </a:r>
            <a:r>
              <a:rPr lang="ru-RU" sz="2200" b="1" i="1" dirty="0">
                <a:latin typeface="+mj-lt"/>
              </a:rPr>
              <a:t> числа </a:t>
            </a:r>
            <a:r>
              <a:rPr lang="ru-RU" sz="2200" b="1" i="1" dirty="0" err="1">
                <a:latin typeface="+mj-lt"/>
              </a:rPr>
              <a:t>дітей</a:t>
            </a:r>
            <a:r>
              <a:rPr lang="ru-RU" sz="2200" b="1" i="1" dirty="0">
                <a:latin typeface="+mj-lt"/>
              </a:rPr>
              <a:t> з </a:t>
            </a:r>
            <a:r>
              <a:rPr lang="ru-RU" sz="2200" b="1" i="1" dirty="0" err="1">
                <a:latin typeface="+mj-lt"/>
              </a:rPr>
              <a:t>вродженими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вадами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розвитку</a:t>
            </a:r>
            <a:r>
              <a:rPr lang="ru-RU" sz="2200" b="1" i="1" dirty="0">
                <a:latin typeface="+mj-lt"/>
              </a:rPr>
              <a:t> (ВВР), такими, </a:t>
            </a:r>
            <a:r>
              <a:rPr lang="ru-RU" sz="2200" b="1" i="1" dirty="0" err="1">
                <a:latin typeface="+mj-lt"/>
              </a:rPr>
              <a:t>наприклад</a:t>
            </a:r>
            <a:r>
              <a:rPr lang="ru-RU" sz="2200" b="1" i="1" dirty="0">
                <a:latin typeface="+mj-lt"/>
              </a:rPr>
              <a:t>, як </a:t>
            </a:r>
            <a:r>
              <a:rPr lang="ru-RU" sz="2200" b="1" i="1" dirty="0" err="1">
                <a:latin typeface="+mj-lt"/>
              </a:rPr>
              <a:t>роздвоєння</a:t>
            </a:r>
            <a:r>
              <a:rPr lang="ru-RU" sz="2200" b="1" i="1" dirty="0">
                <a:latin typeface="+mj-lt"/>
              </a:rPr>
              <a:t> губи , </a:t>
            </a:r>
            <a:r>
              <a:rPr lang="ru-RU" sz="2200" b="1" i="1" dirty="0" err="1">
                <a:latin typeface="+mj-lt"/>
              </a:rPr>
              <a:t>подвоєння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нирок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сечоводів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поява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додаткових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пальців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аномалії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розвитку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нервової</a:t>
            </a:r>
            <a:r>
              <a:rPr lang="ru-RU" sz="2200" b="1" i="1" dirty="0">
                <a:latin typeface="+mj-lt"/>
              </a:rPr>
              <a:t> і </a:t>
            </a:r>
            <a:r>
              <a:rPr lang="ru-RU" sz="2200" b="1" i="1" dirty="0" err="1">
                <a:latin typeface="+mj-lt"/>
              </a:rPr>
              <a:t>кровоносної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системи</a:t>
            </a:r>
            <a:r>
              <a:rPr lang="ru-RU" sz="2200" b="1" i="1" dirty="0">
                <a:latin typeface="+mj-lt"/>
              </a:rPr>
              <a:t> і т.п., є одним з </a:t>
            </a:r>
            <a:r>
              <a:rPr lang="ru-RU" sz="2200" b="1" i="1" dirty="0" err="1">
                <a:latin typeface="+mj-lt"/>
              </a:rPr>
              <a:t>грізних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симптомів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 err="1">
                <a:latin typeface="+mj-lt"/>
              </a:rPr>
              <a:t>повсюдно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супроводжуючих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радіоактивне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чорнобильське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забруднення</a:t>
            </a:r>
            <a:r>
              <a:rPr lang="ru-RU" sz="2200" b="1" i="1" dirty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938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237" y="118373"/>
            <a:ext cx="3861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+mj-lt"/>
              </a:rPr>
              <a:t>Мутації</a:t>
            </a:r>
            <a:r>
              <a:rPr lang="ru-RU" sz="3600" b="1" i="1" dirty="0" smtClean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тварин</a:t>
            </a:r>
            <a:endParaRPr lang="ru-RU" sz="3600" b="1" i="1" dirty="0">
              <a:latin typeface="+mj-lt"/>
            </a:endParaRPr>
          </a:p>
        </p:txBody>
      </p:sp>
      <p:pic>
        <p:nvPicPr>
          <p:cNvPr id="17416" name="Picture 8" descr="http://s49.radikal.ru/i124/0910/64/88463ce8986b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997" r="98" b="3529"/>
          <a:stretch/>
        </p:blipFill>
        <p:spPr bwMode="auto">
          <a:xfrm>
            <a:off x="251520" y="906979"/>
            <a:ext cx="4894837" cy="3592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hernobylsecret.my1.ru/mytanti/k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2788"/>
            <a:ext cx="5112568" cy="320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1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hernobylsecret.my1.ru/mytanti/ow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34" y="260648"/>
            <a:ext cx="4436446" cy="3435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chernobylsecret.my1.ru/mytanti/k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0780"/>
            <a:ext cx="5112568" cy="320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ernobylsecret.my1.ru/mytanti/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23928" cy="2581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ernobylsecret.my1.ru/mytanti/s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45187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9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306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latin typeface="+mj-lt"/>
              </a:rPr>
              <a:t>Мертве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місто</a:t>
            </a:r>
            <a:r>
              <a:rPr lang="ru-RU" sz="3200" b="1" i="1" dirty="0">
                <a:latin typeface="+mj-lt"/>
              </a:rPr>
              <a:t> 25 </a:t>
            </a:r>
            <a:r>
              <a:rPr lang="ru-RU" sz="3200" b="1" i="1" dirty="0" err="1">
                <a:latin typeface="+mj-lt"/>
              </a:rPr>
              <a:t>років</a:t>
            </a:r>
            <a:r>
              <a:rPr lang="ru-RU" sz="3200" b="1" i="1" dirty="0">
                <a:latin typeface="+mj-lt"/>
              </a:rPr>
              <a:t> потому</a:t>
            </a:r>
          </a:p>
        </p:txBody>
      </p:sp>
      <p:pic>
        <p:nvPicPr>
          <p:cNvPr id="3" name="Picture 3" descr="C:\Users\Алексей\Downloads\1739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" y="1124744"/>
            <a:ext cx="7661994" cy="499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96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ernobyl_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9" y="302809"/>
            <a:ext cx="4644008" cy="348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бин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2574286"/>
            <a:ext cx="5364088" cy="4023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5" y="302807"/>
            <a:ext cx="5232617" cy="348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2574286"/>
            <a:ext cx="5364088" cy="4023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153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7897" y="260648"/>
            <a:ext cx="4022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+mj-lt"/>
              </a:rPr>
              <a:t>Пам'яті</a:t>
            </a:r>
            <a:r>
              <a:rPr lang="ru-RU" sz="3600" b="1" i="1" dirty="0" smtClean="0">
                <a:latin typeface="+mj-lt"/>
              </a:rPr>
              <a:t> </a:t>
            </a:r>
            <a:r>
              <a:rPr lang="ru-RU" sz="3600" b="1" i="1" dirty="0" err="1">
                <a:latin typeface="+mj-lt"/>
              </a:rPr>
              <a:t>загиблих</a:t>
            </a:r>
            <a:endParaRPr lang="ru-RU" sz="3600" b="1" i="1" dirty="0">
              <a:latin typeface="+mj-lt"/>
            </a:endParaRPr>
          </a:p>
        </p:txBody>
      </p:sp>
      <p:pic>
        <p:nvPicPr>
          <p:cNvPr id="3" name="Picture 2" descr="C:\Users\Алексей\Downloads\Cherno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46610" cy="5242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57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1" dirty="0" smtClean="0">
                <a:latin typeface="+mj-lt"/>
              </a:rPr>
              <a:t>У 30-ті роки ХХ </a:t>
            </a:r>
            <a:r>
              <a:rPr lang="ru-RU" sz="2200" b="1" i="1" dirty="0" err="1" smtClean="0">
                <a:latin typeface="+mj-lt"/>
              </a:rPr>
              <a:t>століття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відомий</a:t>
            </a:r>
            <a:r>
              <a:rPr lang="ru-RU" sz="2200" b="1" i="1" dirty="0" smtClean="0">
                <a:latin typeface="+mj-lt"/>
              </a:rPr>
              <a:t> учений І.В. Курчатов </a:t>
            </a:r>
            <a:r>
              <a:rPr lang="ru-RU" sz="2200" b="1" i="1" dirty="0" err="1" smtClean="0">
                <a:latin typeface="+mj-lt"/>
              </a:rPr>
              <a:t>працював</a:t>
            </a:r>
            <a:r>
              <a:rPr lang="ru-RU" sz="2200" b="1" i="1" dirty="0" smtClean="0">
                <a:latin typeface="+mj-lt"/>
              </a:rPr>
              <a:t> над </a:t>
            </a:r>
            <a:r>
              <a:rPr lang="ru-RU" sz="2200" b="1" i="1" dirty="0" err="1" smtClean="0">
                <a:latin typeface="+mj-lt"/>
              </a:rPr>
              <a:t>питаннями</a:t>
            </a:r>
            <a:r>
              <a:rPr lang="ru-RU" sz="2200" b="1" i="1" dirty="0" smtClean="0">
                <a:latin typeface="+mj-lt"/>
              </a:rPr>
              <a:t>  </a:t>
            </a:r>
            <a:r>
              <a:rPr lang="ru-RU" sz="2200" b="1" i="1" dirty="0" err="1" smtClean="0">
                <a:latin typeface="+mj-lt"/>
              </a:rPr>
              <a:t>атомної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техніки</a:t>
            </a:r>
            <a:r>
              <a:rPr lang="ru-RU" sz="2200" b="1" i="1" dirty="0" smtClean="0">
                <a:latin typeface="+mj-lt"/>
              </a:rPr>
              <a:t> в </a:t>
            </a:r>
            <a:r>
              <a:rPr lang="ru-RU" sz="2200" b="1" i="1" dirty="0" err="1" smtClean="0">
                <a:latin typeface="+mj-lt"/>
              </a:rPr>
              <a:t>інтересах</a:t>
            </a:r>
            <a:r>
              <a:rPr lang="ru-RU" sz="2200" b="1" i="1" dirty="0" smtClean="0">
                <a:latin typeface="+mj-lt"/>
              </a:rPr>
              <a:t> народного </a:t>
            </a:r>
            <a:r>
              <a:rPr lang="ru-RU" sz="2200" b="1" i="1" dirty="0" err="1" smtClean="0">
                <a:latin typeface="+mj-lt"/>
              </a:rPr>
              <a:t>господарства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країни</a:t>
            </a:r>
            <a:r>
              <a:rPr lang="ru-RU" sz="2200" b="1" i="1" dirty="0" smtClean="0">
                <a:latin typeface="+mj-lt"/>
              </a:rPr>
              <a:t>.</a:t>
            </a:r>
          </a:p>
          <a:p>
            <a:r>
              <a:rPr lang="ru-RU" sz="2200" b="1" i="1" dirty="0" smtClean="0">
                <a:latin typeface="+mj-lt"/>
              </a:rPr>
              <a:t>У 1946 р. в </a:t>
            </a:r>
            <a:r>
              <a:rPr lang="ru-RU" sz="2200" b="1" i="1" dirty="0" err="1" smtClean="0">
                <a:latin typeface="+mj-lt"/>
              </a:rPr>
              <a:t>Росії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був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споруджений</a:t>
            </a:r>
            <a:r>
              <a:rPr lang="ru-RU" sz="2200" b="1" i="1" dirty="0" smtClean="0">
                <a:latin typeface="+mj-lt"/>
              </a:rPr>
              <a:t> і </a:t>
            </a:r>
            <a:r>
              <a:rPr lang="ru-RU" sz="2200" b="1" i="1" dirty="0" err="1" smtClean="0">
                <a:latin typeface="+mj-lt"/>
              </a:rPr>
              <a:t>запущений</a:t>
            </a:r>
            <a:r>
              <a:rPr lang="ru-RU" sz="2200" b="1" i="1" dirty="0" smtClean="0">
                <a:latin typeface="+mj-lt"/>
              </a:rPr>
              <a:t> перший на </a:t>
            </a:r>
            <a:r>
              <a:rPr lang="ru-RU" sz="2200" b="1" i="1" dirty="0" err="1" smtClean="0">
                <a:latin typeface="+mj-lt"/>
              </a:rPr>
              <a:t>Європейсько-Азіатському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континенті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ядерний</a:t>
            </a:r>
            <a:r>
              <a:rPr lang="ru-RU" sz="2200" b="1" i="1" dirty="0" smtClean="0">
                <a:latin typeface="+mj-lt"/>
              </a:rPr>
              <a:t> реактор.</a:t>
            </a:r>
          </a:p>
          <a:p>
            <a:r>
              <a:rPr lang="ru-RU" sz="2200" b="1" i="1" dirty="0" err="1" smtClean="0">
                <a:latin typeface="+mj-lt"/>
              </a:rPr>
              <a:t>Створюється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уранодобувної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промисловості</a:t>
            </a:r>
            <a:r>
              <a:rPr lang="ru-RU" sz="2200" b="1" i="1" dirty="0" smtClean="0">
                <a:latin typeface="+mj-lt"/>
              </a:rPr>
              <a:t>.</a:t>
            </a:r>
          </a:p>
          <a:p>
            <a:r>
              <a:rPr lang="ru-RU" sz="2200" b="1" i="1" dirty="0" err="1" smtClean="0">
                <a:latin typeface="+mj-lt"/>
              </a:rPr>
              <a:t>Організоване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виробництво</a:t>
            </a:r>
            <a:r>
              <a:rPr lang="ru-RU" sz="2200" b="1" i="1" dirty="0" smtClean="0">
                <a:latin typeface="+mj-lt"/>
              </a:rPr>
              <a:t> ядерного </a:t>
            </a:r>
            <a:r>
              <a:rPr lang="ru-RU" sz="2200" b="1" i="1" dirty="0" err="1" smtClean="0">
                <a:latin typeface="+mj-lt"/>
              </a:rPr>
              <a:t>пального</a:t>
            </a:r>
            <a:r>
              <a:rPr lang="ru-RU" sz="2200" b="1" i="1" dirty="0" smtClean="0">
                <a:latin typeface="+mj-lt"/>
              </a:rPr>
              <a:t> - урану-235 і плутонію-239, </a:t>
            </a:r>
            <a:r>
              <a:rPr lang="ru-RU" sz="2200" b="1" i="1" dirty="0" err="1" smtClean="0">
                <a:latin typeface="+mj-lt"/>
              </a:rPr>
              <a:t>налагоджено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випуск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радіоактивних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ізотопів</a:t>
            </a:r>
            <a:r>
              <a:rPr lang="ru-RU" sz="2200" b="1" i="1" dirty="0" smtClean="0">
                <a:latin typeface="+mj-lt"/>
              </a:rPr>
              <a:t>.</a:t>
            </a:r>
            <a:endParaRPr lang="ru-RU" sz="2200" b="1" i="1" dirty="0">
              <a:latin typeface="+mj-lt"/>
            </a:endParaRPr>
          </a:p>
        </p:txBody>
      </p:sp>
      <p:pic>
        <p:nvPicPr>
          <p:cNvPr id="3" name="Picture 5" descr="pk_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395" y="890262"/>
            <a:ext cx="3894069" cy="4626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4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amuseum.com/userpics/1039-Pamyatnik-uchastnikam-likvidacii-posledstviy-avarii-na-ChA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5" y="404664"/>
            <a:ext cx="7516795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56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ternika.org/sites/default/files/work_test/ris1.jpg?13172218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12686" b="26602"/>
          <a:stretch/>
        </p:blipFill>
        <p:spPr bwMode="auto">
          <a:xfrm>
            <a:off x="755576" y="620688"/>
            <a:ext cx="7507970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19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dintsovo.info/img/2008/07/p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96239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43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2/73/682/73682819_Chernobyl_heroes_mem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256584" cy="6244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7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521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latin typeface="+mj-lt"/>
              </a:rPr>
              <a:t>Це</a:t>
            </a:r>
            <a:r>
              <a:rPr lang="ru-RU" sz="3600" b="1" i="1" dirty="0">
                <a:latin typeface="+mj-lt"/>
              </a:rPr>
              <a:t> не повинно </a:t>
            </a:r>
            <a:r>
              <a:rPr lang="ru-RU" sz="3600" b="1" i="1" dirty="0" err="1" smtClean="0">
                <a:latin typeface="+mj-lt"/>
              </a:rPr>
              <a:t>повторитися</a:t>
            </a:r>
            <a:r>
              <a:rPr lang="ru-RU" sz="3600" b="1" i="1" dirty="0" smtClean="0">
                <a:latin typeface="+mj-lt"/>
              </a:rPr>
              <a:t>!</a:t>
            </a:r>
            <a:endParaRPr lang="ru-RU" dirty="0"/>
          </a:p>
        </p:txBody>
      </p:sp>
      <p:pic>
        <p:nvPicPr>
          <p:cNvPr id="4" name="Picture 6" descr="i-40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4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21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21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99928"/>
            <a:ext cx="84246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Всього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>
                <a:latin typeface="+mj-lt"/>
              </a:rPr>
              <a:t>з моменту початку </a:t>
            </a:r>
            <a:r>
              <a:rPr lang="ru-RU" sz="2200" b="1" i="1" dirty="0" err="1">
                <a:latin typeface="+mj-lt"/>
              </a:rPr>
              <a:t>експлуатації</a:t>
            </a:r>
            <a:r>
              <a:rPr lang="ru-RU" sz="2200" b="1" i="1" dirty="0">
                <a:latin typeface="+mj-lt"/>
              </a:rPr>
              <a:t> АЕС у 14 </a:t>
            </a:r>
            <a:r>
              <a:rPr lang="ru-RU" sz="2200" b="1" i="1" dirty="0" err="1">
                <a:latin typeface="+mj-lt"/>
              </a:rPr>
              <a:t>країнах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світу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сталося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понад</a:t>
            </a:r>
            <a:r>
              <a:rPr lang="ru-RU" sz="2200" b="1" i="1" dirty="0">
                <a:latin typeface="+mj-lt"/>
              </a:rPr>
              <a:t> 150 </a:t>
            </a:r>
            <a:r>
              <a:rPr lang="ru-RU" sz="2200" b="1" i="1" dirty="0" err="1">
                <a:latin typeface="+mj-lt"/>
              </a:rPr>
              <a:t>інцидентів</a:t>
            </a:r>
            <a:r>
              <a:rPr lang="ru-RU" sz="2200" b="1" i="1" dirty="0">
                <a:latin typeface="+mj-lt"/>
              </a:rPr>
              <a:t> і </a:t>
            </a:r>
            <a:r>
              <a:rPr lang="ru-RU" sz="2200" b="1" i="1" dirty="0" err="1">
                <a:latin typeface="+mj-lt"/>
              </a:rPr>
              <a:t>аварій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різного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ступеня</a:t>
            </a:r>
            <a:r>
              <a:rPr lang="ru-RU" sz="2200" b="1" i="1" dirty="0">
                <a:latin typeface="+mj-lt"/>
              </a:rPr>
              <a:t> </a:t>
            </a:r>
            <a:r>
              <a:rPr lang="ru-RU" sz="2200" b="1" i="1" dirty="0" err="1">
                <a:latin typeface="+mj-lt"/>
              </a:rPr>
              <a:t>складності</a:t>
            </a:r>
            <a:r>
              <a:rPr lang="ru-RU" sz="2200" b="1" i="1" dirty="0" smtClean="0">
                <a:latin typeface="+mj-lt"/>
              </a:rPr>
              <a:t>.</a:t>
            </a:r>
          </a:p>
          <a:p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 err="1" smtClean="0">
                <a:latin typeface="+mj-lt"/>
              </a:rPr>
              <a:t>Деякі</a:t>
            </a:r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>
                <a:latin typeface="+mj-lt"/>
              </a:rPr>
              <a:t>з них</a:t>
            </a:r>
            <a:r>
              <a:rPr lang="ru-RU" sz="2200" b="1" i="1" dirty="0" smtClean="0">
                <a:latin typeface="+mj-lt"/>
              </a:rPr>
              <a:t>:</a:t>
            </a:r>
            <a:endParaRPr lang="ru-RU" sz="2200" b="1" i="1" dirty="0">
              <a:latin typeface="+mj-lt"/>
            </a:endParaRPr>
          </a:p>
          <a:p>
            <a:r>
              <a:rPr lang="ru-RU" sz="2100" b="1" i="1" dirty="0">
                <a:latin typeface="+mj-lt"/>
              </a:rPr>
              <a:t>У 1957р - в </a:t>
            </a:r>
            <a:r>
              <a:rPr lang="ru-RU" sz="2100" b="1" i="1" dirty="0" err="1">
                <a:latin typeface="+mj-lt"/>
              </a:rPr>
              <a:t>Уіндскейлі</a:t>
            </a:r>
            <a:r>
              <a:rPr lang="ru-RU" sz="2100" b="1" i="1" dirty="0">
                <a:latin typeface="+mj-lt"/>
              </a:rPr>
              <a:t> (</a:t>
            </a:r>
            <a:r>
              <a:rPr lang="ru-RU" sz="2100" b="1" i="1" dirty="0" err="1" smtClean="0">
                <a:latin typeface="+mj-lt"/>
              </a:rPr>
              <a:t>Англія</a:t>
            </a:r>
            <a:r>
              <a:rPr lang="ru-RU" sz="2100" b="1" i="1" dirty="0" smtClean="0">
                <a:latin typeface="+mj-lt"/>
              </a:rPr>
              <a:t>);</a:t>
            </a:r>
            <a:endParaRPr lang="ru-RU" sz="2100" b="1" i="1" dirty="0">
              <a:latin typeface="+mj-lt"/>
            </a:endParaRPr>
          </a:p>
          <a:p>
            <a:r>
              <a:rPr lang="ru-RU" sz="2100" b="1" i="1" dirty="0">
                <a:latin typeface="+mj-lt"/>
              </a:rPr>
              <a:t>В1959г - </a:t>
            </a:r>
            <a:r>
              <a:rPr lang="ru-RU" sz="2100" b="1" i="1" dirty="0" smtClean="0">
                <a:latin typeface="+mj-lt"/>
              </a:rPr>
              <a:t>в Санта-</a:t>
            </a:r>
            <a:r>
              <a:rPr lang="ru-RU" sz="2100" b="1" i="1" dirty="0" err="1" smtClean="0">
                <a:latin typeface="+mj-lt"/>
              </a:rPr>
              <a:t>Сюзанні</a:t>
            </a:r>
            <a:r>
              <a:rPr lang="ru-RU" sz="2100" b="1" i="1" dirty="0" smtClean="0">
                <a:latin typeface="+mj-lt"/>
              </a:rPr>
              <a:t> (</a:t>
            </a:r>
            <a:r>
              <a:rPr lang="ru-RU" sz="2100" b="1" i="1" dirty="0">
                <a:latin typeface="+mj-lt"/>
              </a:rPr>
              <a:t>США</a:t>
            </a:r>
            <a:r>
              <a:rPr lang="ru-RU" sz="2100" b="1" i="1" dirty="0" smtClean="0">
                <a:latin typeface="+mj-lt"/>
              </a:rPr>
              <a:t>);</a:t>
            </a:r>
            <a:endParaRPr lang="ru-RU" sz="2100" b="1" i="1" dirty="0">
              <a:latin typeface="+mj-lt"/>
            </a:endParaRPr>
          </a:p>
          <a:p>
            <a:r>
              <a:rPr lang="ru-RU" sz="2100" b="1" i="1" dirty="0">
                <a:latin typeface="+mj-lt"/>
              </a:rPr>
              <a:t>В1961г - В Айдахо-</a:t>
            </a:r>
            <a:r>
              <a:rPr lang="ru-RU" sz="2100" b="1" i="1" dirty="0" err="1">
                <a:latin typeface="+mj-lt"/>
              </a:rPr>
              <a:t>Фолсі</a:t>
            </a:r>
            <a:r>
              <a:rPr lang="ru-RU" sz="2100" b="1" i="1" dirty="0">
                <a:latin typeface="+mj-lt"/>
              </a:rPr>
              <a:t> (США</a:t>
            </a:r>
            <a:r>
              <a:rPr lang="ru-RU" sz="2100" b="1" i="1" dirty="0" smtClean="0">
                <a:latin typeface="+mj-lt"/>
              </a:rPr>
              <a:t>);</a:t>
            </a:r>
            <a:endParaRPr lang="ru-RU" sz="2100" b="1" i="1" dirty="0">
              <a:latin typeface="+mj-lt"/>
            </a:endParaRPr>
          </a:p>
          <a:p>
            <a:r>
              <a:rPr lang="ru-RU" sz="2100" b="1" i="1" dirty="0">
                <a:latin typeface="+mj-lt"/>
              </a:rPr>
              <a:t>В1979г - в Три-</a:t>
            </a:r>
            <a:r>
              <a:rPr lang="ru-RU" sz="2100" b="1" i="1" dirty="0" err="1">
                <a:latin typeface="+mj-lt"/>
              </a:rPr>
              <a:t>Майл</a:t>
            </a:r>
            <a:r>
              <a:rPr lang="ru-RU" sz="2100" b="1" i="1" dirty="0">
                <a:latin typeface="+mj-lt"/>
              </a:rPr>
              <a:t>-</a:t>
            </a:r>
            <a:r>
              <a:rPr lang="ru-RU" sz="2100" b="1" i="1" dirty="0" err="1">
                <a:latin typeface="+mj-lt"/>
              </a:rPr>
              <a:t>Айленд</a:t>
            </a:r>
            <a:r>
              <a:rPr lang="ru-RU" sz="2100" b="1" i="1" dirty="0">
                <a:latin typeface="+mj-lt"/>
              </a:rPr>
              <a:t> (США</a:t>
            </a:r>
            <a:r>
              <a:rPr lang="ru-RU" sz="2100" b="1" i="1" dirty="0" smtClean="0">
                <a:latin typeface="+mj-lt"/>
              </a:rPr>
              <a:t>);</a:t>
            </a:r>
            <a:endParaRPr lang="ru-RU" sz="2100" b="1" i="1" dirty="0">
              <a:latin typeface="+mj-lt"/>
            </a:endParaRPr>
          </a:p>
          <a:p>
            <a:r>
              <a:rPr lang="ru-RU" sz="2100" b="1" i="1" dirty="0" smtClean="0">
                <a:latin typeface="+mj-lt"/>
              </a:rPr>
              <a:t> 1986 - </a:t>
            </a:r>
            <a:r>
              <a:rPr lang="ru-RU" sz="2100" b="1" i="1" dirty="0" err="1" smtClean="0">
                <a:latin typeface="+mj-lt"/>
              </a:rPr>
              <a:t>Чорнобильська</a:t>
            </a:r>
            <a:r>
              <a:rPr lang="ru-RU" sz="2100" b="1" i="1" dirty="0" smtClean="0">
                <a:latin typeface="+mj-lt"/>
              </a:rPr>
              <a:t> </a:t>
            </a:r>
            <a:r>
              <a:rPr lang="ru-RU" sz="2100" b="1" i="1" dirty="0">
                <a:latin typeface="+mj-lt"/>
              </a:rPr>
              <a:t>катастрофа.</a:t>
            </a:r>
          </a:p>
        </p:txBody>
      </p:sp>
      <p:pic>
        <p:nvPicPr>
          <p:cNvPr id="2050" name="Picture 2" descr="http://rizhik.net/uploads/posts/2011-03/1300652803_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48" y="3741341"/>
            <a:ext cx="3687418" cy="2763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avidicke.com/images/stories/October20104/sl1big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" y="3336612"/>
            <a:ext cx="4340207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риМайл Айлен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9261"/>
            <a:ext cx="3684983" cy="2369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4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raducionalist.info/_bl/11/20608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9" y="764704"/>
            <a:ext cx="7560840" cy="5344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bp.by/images/anovosti/130347173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" y="764704"/>
            <a:ext cx="8325360" cy="5344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6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piccy.info/i5/02/64/196402/29619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296918" cy="2736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piccy.info/i5/00/64/196400/29619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8" y="3732241"/>
            <a:ext cx="4250006" cy="2651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16.fastpic.ru/big/2011/0206/ed/54de69fe4ae3b53c5226a26a826f61e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09" y="3737401"/>
            <a:ext cx="4316775" cy="2646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ta.photo.sibnet.ru/upload/imggreat/130307027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8" y="2551601"/>
            <a:ext cx="4305438" cy="2675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1" y="384338"/>
            <a:ext cx="8621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+mj-lt"/>
              </a:rPr>
              <a:t>Чорнобиль</a:t>
            </a:r>
            <a:r>
              <a:rPr lang="ru-RU" sz="2400" b="1" i="1" dirty="0">
                <a:latin typeface="+mj-lt"/>
              </a:rPr>
              <a:t> - </a:t>
            </a:r>
            <a:r>
              <a:rPr lang="ru-RU" sz="2400" b="1" i="1" dirty="0" err="1">
                <a:latin typeface="+mj-lt"/>
              </a:rPr>
              <a:t>невелике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місто</a:t>
            </a:r>
            <a:r>
              <a:rPr lang="ru-RU" sz="2400" b="1" i="1" dirty="0">
                <a:latin typeface="+mj-lt"/>
              </a:rPr>
              <a:t>, </a:t>
            </a:r>
            <a:r>
              <a:rPr lang="ru-RU" sz="2400" b="1" i="1" dirty="0" err="1">
                <a:latin typeface="+mj-lt"/>
              </a:rPr>
              <a:t>розташоване</a:t>
            </a:r>
            <a:r>
              <a:rPr lang="ru-RU" sz="2400" b="1" i="1" dirty="0">
                <a:latin typeface="+mj-lt"/>
              </a:rPr>
              <a:t> на </a:t>
            </a:r>
            <a:r>
              <a:rPr lang="ru-RU" sz="2400" b="1" i="1" dirty="0" err="1">
                <a:latin typeface="+mj-lt"/>
              </a:rPr>
              <a:t>березі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Київського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водосховища</a:t>
            </a:r>
            <a:r>
              <a:rPr lang="ru-RU" sz="2400" b="1" i="1" dirty="0">
                <a:latin typeface="+mj-lt"/>
              </a:rPr>
              <a:t>, </a:t>
            </a:r>
            <a:r>
              <a:rPr lang="ru-RU" sz="2400" b="1" i="1" dirty="0" err="1">
                <a:latin typeface="+mj-lt"/>
              </a:rPr>
              <a:t>між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річками</a:t>
            </a:r>
            <a:r>
              <a:rPr lang="ru-RU" sz="2400" b="1" i="1" dirty="0">
                <a:latin typeface="+mj-lt"/>
              </a:rPr>
              <a:t> Уж та </a:t>
            </a:r>
            <a:r>
              <a:rPr lang="ru-RU" sz="2400" b="1" i="1" dirty="0" err="1">
                <a:latin typeface="+mj-lt"/>
              </a:rPr>
              <a:t>Прип'ять</a:t>
            </a:r>
            <a:r>
              <a:rPr lang="ru-RU" sz="2400" b="1" i="1" dirty="0">
                <a:latin typeface="+mj-lt"/>
              </a:rPr>
              <a:t>, </a:t>
            </a:r>
            <a:r>
              <a:rPr lang="ru-RU" sz="2400" b="1" i="1" dirty="0" err="1">
                <a:latin typeface="+mj-lt"/>
              </a:rPr>
              <a:t>місто</a:t>
            </a:r>
            <a:r>
              <a:rPr lang="ru-RU" sz="2400" b="1" i="1" dirty="0">
                <a:latin typeface="+mj-lt"/>
              </a:rPr>
              <a:t>, </a:t>
            </a:r>
            <a:r>
              <a:rPr lang="ru-RU" sz="2400" b="1" i="1" dirty="0" err="1">
                <a:latin typeface="+mj-lt"/>
              </a:rPr>
              <a:t>що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потопає</a:t>
            </a:r>
            <a:r>
              <a:rPr lang="ru-RU" sz="2400" b="1" i="1" dirty="0">
                <a:latin typeface="+mj-lt"/>
              </a:rPr>
              <a:t> в </a:t>
            </a:r>
            <a:r>
              <a:rPr lang="ru-RU" sz="2400" b="1" i="1" dirty="0" err="1">
                <a:latin typeface="+mj-lt"/>
              </a:rPr>
              <a:t>зелені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лісів</a:t>
            </a:r>
            <a:r>
              <a:rPr lang="ru-RU" sz="2400" b="1" i="1" dirty="0">
                <a:latin typeface="+mj-lt"/>
              </a:rPr>
              <a:t>.</a:t>
            </a:r>
          </a:p>
          <a:p>
            <a:r>
              <a:rPr lang="ru-RU" sz="2400" b="1" i="1" dirty="0">
                <a:latin typeface="+mj-lt"/>
              </a:rPr>
              <a:t>  </a:t>
            </a:r>
            <a:r>
              <a:rPr lang="ru-RU" sz="2400" b="1" i="1" dirty="0" err="1">
                <a:latin typeface="+mj-lt"/>
              </a:rPr>
              <a:t>Це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було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місто</a:t>
            </a:r>
            <a:r>
              <a:rPr lang="ru-RU" sz="2400" b="1" i="1" dirty="0">
                <a:latin typeface="+mj-lt"/>
              </a:rPr>
              <a:t>-сад! </a:t>
            </a:r>
            <a:r>
              <a:rPr lang="ru-RU" sz="2400" b="1" i="1" dirty="0" err="1">
                <a:latin typeface="+mj-lt"/>
              </a:rPr>
              <a:t>Красиві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бульвари</a:t>
            </a:r>
            <a:r>
              <a:rPr lang="ru-RU" sz="2400" b="1" i="1" dirty="0">
                <a:latin typeface="+mj-lt"/>
              </a:rPr>
              <a:t> і </a:t>
            </a:r>
            <a:r>
              <a:rPr lang="ru-RU" sz="2400" b="1" i="1" dirty="0" err="1">
                <a:latin typeface="+mj-lt"/>
              </a:rPr>
              <a:t>багато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зелені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зробили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його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приємним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місцем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відпочинку</a:t>
            </a:r>
            <a:r>
              <a:rPr lang="ru-RU" sz="2400" b="1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56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165" y="347172"/>
            <a:ext cx="8504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+mj-lt"/>
              </a:rPr>
              <a:t>Чорнобильська</a:t>
            </a:r>
            <a:r>
              <a:rPr lang="ru-RU" sz="2400" b="1" i="1" dirty="0" smtClean="0">
                <a:latin typeface="+mj-lt"/>
              </a:rPr>
              <a:t> АЕС </a:t>
            </a:r>
            <a:r>
              <a:rPr lang="ru-RU" sz="2400" b="1" i="1" dirty="0" err="1" smtClean="0">
                <a:latin typeface="+mj-lt"/>
              </a:rPr>
              <a:t>розташована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ru-RU" sz="2400" b="1" i="1" dirty="0">
                <a:latin typeface="+mj-lt"/>
              </a:rPr>
              <a:t>на </a:t>
            </a:r>
            <a:r>
              <a:rPr lang="ru-RU" sz="2400" b="1" i="1" dirty="0" err="1">
                <a:latin typeface="+mj-lt"/>
              </a:rPr>
              <a:t>Україні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поблизу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міста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Прип'ять</a:t>
            </a:r>
            <a:r>
              <a:rPr lang="ru-RU" sz="2400" b="1" i="1" dirty="0">
                <a:latin typeface="+mj-lt"/>
              </a:rPr>
              <a:t>, за 18 </a:t>
            </a:r>
            <a:r>
              <a:rPr lang="ru-RU" sz="2400" b="1" i="1" dirty="0" err="1">
                <a:latin typeface="+mj-lt"/>
              </a:rPr>
              <a:t>кілометрів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від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міста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Чорнобиль</a:t>
            </a:r>
            <a:r>
              <a:rPr lang="ru-RU" sz="2400" b="1" i="1" dirty="0">
                <a:latin typeface="+mj-lt"/>
              </a:rPr>
              <a:t>, за 16 </a:t>
            </a:r>
            <a:r>
              <a:rPr lang="ru-RU" sz="2400" b="1" i="1" dirty="0" err="1">
                <a:latin typeface="+mj-lt"/>
              </a:rPr>
              <a:t>кілометрів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від</a:t>
            </a:r>
            <a:r>
              <a:rPr lang="ru-RU" sz="2400" b="1" i="1" dirty="0">
                <a:latin typeface="+mj-lt"/>
              </a:rPr>
              <a:t> кордону з </a:t>
            </a:r>
            <a:r>
              <a:rPr lang="ru-RU" sz="2400" b="1" i="1" dirty="0" err="1">
                <a:latin typeface="+mj-lt"/>
              </a:rPr>
              <a:t>Білоруссю</a:t>
            </a:r>
            <a:r>
              <a:rPr lang="ru-RU" sz="2400" b="1" i="1" dirty="0">
                <a:latin typeface="+mj-lt"/>
              </a:rPr>
              <a:t> і за 110 </a:t>
            </a:r>
            <a:r>
              <a:rPr lang="ru-RU" sz="2400" b="1" i="1" dirty="0" err="1">
                <a:latin typeface="+mj-lt"/>
              </a:rPr>
              <a:t>кілометрів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від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Києва</a:t>
            </a:r>
            <a:r>
              <a:rPr lang="ru-RU" sz="2400" b="1" i="1" dirty="0">
                <a:latin typeface="+mj-lt"/>
              </a:rPr>
              <a:t>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87788" y="1587260"/>
            <a:ext cx="4532684" cy="5010092"/>
            <a:chOff x="4006579" y="2333297"/>
            <a:chExt cx="4712196" cy="4099545"/>
          </a:xfrm>
        </p:grpSpPr>
        <p:pic>
          <p:nvPicPr>
            <p:cNvPr id="2054" name="Picture 6" descr="http://www.ayda.ru/ukraine/kiev/map/kievskaya-oblast-map-454-5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3" b="32739"/>
            <a:stretch/>
          </p:blipFill>
          <p:spPr bwMode="auto">
            <a:xfrm>
              <a:off x="4006579" y="2333297"/>
              <a:ext cx="4712196" cy="409954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4882762" y="2548192"/>
              <a:ext cx="936104" cy="648071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63463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733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+mj-lt"/>
              </a:rPr>
              <a:t>У 1970 </a:t>
            </a:r>
            <a:r>
              <a:rPr lang="ru-RU" sz="2400" b="1" i="1" dirty="0" err="1">
                <a:latin typeface="+mj-lt"/>
              </a:rPr>
              <a:t>почалося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 smtClean="0">
                <a:latin typeface="+mj-lt"/>
              </a:rPr>
              <a:t>будівництво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uk-UA" sz="2400" b="1" i="1" dirty="0" smtClean="0">
                <a:latin typeface="+mj-lt"/>
              </a:rPr>
              <a:t>станції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ru-RU" sz="2400" b="1" i="1" dirty="0">
                <a:latin typeface="+mj-lt"/>
              </a:rPr>
              <a:t>і </a:t>
            </a:r>
            <a:r>
              <a:rPr lang="ru-RU" sz="2400" b="1" i="1" dirty="0" err="1">
                <a:latin typeface="+mj-lt"/>
              </a:rPr>
              <a:t>тривало</a:t>
            </a:r>
            <a:r>
              <a:rPr lang="ru-RU" sz="2400" b="1" i="1" dirty="0">
                <a:latin typeface="+mj-lt"/>
              </a:rPr>
              <a:t> аж до </a:t>
            </a:r>
            <a:r>
              <a:rPr lang="ru-RU" sz="2400" b="1" i="1" dirty="0" err="1">
                <a:latin typeface="+mj-lt"/>
              </a:rPr>
              <a:t>катастрофи</a:t>
            </a:r>
            <a:r>
              <a:rPr lang="ru-RU" sz="2400" b="1" i="1" dirty="0" smtClean="0">
                <a:latin typeface="+mj-lt"/>
              </a:rPr>
              <a:t>.</a:t>
            </a:r>
          </a:p>
          <a:p>
            <a:r>
              <a:rPr lang="ru-RU" sz="2400" b="1" i="1" dirty="0" smtClean="0">
                <a:latin typeface="+mj-lt"/>
              </a:rPr>
              <a:t>ЧАЕС </a:t>
            </a:r>
            <a:r>
              <a:rPr lang="ru-RU" sz="2400" b="1" i="1" dirty="0">
                <a:latin typeface="+mj-lt"/>
              </a:rPr>
              <a:t>(1-ий і 2-ий </a:t>
            </a:r>
            <a:r>
              <a:rPr lang="ru-RU" sz="2400" b="1" i="1" dirty="0" err="1">
                <a:latin typeface="+mj-lt"/>
              </a:rPr>
              <a:t>енергоблоки</a:t>
            </a:r>
            <a:r>
              <a:rPr lang="ru-RU" sz="2400" b="1" i="1" dirty="0">
                <a:latin typeface="+mj-lt"/>
              </a:rPr>
              <a:t>) </a:t>
            </a:r>
            <a:r>
              <a:rPr lang="ru-RU" sz="2400" b="1" i="1" dirty="0" err="1">
                <a:latin typeface="+mj-lt"/>
              </a:rPr>
              <a:t>були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побудовані</a:t>
            </a:r>
            <a:r>
              <a:rPr lang="ru-RU" sz="2400" b="1" i="1" dirty="0">
                <a:latin typeface="+mj-lt"/>
              </a:rPr>
              <a:t> в 1970-1977 роках, 3-ій і 4-ий - до </a:t>
            </a:r>
            <a:r>
              <a:rPr lang="ru-RU" sz="2400" b="1" i="1" dirty="0" err="1">
                <a:latin typeface="+mj-lt"/>
              </a:rPr>
              <a:t>кінця</a:t>
            </a:r>
            <a:r>
              <a:rPr lang="ru-RU" sz="2400" b="1" i="1" dirty="0">
                <a:latin typeface="+mj-lt"/>
              </a:rPr>
              <a:t> 1983 року.</a:t>
            </a:r>
          </a:p>
          <a:p>
            <a:r>
              <a:rPr lang="ru-RU" sz="2400" b="1" i="1" dirty="0">
                <a:latin typeface="+mj-lt"/>
              </a:rPr>
              <a:t>У 1981 </a:t>
            </a:r>
            <a:r>
              <a:rPr lang="ru-RU" sz="2400" b="1" i="1" dirty="0" err="1">
                <a:latin typeface="+mj-lt"/>
              </a:rPr>
              <a:t>році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розпочато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будівництво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третьої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черги</a:t>
            </a:r>
            <a:r>
              <a:rPr lang="ru-RU" sz="2400" b="1" i="1" dirty="0">
                <a:latin typeface="+mj-lt"/>
              </a:rPr>
              <a:t> - 5-го і 6-го </a:t>
            </a:r>
            <a:r>
              <a:rPr lang="ru-RU" sz="2400" b="1" i="1" dirty="0" err="1">
                <a:latin typeface="+mj-lt"/>
              </a:rPr>
              <a:t>енергоблоків</a:t>
            </a:r>
            <a:r>
              <a:rPr lang="ru-RU" sz="2400" b="1" i="1" dirty="0">
                <a:latin typeface="+mj-lt"/>
              </a:rPr>
              <a:t> з такими ж реакторами.</a:t>
            </a:r>
          </a:p>
          <a:p>
            <a:r>
              <a:rPr lang="ru-RU" sz="2400" b="1" i="1" dirty="0" err="1">
                <a:latin typeface="+mj-lt"/>
              </a:rPr>
              <a:t>Після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аварії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будівництво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цих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енергоблоків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було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знято</a:t>
            </a:r>
            <a:r>
              <a:rPr lang="ru-RU" sz="2400" b="1" i="1" dirty="0">
                <a:latin typeface="+mj-lt"/>
              </a:rPr>
              <a:t>.</a:t>
            </a:r>
          </a:p>
        </p:txBody>
      </p:sp>
      <p:pic>
        <p:nvPicPr>
          <p:cNvPr id="3074" name="Picture 2" descr="http://data.photo.sibnet.ru/upload/imggreat/13181626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098015" cy="3435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ipyat-city.ru/uploads/posts/2011-03/1300126917_101-pr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1"/>
            <a:ext cx="4268916" cy="3435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zipta.ru/wordpress/wp-content/uploads/2010/04/const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" b="5649"/>
          <a:stretch/>
        </p:blipFill>
        <p:spPr bwMode="auto">
          <a:xfrm>
            <a:off x="261045" y="3012554"/>
            <a:ext cx="4098015" cy="3500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.io.ua/img_aa/large/1390/91/13909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39" y="2996952"/>
            <a:ext cx="4268916" cy="3446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8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stalker.uz/story/u_samyh_istokov_istorii_goroda_pripya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/>
          <a:stretch/>
        </p:blipFill>
        <p:spPr bwMode="auto">
          <a:xfrm>
            <a:off x="4788024" y="338597"/>
            <a:ext cx="4104211" cy="589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saginas.narod.ru/photos/history_iae/images/0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2" y="410605"/>
            <a:ext cx="4312418" cy="589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7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950</TotalTime>
  <Words>773</Words>
  <Application>Microsoft Office PowerPoint</Application>
  <PresentationFormat>Экран (4:3)</PresentationFormat>
  <Paragraphs>50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32</cp:revision>
  <dcterms:created xsi:type="dcterms:W3CDTF">2013-03-30T12:39:48Z</dcterms:created>
  <dcterms:modified xsi:type="dcterms:W3CDTF">2013-04-03T21:28:28Z</dcterms:modified>
</cp:coreProperties>
</file>