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із теми 1 –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Без стилю та сі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ітли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52" autoAdjust="0"/>
  </p:normalViewPr>
  <p:slideViewPr>
    <p:cSldViewPr>
      <p:cViewPr varScale="1">
        <p:scale>
          <a:sx n="93" d="100"/>
          <a:sy n="93" d="100"/>
        </p:scale>
        <p:origin x="-726" y="-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F6D7-2D5D-459A-BE20-D0E09910BD5A}" type="datetimeFigureOut">
              <a:rPr lang="uk-UA" smtClean="0"/>
              <a:t>04.02.2015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94B24-A58B-4957-8CC4-0FFF4DE9CD7A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99516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F6D7-2D5D-459A-BE20-D0E09910BD5A}" type="datetimeFigureOut">
              <a:rPr lang="uk-UA" smtClean="0"/>
              <a:t>04.02.2015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94B24-A58B-4957-8CC4-0FFF4DE9CD7A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6814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F6D7-2D5D-459A-BE20-D0E09910BD5A}" type="datetimeFigureOut">
              <a:rPr lang="uk-UA" smtClean="0"/>
              <a:t>04.02.2015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94B24-A58B-4957-8CC4-0FFF4DE9CD7A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17521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F6D7-2D5D-459A-BE20-D0E09910BD5A}" type="datetimeFigureOut">
              <a:rPr lang="uk-UA" smtClean="0"/>
              <a:t>04.02.2015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94B24-A58B-4957-8CC4-0FFF4DE9CD7A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4070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F6D7-2D5D-459A-BE20-D0E09910BD5A}" type="datetimeFigureOut">
              <a:rPr lang="uk-UA" smtClean="0"/>
              <a:t>04.02.2015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94B24-A58B-4957-8CC4-0FFF4DE9CD7A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78701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F6D7-2D5D-459A-BE20-D0E09910BD5A}" type="datetimeFigureOut">
              <a:rPr lang="uk-UA" smtClean="0"/>
              <a:t>04.02.2015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94B24-A58B-4957-8CC4-0FFF4DE9CD7A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32820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F6D7-2D5D-459A-BE20-D0E09910BD5A}" type="datetimeFigureOut">
              <a:rPr lang="uk-UA" smtClean="0"/>
              <a:t>04.02.2015</a:t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94B24-A58B-4957-8CC4-0FFF4DE9CD7A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96407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F6D7-2D5D-459A-BE20-D0E09910BD5A}" type="datetimeFigureOut">
              <a:rPr lang="uk-UA" smtClean="0"/>
              <a:t>04.02.2015</a:t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94B24-A58B-4957-8CC4-0FFF4DE9CD7A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23616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F6D7-2D5D-459A-BE20-D0E09910BD5A}" type="datetimeFigureOut">
              <a:rPr lang="uk-UA" smtClean="0"/>
              <a:t>04.02.2015</a:t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94B24-A58B-4957-8CC4-0FFF4DE9CD7A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65839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F6D7-2D5D-459A-BE20-D0E09910BD5A}" type="datetimeFigureOut">
              <a:rPr lang="uk-UA" smtClean="0"/>
              <a:t>04.02.2015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94B24-A58B-4957-8CC4-0FFF4DE9CD7A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91188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F6D7-2D5D-459A-BE20-D0E09910BD5A}" type="datetimeFigureOut">
              <a:rPr lang="uk-UA" smtClean="0"/>
              <a:t>04.02.2015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94B24-A58B-4957-8CC4-0FFF4DE9CD7A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36156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4F6D7-2D5D-459A-BE20-D0E09910BD5A}" type="datetimeFigureOut">
              <a:rPr lang="uk-UA" smtClean="0"/>
              <a:t>04.02.2015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94B24-A58B-4957-8CC4-0FFF4DE9CD7A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41812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419622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itchFamily="34" charset="0"/>
                <a:cs typeface="Segoe UI" pitchFamily="34" charset="0"/>
              </a:rPr>
              <a:t>Гетьмани України</a:t>
            </a:r>
            <a:b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itchFamily="34" charset="0"/>
                <a:cs typeface="Segoe UI" pitchFamily="34" charset="0"/>
              </a:rPr>
            </a:b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itchFamily="34" charset="0"/>
                <a:cs typeface="Segoe UI" pitchFamily="34" charset="0"/>
              </a:rPr>
              <a:t>в 60-80 роки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itchFamily="34" charset="0"/>
                <a:cs typeface="Segoe UI" pitchFamily="34" charset="0"/>
              </a:rPr>
              <a:t>XVII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itchFamily="34" charset="0"/>
                <a:cs typeface="Segoe UI" pitchFamily="34" charset="0"/>
              </a:rPr>
              <a:t>ст.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31640" y="3579862"/>
            <a:ext cx="6400800" cy="1314450"/>
          </a:xfrm>
        </p:spPr>
        <p:txBody>
          <a:bodyPr/>
          <a:lstStyle/>
          <a:p>
            <a:r>
              <a:rPr lang="uk-UA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Підготував</a:t>
            </a:r>
          </a:p>
          <a:p>
            <a:r>
              <a:rPr lang="uk-UA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Іван Ярошко</a:t>
            </a:r>
            <a:endParaRPr lang="uk-UA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48891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Monotype Corsiva" pitchFamily="66" charset="0"/>
                <a:ea typeface="Segoe UI" pitchFamily="34" charset="0"/>
                <a:cs typeface="Segoe UI" pitchFamily="34" charset="0"/>
              </a:rPr>
              <a:t>Зміст</a:t>
            </a:r>
            <a:endParaRPr lang="uk-UA" dirty="0">
              <a:latin typeface="Monotype Corsiva" pitchFamily="66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2915816" y="1203598"/>
            <a:ext cx="3323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Іван </a:t>
            </a:r>
            <a:r>
              <a:rPr lang="uk-UA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</a:t>
            </a:r>
            <a:r>
              <a:rPr lang="uk-UA" sz="4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иговський</a:t>
            </a:r>
            <a:endParaRPr lang="uk-UA" sz="4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TextBox 4">
            <a:hlinkClick r:id="rId4" action="ppaction://hlinksldjump"/>
          </p:cNvPr>
          <p:cNvSpPr txBox="1"/>
          <p:nvPr/>
        </p:nvSpPr>
        <p:spPr>
          <a:xfrm>
            <a:off x="2481402" y="2139702"/>
            <a:ext cx="4192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Юрій Хмельницький</a:t>
            </a:r>
            <a:endParaRPr lang="uk-UA" sz="4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56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300"/>
            <a:ext cx="8229600" cy="857250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Іван Виговський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71550"/>
            <a:ext cx="3384376" cy="41044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aphicFrame>
        <p:nvGraphicFramePr>
          <p:cNvPr id="8" name="Таблиця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393930"/>
              </p:ext>
            </p:extLst>
          </p:nvPr>
        </p:nvGraphicFramePr>
        <p:xfrm>
          <a:off x="3923928" y="987574"/>
          <a:ext cx="4896544" cy="402336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2376264"/>
                <a:gridCol w="2520280"/>
              </a:tblGrid>
              <a:tr h="340401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Правління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1657-1659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40401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Обрання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27 серпня 1657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40401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Попередник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Богдан Хмельницький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40401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Наступник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Юрій Хмельницький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40401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Дата народження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Близько</a:t>
                      </a:r>
                      <a:r>
                        <a:rPr lang="uk-UA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1608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40401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Дата смерті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27 березня 1664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40401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Дружина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Олена </a:t>
                      </a:r>
                      <a:r>
                        <a:rPr lang="uk-UA" dirty="0" err="1" smtClean="0">
                          <a:solidFill>
                            <a:schemeClr val="bg1"/>
                          </a:solidFill>
                        </a:rPr>
                        <a:t>Стеткевич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40401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Діти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Мар'яна, Остап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40401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Династія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Виговські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40401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Батько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Остап Виговський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40401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088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300"/>
            <a:ext cx="8229600" cy="857250"/>
          </a:xfrm>
        </p:spPr>
        <p:txBody>
          <a:bodyPr/>
          <a:lstStyle/>
          <a:p>
            <a:r>
              <a:rPr lang="uk-UA" dirty="0" smtClean="0"/>
              <a:t>Іван Виговський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0" y="715912"/>
            <a:ext cx="9144000" cy="442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80" dirty="0" smtClean="0"/>
              <a:t>Народився </a:t>
            </a:r>
            <a:r>
              <a:rPr lang="uk-UA" sz="1280" dirty="0"/>
              <a:t>на </a:t>
            </a:r>
            <a:r>
              <a:rPr lang="uk-UA" sz="1280" dirty="0" err="1" smtClean="0"/>
              <a:t>Овруччині</a:t>
            </a:r>
            <a:r>
              <a:rPr lang="uk-UA" sz="1280" dirty="0" smtClean="0"/>
              <a:t>. </a:t>
            </a:r>
            <a:r>
              <a:rPr lang="uk-UA" sz="1280" dirty="0"/>
              <a:t>Випускник Київської братської </a:t>
            </a:r>
            <a:r>
              <a:rPr lang="uk-UA" sz="1280" dirty="0" smtClean="0"/>
              <a:t>школи. </a:t>
            </a:r>
            <a:r>
              <a:rPr lang="uk-UA" sz="1280" dirty="0"/>
              <a:t>Працював у київському і луцькому судах, був намісником луцького старости. Згодом поступив до </a:t>
            </a:r>
            <a:r>
              <a:rPr lang="uk-UA" sz="1280" dirty="0" err="1"/>
              <a:t>кварцяного</a:t>
            </a:r>
            <a:r>
              <a:rPr lang="uk-UA" sz="1280" dirty="0"/>
              <a:t> війська Речі Посполитої, де дослужився до ротмістра. На початку Хмельниччини брав участь у битві під Жовтими водами 1648 року на боці урядових військ. У ході битви потрапив до татарського полону, але був викуплений гетьманом Богданом </a:t>
            </a:r>
            <a:r>
              <a:rPr lang="uk-UA" sz="1280" dirty="0" smtClean="0"/>
              <a:t>Хмельницьким. </a:t>
            </a:r>
            <a:r>
              <a:rPr lang="uk-UA" sz="1280" dirty="0"/>
              <a:t>Після переходу на бік козаків, працював особистим писарем гетьмана, а 1650 року отримав посаду військового генерального писаря. Сформував і очолив козацький уряд при гетьмані — Генеральну військову канцелярію. Брав участь у воєнних операціях при Пилявцях (1648), під Збаражем та </a:t>
            </a:r>
            <a:r>
              <a:rPr lang="uk-UA" sz="1280" dirty="0" err="1"/>
              <a:t>Зборовом</a:t>
            </a:r>
            <a:r>
              <a:rPr lang="uk-UA" sz="1280" dirty="0"/>
              <a:t> (1649), Берестечком (1651), Батогом (1652), Жванцем (1653), </a:t>
            </a:r>
            <a:r>
              <a:rPr lang="uk-UA" sz="1280" dirty="0" err="1"/>
              <a:t>Охматовом</a:t>
            </a:r>
            <a:r>
              <a:rPr lang="uk-UA" sz="1280" dirty="0"/>
              <a:t> та Львовом (1655</a:t>
            </a:r>
            <a:r>
              <a:rPr lang="uk-UA" sz="1280" dirty="0" smtClean="0"/>
              <a:t>). </a:t>
            </a:r>
            <a:r>
              <a:rPr lang="uk-UA" sz="1280" dirty="0"/>
              <a:t>Займався розробкою і був присутнім при укладанні Зборівського, Білоцерківського та Переяславського </a:t>
            </a:r>
            <a:r>
              <a:rPr lang="uk-UA" sz="1280" dirty="0" smtClean="0"/>
              <a:t>договорів. </a:t>
            </a:r>
            <a:r>
              <a:rPr lang="uk-UA" sz="1280" dirty="0"/>
              <a:t>У квітні 1657 року при тяжкохворому гетьманові, та після смерті Хмельницького, став регентом при його малолітньому синові — гетьманові Юрієві. 26 липня того ж року обраний на Чигиринській раді новим гетьманом до часу повноліття Юрія, а 26 жовтня знову переобраний гетьманом на загальновійськовій раді в </a:t>
            </a:r>
            <a:r>
              <a:rPr lang="uk-UA" sz="1280" dirty="0" smtClean="0"/>
              <a:t>Корсуні. </a:t>
            </a:r>
            <a:r>
              <a:rPr lang="uk-UA" sz="1280" dirty="0"/>
              <a:t>Вступив у конфлікт із Запорозькою Січчю та Полтавським полком, який вилився у повстання під проводом Мартина Пушкаря і Якова Барабаша. Намагався, так само як і опоненти, залучити на свій бік московський уряд. 31 травня 1658 року розбив повстанців і жорстоко покарав полтавську старшину, однак не зміг спинити подальші виступи опозиції, що поклали початок Руїні. В умовах загрози війни з Московією, яка виступила на боці </a:t>
            </a:r>
            <a:r>
              <a:rPr lang="uk-UA" sz="1280" dirty="0" err="1"/>
              <a:t>антигетьманських</a:t>
            </a:r>
            <a:r>
              <a:rPr lang="uk-UA" sz="1280" dirty="0"/>
              <a:t> сил, 1658 року уклав Гадяцький договір із Річчю Посполитою, за яким козацька Україна перетворювалася на Велике князівство Руське, третю складову Речі </a:t>
            </a:r>
            <a:r>
              <a:rPr lang="uk-UA" sz="1280" dirty="0" smtClean="0"/>
              <a:t>Посполитої. </a:t>
            </a:r>
            <a:r>
              <a:rPr lang="uk-UA" sz="1280" dirty="0"/>
              <a:t>За договором проголошувався руським гетьманом і чигиринським старостою. Під час козацько-московської війни 1658-1659 років вщент розбив </a:t>
            </a:r>
            <a:r>
              <a:rPr lang="uk-UA" sz="1280" dirty="0" err="1"/>
              <a:t>московитів</a:t>
            </a:r>
            <a:r>
              <a:rPr lang="uk-UA" sz="1280" dirty="0"/>
              <a:t> під Конотопом за допомоги кримського хана </a:t>
            </a:r>
            <a:r>
              <a:rPr lang="uk-UA" sz="1280" dirty="0" err="1"/>
              <a:t>Мехмеда</a:t>
            </a:r>
            <a:r>
              <a:rPr lang="uk-UA" sz="1280" dirty="0"/>
              <a:t> </a:t>
            </a:r>
            <a:r>
              <a:rPr lang="en-US" sz="1280" dirty="0" smtClean="0"/>
              <a:t>IV. </a:t>
            </a:r>
            <a:r>
              <a:rPr lang="uk-UA" sz="1280" dirty="0"/>
              <a:t>Проте поступово втратив підтримку оточення через невдоволення козаків Гадяцьким договором. У вересні 1659 року передав булаву Юрієві Хмельницькому, після чого виїхав до Речі Посполитої. Решту життя провів на Волині та Галичині, займаючи посаду київського воєводи (</a:t>
            </a:r>
            <a:r>
              <a:rPr lang="uk-UA" sz="1280" dirty="0" smtClean="0"/>
              <a:t>1659-1664). </a:t>
            </a:r>
            <a:r>
              <a:rPr lang="uk-UA" sz="1280" dirty="0"/>
              <a:t>1663 року, після зречення Юрія Хмельницького, намагався повернути собі гетьманство, але програв Павлові Тетері. Був одним із таємних співорганізаторів антипольського повстання, що спалахнуло 1664 </a:t>
            </a:r>
            <a:r>
              <a:rPr lang="uk-UA" sz="1280" dirty="0" smtClean="0"/>
              <a:t>року. </a:t>
            </a:r>
            <a:r>
              <a:rPr lang="uk-UA" sz="1280" dirty="0"/>
              <a:t>Арештований поляками і козаками гетьмана Павла Тетері. Страчений у ніч з </a:t>
            </a:r>
            <a:r>
              <a:rPr lang="uk-UA" sz="1280" dirty="0" smtClean="0"/>
              <a:t>16 </a:t>
            </a:r>
            <a:r>
              <a:rPr lang="uk-UA" sz="1280" dirty="0"/>
              <a:t>на 17 </a:t>
            </a:r>
            <a:r>
              <a:rPr lang="uk-UA" sz="1280" dirty="0" smtClean="0"/>
              <a:t>березня </a:t>
            </a:r>
            <a:r>
              <a:rPr lang="uk-UA" sz="1280" dirty="0"/>
              <a:t>поблизу села </a:t>
            </a:r>
            <a:r>
              <a:rPr lang="uk-UA" sz="1280" dirty="0" err="1" smtClean="0"/>
              <a:t>Вільховець</a:t>
            </a:r>
            <a:r>
              <a:rPr lang="uk-UA" sz="1280" dirty="0" smtClean="0"/>
              <a:t>.</a:t>
            </a:r>
            <a:endParaRPr lang="uk-UA" sz="1280" dirty="0"/>
          </a:p>
        </p:txBody>
      </p:sp>
    </p:spTree>
    <p:extLst>
      <p:ext uri="{BB962C8B-B14F-4D97-AF65-F5344CB8AC3E}">
        <p14:creationId xmlns:p14="http://schemas.microsoft.com/office/powerpoint/2010/main" val="208847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300"/>
            <a:ext cx="8229600" cy="857250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Юрій Хмельницький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7" y="771550"/>
            <a:ext cx="3244629" cy="41044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aphicFrame>
        <p:nvGraphicFramePr>
          <p:cNvPr id="8" name="Таблиця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588256"/>
              </p:ext>
            </p:extLst>
          </p:nvPr>
        </p:nvGraphicFramePr>
        <p:xfrm>
          <a:off x="3923928" y="987574"/>
          <a:ext cx="4896544" cy="402336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2376264"/>
                <a:gridCol w="2520280"/>
              </a:tblGrid>
              <a:tr h="340401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Правління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1659-1685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40401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Обрання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11 вересня 1659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40401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Попередник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Іван Виговський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40401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Наступник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Петро Іваненко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40401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Дата народження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Близько</a:t>
                      </a:r>
                      <a:r>
                        <a:rPr lang="uk-UA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1641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40401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Дата смерті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1685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40401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Дружина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Марина </a:t>
                      </a:r>
                      <a:r>
                        <a:rPr lang="uk-UA" dirty="0" err="1" smtClean="0">
                          <a:solidFill>
                            <a:schemeClr val="bg1"/>
                          </a:solidFill>
                        </a:rPr>
                        <a:t>Головаш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40401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Діти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Немає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40401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Династія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Хмельницькі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40401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Батько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Богдан Хмельницький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40401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Мати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Ганна Сомко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814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300"/>
            <a:ext cx="8229600" cy="857250"/>
          </a:xfrm>
        </p:spPr>
        <p:txBody>
          <a:bodyPr/>
          <a:lstStyle/>
          <a:p>
            <a:r>
              <a:rPr lang="uk-UA" dirty="0"/>
              <a:t>Юрій Хмельницький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715912"/>
            <a:ext cx="9144000" cy="442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80" dirty="0" err="1"/>
              <a:t>Навчався</a:t>
            </a:r>
            <a:r>
              <a:rPr lang="ru-RU" sz="1280" dirty="0"/>
              <a:t> в </a:t>
            </a:r>
            <a:r>
              <a:rPr lang="ru-RU" sz="1280" dirty="0" err="1"/>
              <a:t>київському</a:t>
            </a:r>
            <a:r>
              <a:rPr lang="ru-RU" sz="1280" dirty="0"/>
              <a:t> </a:t>
            </a:r>
            <a:r>
              <a:rPr lang="ru-RU" sz="1280" dirty="0" err="1" smtClean="0"/>
              <a:t>колегіумі</a:t>
            </a:r>
            <a:r>
              <a:rPr lang="ru-RU" sz="1280" dirty="0" smtClean="0"/>
              <a:t>. </a:t>
            </a:r>
            <a:r>
              <a:rPr lang="ru-RU" sz="1280" dirty="0"/>
              <a:t>Волею </a:t>
            </a:r>
            <a:r>
              <a:rPr lang="ru-RU" sz="1280" dirty="0" err="1" smtClean="0"/>
              <a:t>свого</a:t>
            </a:r>
            <a:r>
              <a:rPr lang="ru-RU" sz="1280" dirty="0" smtClean="0"/>
              <a:t> батька </a:t>
            </a:r>
            <a:r>
              <a:rPr lang="ru-RU" sz="1280" dirty="0" err="1"/>
              <a:t>намічений</a:t>
            </a:r>
            <a:r>
              <a:rPr lang="ru-RU" sz="1280" dirty="0"/>
              <a:t> на </a:t>
            </a:r>
            <a:r>
              <a:rPr lang="ru-RU" sz="1280" dirty="0" err="1"/>
              <a:t>гетьманство</a:t>
            </a:r>
            <a:r>
              <a:rPr lang="ru-RU" sz="1280" dirty="0"/>
              <a:t>, </a:t>
            </a:r>
            <a:r>
              <a:rPr lang="ru-RU" sz="1280" dirty="0" err="1"/>
              <a:t>втім</a:t>
            </a:r>
            <a:r>
              <a:rPr lang="ru-RU" sz="1280" dirty="0"/>
              <a:t> на </a:t>
            </a:r>
            <a:r>
              <a:rPr lang="ru-RU" sz="1280" dirty="0" err="1"/>
              <a:t>Чигиринській</a:t>
            </a:r>
            <a:r>
              <a:rPr lang="ru-RU" sz="1280" dirty="0"/>
              <a:t> </a:t>
            </a:r>
            <a:r>
              <a:rPr lang="ru-RU" sz="1280" dirty="0" err="1"/>
              <a:t>нараді</a:t>
            </a:r>
            <a:r>
              <a:rPr lang="ru-RU" sz="1280" dirty="0"/>
              <a:t> 27 </a:t>
            </a:r>
            <a:r>
              <a:rPr lang="ru-RU" sz="1280" dirty="0" err="1"/>
              <a:t>серпня</a:t>
            </a:r>
            <a:r>
              <a:rPr lang="ru-RU" sz="1280" dirty="0"/>
              <a:t> 1657 </a:t>
            </a:r>
            <a:r>
              <a:rPr lang="ru-RU" sz="1280" dirty="0" err="1"/>
              <a:t>гетьманом</a:t>
            </a:r>
            <a:r>
              <a:rPr lang="ru-RU" sz="1280" dirty="0"/>
              <a:t> </a:t>
            </a:r>
            <a:r>
              <a:rPr lang="ru-RU" sz="1280" dirty="0" err="1"/>
              <a:t>було</a:t>
            </a:r>
            <a:r>
              <a:rPr lang="ru-RU" sz="1280" dirty="0"/>
              <a:t> </a:t>
            </a:r>
            <a:r>
              <a:rPr lang="ru-RU" sz="1280" dirty="0" err="1"/>
              <a:t>обрано</a:t>
            </a:r>
            <a:r>
              <a:rPr lang="ru-RU" sz="1280" dirty="0"/>
              <a:t> </a:t>
            </a:r>
            <a:r>
              <a:rPr lang="ru-RU" sz="1280" dirty="0" err="1"/>
              <a:t>Івана</a:t>
            </a:r>
            <a:r>
              <a:rPr lang="ru-RU" sz="1280" dirty="0"/>
              <a:t> </a:t>
            </a:r>
            <a:r>
              <a:rPr lang="ru-RU" sz="1280" dirty="0" err="1" smtClean="0"/>
              <a:t>Виговського.Після</a:t>
            </a:r>
            <a:r>
              <a:rPr lang="ru-RU" sz="1280" dirty="0" smtClean="0"/>
              <a:t> </a:t>
            </a:r>
            <a:r>
              <a:rPr lang="ru-RU" sz="1280" dirty="0" err="1"/>
              <a:t>відходу</a:t>
            </a:r>
            <a:r>
              <a:rPr lang="ru-RU" sz="1280" dirty="0"/>
              <a:t> </a:t>
            </a:r>
            <a:r>
              <a:rPr lang="ru-RU" sz="1280" dirty="0" err="1"/>
              <a:t>Виговського</a:t>
            </a:r>
            <a:r>
              <a:rPr lang="ru-RU" sz="1280" dirty="0"/>
              <a:t> на </a:t>
            </a:r>
            <a:r>
              <a:rPr lang="ru-RU" sz="1280" dirty="0" err="1"/>
              <a:t>Козацькій</a:t>
            </a:r>
            <a:r>
              <a:rPr lang="ru-RU" sz="1280" dirty="0"/>
              <a:t> </a:t>
            </a:r>
            <a:r>
              <a:rPr lang="ru-RU" sz="1280" dirty="0" err="1"/>
              <a:t>раді</a:t>
            </a:r>
            <a:r>
              <a:rPr lang="ru-RU" sz="1280" dirty="0"/>
              <a:t> в </a:t>
            </a:r>
            <a:r>
              <a:rPr lang="ru-RU" sz="1280" dirty="0" err="1"/>
              <a:t>Германівці</a:t>
            </a:r>
            <a:r>
              <a:rPr lang="ru-RU" sz="1280" dirty="0"/>
              <a:t> на </a:t>
            </a:r>
            <a:r>
              <a:rPr lang="ru-RU" sz="1280" dirty="0" err="1"/>
              <a:t>Київщині</a:t>
            </a:r>
            <a:r>
              <a:rPr lang="ru-RU" sz="1280" dirty="0"/>
              <a:t> 11 </a:t>
            </a:r>
            <a:r>
              <a:rPr lang="ru-RU" sz="1280" dirty="0" err="1"/>
              <a:t>вересня</a:t>
            </a:r>
            <a:r>
              <a:rPr lang="ru-RU" sz="1280" dirty="0"/>
              <a:t> 1659 </a:t>
            </a:r>
            <a:r>
              <a:rPr lang="ru-RU" sz="1280" dirty="0" err="1"/>
              <a:t>гетьманом</a:t>
            </a:r>
            <a:r>
              <a:rPr lang="ru-RU" sz="1280" dirty="0"/>
              <a:t> </a:t>
            </a:r>
            <a:r>
              <a:rPr lang="ru-RU" sz="1280" dirty="0" err="1"/>
              <a:t>України</a:t>
            </a:r>
            <a:r>
              <a:rPr lang="ru-RU" sz="1280" dirty="0"/>
              <a:t> </a:t>
            </a:r>
            <a:r>
              <a:rPr lang="ru-RU" sz="1280" dirty="0" err="1"/>
              <a:t>обрано</a:t>
            </a:r>
            <a:r>
              <a:rPr lang="ru-RU" sz="1280" dirty="0"/>
              <a:t> </a:t>
            </a:r>
            <a:r>
              <a:rPr lang="ru-RU" sz="1280" dirty="0" err="1"/>
              <a:t>Хмельницького</a:t>
            </a:r>
            <a:r>
              <a:rPr lang="ru-RU" sz="1280" dirty="0"/>
              <a:t>. </a:t>
            </a:r>
            <a:r>
              <a:rPr lang="ru-RU" sz="1280" dirty="0" err="1"/>
              <a:t>Скориставшись</a:t>
            </a:r>
            <a:r>
              <a:rPr lang="ru-RU" sz="1280" dirty="0"/>
              <a:t> </a:t>
            </a:r>
            <a:r>
              <a:rPr lang="ru-RU" sz="1280" dirty="0" err="1"/>
              <a:t>скрутним</a:t>
            </a:r>
            <a:r>
              <a:rPr lang="ru-RU" sz="1280" dirty="0"/>
              <a:t> становищем </a:t>
            </a:r>
            <a:r>
              <a:rPr lang="ru-RU" sz="1280" dirty="0" err="1"/>
              <a:t>України</a:t>
            </a:r>
            <a:r>
              <a:rPr lang="ru-RU" sz="1280" dirty="0"/>
              <a:t>, </a:t>
            </a:r>
            <a:r>
              <a:rPr lang="ru-RU" sz="1280" dirty="0" err="1"/>
              <a:t>московський</a:t>
            </a:r>
            <a:r>
              <a:rPr lang="ru-RU" sz="1280" dirty="0"/>
              <a:t> уряд і </a:t>
            </a:r>
            <a:r>
              <a:rPr lang="ru-RU" sz="1280" dirty="0" err="1"/>
              <a:t>його</a:t>
            </a:r>
            <a:r>
              <a:rPr lang="ru-RU" sz="1280" dirty="0"/>
              <a:t> </a:t>
            </a:r>
            <a:r>
              <a:rPr lang="ru-RU" sz="1280" dirty="0" err="1"/>
              <a:t>уповноважений</a:t>
            </a:r>
            <a:r>
              <a:rPr lang="ru-RU" sz="1280" dirty="0"/>
              <a:t> князь О. </a:t>
            </a:r>
            <a:r>
              <a:rPr lang="ru-RU" sz="1280" dirty="0" err="1"/>
              <a:t>Трубєцкой</a:t>
            </a:r>
            <a:r>
              <a:rPr lang="ru-RU" sz="1280" dirty="0"/>
              <a:t> </a:t>
            </a:r>
            <a:r>
              <a:rPr lang="ru-RU" sz="1280" dirty="0" err="1"/>
              <a:t>примусили</a:t>
            </a:r>
            <a:r>
              <a:rPr lang="ru-RU" sz="1280" dirty="0"/>
              <a:t> </a:t>
            </a:r>
            <a:r>
              <a:rPr lang="ru-RU" sz="1280" dirty="0" err="1"/>
              <a:t>Юрія</a:t>
            </a:r>
            <a:r>
              <a:rPr lang="ru-RU" sz="1280" dirty="0"/>
              <a:t> </a:t>
            </a:r>
            <a:r>
              <a:rPr lang="ru-RU" sz="1280" dirty="0" err="1"/>
              <a:t>Хмельницького</a:t>
            </a:r>
            <a:r>
              <a:rPr lang="ru-RU" sz="1280" dirty="0"/>
              <a:t> </a:t>
            </a:r>
            <a:r>
              <a:rPr lang="ru-RU" sz="1280" dirty="0" err="1"/>
              <a:t>укласти</a:t>
            </a:r>
            <a:r>
              <a:rPr lang="ru-RU" sz="1280" dirty="0"/>
              <a:t> 17 </a:t>
            </a:r>
            <a:r>
              <a:rPr lang="ru-RU" sz="1280" dirty="0" err="1"/>
              <a:t>жовтня</a:t>
            </a:r>
            <a:r>
              <a:rPr lang="ru-RU" sz="1280" dirty="0"/>
              <a:t> 1659 </a:t>
            </a:r>
            <a:r>
              <a:rPr lang="ru-RU" sz="1280" dirty="0" err="1"/>
              <a:t>Переяславські</a:t>
            </a:r>
            <a:r>
              <a:rPr lang="ru-RU" sz="1280" dirty="0"/>
              <a:t> </a:t>
            </a:r>
            <a:r>
              <a:rPr lang="ru-RU" sz="1280" dirty="0" err="1"/>
              <a:t>статті</a:t>
            </a:r>
            <a:r>
              <a:rPr lang="ru-RU" sz="1280" dirty="0"/>
              <a:t>, </a:t>
            </a:r>
            <a:r>
              <a:rPr lang="ru-RU" sz="1280" dirty="0" err="1"/>
              <a:t>які</a:t>
            </a:r>
            <a:r>
              <a:rPr lang="ru-RU" sz="1280" dirty="0"/>
              <a:t> </a:t>
            </a:r>
            <a:r>
              <a:rPr lang="ru-RU" sz="1280" dirty="0" err="1"/>
              <a:t>обмежували</a:t>
            </a:r>
            <a:r>
              <a:rPr lang="ru-RU" sz="1280" dirty="0"/>
              <a:t> </a:t>
            </a:r>
            <a:r>
              <a:rPr lang="ru-RU" sz="1280" dirty="0" err="1"/>
              <a:t>суверенні</a:t>
            </a:r>
            <a:r>
              <a:rPr lang="ru-RU" sz="1280" dirty="0"/>
              <a:t> права </a:t>
            </a:r>
            <a:r>
              <a:rPr lang="ru-RU" sz="1280" dirty="0" err="1" smtClean="0"/>
              <a:t>України.Цей</a:t>
            </a:r>
            <a:r>
              <a:rPr lang="ru-RU" sz="1280" dirty="0" smtClean="0"/>
              <a:t> </a:t>
            </a:r>
            <a:r>
              <a:rPr lang="ru-RU" sz="1280" dirty="0" err="1"/>
              <a:t>договір</a:t>
            </a:r>
            <a:r>
              <a:rPr lang="ru-RU" sz="1280" dirty="0"/>
              <a:t> </a:t>
            </a:r>
            <a:r>
              <a:rPr lang="ru-RU" sz="1280" dirty="0" err="1"/>
              <a:t>викликав</a:t>
            </a:r>
            <a:r>
              <a:rPr lang="ru-RU" sz="1280" dirty="0"/>
              <a:t> </a:t>
            </a:r>
            <a:r>
              <a:rPr lang="ru-RU" sz="1280" dirty="0" err="1"/>
              <a:t>загальне</a:t>
            </a:r>
            <a:r>
              <a:rPr lang="ru-RU" sz="1280" dirty="0"/>
              <a:t> </a:t>
            </a:r>
            <a:r>
              <a:rPr lang="ru-RU" sz="1280" dirty="0" err="1"/>
              <a:t>обурення</a:t>
            </a:r>
            <a:r>
              <a:rPr lang="ru-RU" sz="1280" dirty="0"/>
              <a:t>, і коли в 1660 </a:t>
            </a:r>
            <a:r>
              <a:rPr lang="ru-RU" sz="1280" dirty="0" err="1"/>
              <a:t>московське</a:t>
            </a:r>
            <a:r>
              <a:rPr lang="ru-RU" sz="1280" dirty="0"/>
              <a:t> </a:t>
            </a:r>
            <a:r>
              <a:rPr lang="ru-RU" sz="1280" dirty="0" err="1"/>
              <a:t>військо</a:t>
            </a:r>
            <a:r>
              <a:rPr lang="ru-RU" sz="1280" dirty="0"/>
              <a:t>, на </a:t>
            </a:r>
            <a:r>
              <a:rPr lang="ru-RU" sz="1280" dirty="0" err="1"/>
              <a:t>боці</a:t>
            </a:r>
            <a:r>
              <a:rPr lang="ru-RU" sz="1280" dirty="0"/>
              <a:t> </a:t>
            </a:r>
            <a:r>
              <a:rPr lang="ru-RU" sz="1280" dirty="0" err="1"/>
              <a:t>якого</a:t>
            </a:r>
            <a:r>
              <a:rPr lang="ru-RU" sz="1280" dirty="0"/>
              <a:t> </a:t>
            </a:r>
            <a:r>
              <a:rPr lang="ru-RU" sz="1280" dirty="0" err="1"/>
              <a:t>вимушені</a:t>
            </a:r>
            <a:r>
              <a:rPr lang="ru-RU" sz="1280" dirty="0"/>
              <a:t> </a:t>
            </a:r>
            <a:r>
              <a:rPr lang="ru-RU" sz="1280" dirty="0" err="1"/>
              <a:t>воювати</a:t>
            </a:r>
            <a:r>
              <a:rPr lang="ru-RU" sz="1280" dirty="0"/>
              <a:t> й </a:t>
            </a:r>
            <a:r>
              <a:rPr lang="ru-RU" sz="1280" dirty="0" err="1"/>
              <a:t>козаки</a:t>
            </a:r>
            <a:r>
              <a:rPr lang="ru-RU" sz="1280" dirty="0"/>
              <a:t>, у </a:t>
            </a:r>
            <a:r>
              <a:rPr lang="ru-RU" sz="1280" dirty="0" err="1"/>
              <a:t>війні</a:t>
            </a:r>
            <a:r>
              <a:rPr lang="ru-RU" sz="1280" dirty="0"/>
              <a:t> з </a:t>
            </a:r>
            <a:r>
              <a:rPr lang="ru-RU" sz="1280" dirty="0" err="1"/>
              <a:t>Польщею</a:t>
            </a:r>
            <a:r>
              <a:rPr lang="ru-RU" sz="1280" dirty="0"/>
              <a:t> </a:t>
            </a:r>
            <a:r>
              <a:rPr lang="ru-RU" sz="1280" dirty="0" err="1"/>
              <a:t>зазнало</a:t>
            </a:r>
            <a:r>
              <a:rPr lang="ru-RU" sz="1280" dirty="0"/>
              <a:t> </a:t>
            </a:r>
            <a:r>
              <a:rPr lang="ru-RU" sz="1280" dirty="0" err="1"/>
              <a:t>поразки</a:t>
            </a:r>
            <a:r>
              <a:rPr lang="ru-RU" sz="1280" dirty="0"/>
              <a:t>, </a:t>
            </a:r>
            <a:r>
              <a:rPr lang="ru-RU" sz="1280" dirty="0" err="1"/>
              <a:t>Хмельницький</a:t>
            </a:r>
            <a:r>
              <a:rPr lang="ru-RU" sz="1280" dirty="0"/>
              <a:t> </a:t>
            </a:r>
            <a:r>
              <a:rPr lang="ru-RU" sz="1280" dirty="0" err="1"/>
              <a:t>після</a:t>
            </a:r>
            <a:r>
              <a:rPr lang="ru-RU" sz="1280" dirty="0"/>
              <a:t> </a:t>
            </a:r>
            <a:r>
              <a:rPr lang="ru-RU" sz="1280" dirty="0" err="1"/>
              <a:t>поразки</a:t>
            </a:r>
            <a:r>
              <a:rPr lang="ru-RU" sz="1280" dirty="0"/>
              <a:t> </a:t>
            </a:r>
            <a:r>
              <a:rPr lang="ru-RU" sz="1280" dirty="0" err="1"/>
              <a:t>під</a:t>
            </a:r>
            <a:r>
              <a:rPr lang="ru-RU" sz="1280" dirty="0"/>
              <a:t> </a:t>
            </a:r>
            <a:r>
              <a:rPr lang="ru-RU" sz="1280" dirty="0" err="1"/>
              <a:t>Слободищем</a:t>
            </a:r>
            <a:r>
              <a:rPr lang="ru-RU" sz="1280" dirty="0"/>
              <a:t> </a:t>
            </a:r>
            <a:r>
              <a:rPr lang="ru-RU" sz="1280" dirty="0" err="1"/>
              <a:t>перейшов</a:t>
            </a:r>
            <a:r>
              <a:rPr lang="ru-RU" sz="1280" dirty="0"/>
              <a:t> на </a:t>
            </a:r>
            <a:r>
              <a:rPr lang="ru-RU" sz="1280" dirty="0" err="1"/>
              <a:t>польський</a:t>
            </a:r>
            <a:r>
              <a:rPr lang="ru-RU" sz="1280" dirty="0"/>
              <a:t> </a:t>
            </a:r>
            <a:r>
              <a:rPr lang="ru-RU" sz="1280" dirty="0" err="1"/>
              <a:t>бік</a:t>
            </a:r>
            <a:r>
              <a:rPr lang="ru-RU" sz="1280" dirty="0"/>
              <a:t>, </a:t>
            </a:r>
            <a:r>
              <a:rPr lang="ru-RU" sz="1280" dirty="0" err="1"/>
              <a:t>московське</a:t>
            </a:r>
            <a:r>
              <a:rPr lang="ru-RU" sz="1280" dirty="0"/>
              <a:t> </a:t>
            </a:r>
            <a:r>
              <a:rPr lang="ru-RU" sz="1280" dirty="0" err="1"/>
              <a:t>військо</a:t>
            </a:r>
            <a:r>
              <a:rPr lang="ru-RU" sz="1280" dirty="0"/>
              <a:t> </a:t>
            </a:r>
            <a:r>
              <a:rPr lang="ru-RU" sz="1280" dirty="0" err="1"/>
              <a:t>було</a:t>
            </a:r>
            <a:r>
              <a:rPr lang="ru-RU" sz="1280" dirty="0"/>
              <a:t> </a:t>
            </a:r>
            <a:r>
              <a:rPr lang="ru-RU" sz="1280" dirty="0" err="1"/>
              <a:t>змушене</a:t>
            </a:r>
            <a:r>
              <a:rPr lang="ru-RU" sz="1280" dirty="0"/>
              <a:t> до </a:t>
            </a:r>
            <a:r>
              <a:rPr lang="ru-RU" sz="1280" dirty="0" err="1"/>
              <a:t>капітуляції</a:t>
            </a:r>
            <a:r>
              <a:rPr lang="ru-RU" sz="1280" dirty="0"/>
              <a:t> </a:t>
            </a:r>
            <a:r>
              <a:rPr lang="ru-RU" sz="1280" dirty="0" err="1"/>
              <a:t>під</a:t>
            </a:r>
            <a:r>
              <a:rPr lang="ru-RU" sz="1280" dirty="0"/>
              <a:t> Чудновом. </a:t>
            </a:r>
            <a:r>
              <a:rPr lang="ru-RU" sz="1280" dirty="0" err="1"/>
              <a:t>Юрій</a:t>
            </a:r>
            <a:r>
              <a:rPr lang="ru-RU" sz="1280" dirty="0"/>
              <a:t> </a:t>
            </a:r>
            <a:r>
              <a:rPr lang="ru-RU" sz="1280" dirty="0" err="1"/>
              <a:t>уклав</a:t>
            </a:r>
            <a:r>
              <a:rPr lang="ru-RU" sz="1280" dirty="0"/>
              <a:t> 27 </a:t>
            </a:r>
            <a:r>
              <a:rPr lang="ru-RU" sz="1280" dirty="0" err="1"/>
              <a:t>жовтня</a:t>
            </a:r>
            <a:r>
              <a:rPr lang="ru-RU" sz="1280" dirty="0"/>
              <a:t> 1660 року з </a:t>
            </a:r>
            <a:r>
              <a:rPr lang="ru-RU" sz="1280" dirty="0" err="1"/>
              <a:t>Польщею</a:t>
            </a:r>
            <a:r>
              <a:rPr lang="ru-RU" sz="1280" dirty="0"/>
              <a:t> так званий </a:t>
            </a:r>
            <a:r>
              <a:rPr lang="ru-RU" sz="1280" dirty="0" err="1"/>
              <a:t>Слободищенський</a:t>
            </a:r>
            <a:r>
              <a:rPr lang="ru-RU" sz="1280" dirty="0"/>
              <a:t> трактат, </a:t>
            </a:r>
            <a:r>
              <a:rPr lang="ru-RU" sz="1280" dirty="0" err="1"/>
              <a:t>який</a:t>
            </a:r>
            <a:r>
              <a:rPr lang="ru-RU" sz="1280" dirty="0"/>
              <a:t> </a:t>
            </a:r>
            <a:r>
              <a:rPr lang="ru-RU" sz="1280" dirty="0" err="1"/>
              <a:t>розривав</a:t>
            </a:r>
            <a:r>
              <a:rPr lang="ru-RU" sz="1280" dirty="0"/>
              <a:t> союз з </a:t>
            </a:r>
            <a:r>
              <a:rPr lang="ru-RU" sz="1280" dirty="0" err="1"/>
              <a:t>Москвою</a:t>
            </a:r>
            <a:r>
              <a:rPr lang="ru-RU" sz="1280" dirty="0"/>
              <a:t>, </a:t>
            </a:r>
            <a:r>
              <a:rPr lang="ru-RU" sz="1280" dirty="0" err="1"/>
              <a:t>відновлював</a:t>
            </a:r>
            <a:r>
              <a:rPr lang="ru-RU" sz="1280" dirty="0"/>
              <a:t> союз з </a:t>
            </a:r>
            <a:r>
              <a:rPr lang="ru-RU" sz="1280" dirty="0" err="1"/>
              <a:t>Польщею</a:t>
            </a:r>
            <a:r>
              <a:rPr lang="ru-RU" sz="1280" dirty="0"/>
              <a:t> й </a:t>
            </a:r>
            <a:r>
              <a:rPr lang="ru-RU" sz="1280" dirty="0" err="1"/>
              <a:t>ґарантував</a:t>
            </a:r>
            <a:r>
              <a:rPr lang="ru-RU" sz="1280" dirty="0"/>
              <a:t> </a:t>
            </a:r>
            <a:r>
              <a:rPr lang="ru-RU" sz="1280" dirty="0" err="1"/>
              <a:t>автономію</a:t>
            </a:r>
            <a:r>
              <a:rPr lang="ru-RU" sz="1280" dirty="0"/>
              <a:t> </a:t>
            </a:r>
            <a:r>
              <a:rPr lang="ru-RU" sz="1280" dirty="0" err="1" smtClean="0"/>
              <a:t>України</a:t>
            </a:r>
            <a:r>
              <a:rPr lang="ru-RU" sz="1280" dirty="0" smtClean="0"/>
              <a:t>. 1663 </a:t>
            </a:r>
            <a:r>
              <a:rPr lang="ru-RU" sz="1280" dirty="0"/>
              <a:t>року </a:t>
            </a:r>
            <a:r>
              <a:rPr lang="ru-RU" sz="1280" dirty="0" err="1"/>
              <a:t>склав</a:t>
            </a:r>
            <a:r>
              <a:rPr lang="ru-RU" sz="1280" dirty="0"/>
              <a:t> булаву й постригся в </a:t>
            </a:r>
            <a:r>
              <a:rPr lang="ru-RU" sz="1280" dirty="0" err="1" smtClean="0"/>
              <a:t>ченці</a:t>
            </a:r>
            <a:r>
              <a:rPr lang="ru-RU" sz="1280" dirty="0"/>
              <a:t>. У 1664 р. </a:t>
            </a:r>
            <a:r>
              <a:rPr lang="ru-RU" sz="1280" dirty="0" err="1"/>
              <a:t>військо</a:t>
            </a:r>
            <a:r>
              <a:rPr lang="ru-RU" sz="1280" dirty="0"/>
              <a:t> </a:t>
            </a:r>
            <a:r>
              <a:rPr lang="ru-RU" sz="1280" dirty="0" err="1"/>
              <a:t>Речі</a:t>
            </a:r>
            <a:r>
              <a:rPr lang="ru-RU" sz="1280" dirty="0"/>
              <a:t> </a:t>
            </a:r>
            <a:r>
              <a:rPr lang="ru-RU" sz="1280" dirty="0" err="1"/>
              <a:t>Посполитої</a:t>
            </a:r>
            <a:r>
              <a:rPr lang="ru-RU" sz="1280" dirty="0"/>
              <a:t> </a:t>
            </a:r>
            <a:r>
              <a:rPr lang="ru-RU" sz="1280" dirty="0" err="1"/>
              <a:t>під</a:t>
            </a:r>
            <a:r>
              <a:rPr lang="ru-RU" sz="1280" dirty="0"/>
              <a:t> </a:t>
            </a:r>
            <a:r>
              <a:rPr lang="ru-RU" sz="1280" dirty="0" err="1"/>
              <a:t>командуванням</a:t>
            </a:r>
            <a:r>
              <a:rPr lang="ru-RU" sz="1280" dirty="0"/>
              <a:t> Стефана </a:t>
            </a:r>
            <a:r>
              <a:rPr lang="ru-RU" sz="1280" dirty="0" err="1" smtClean="0"/>
              <a:t>Чарнецького</a:t>
            </a:r>
            <a:r>
              <a:rPr lang="ru-RU" sz="1280" dirty="0" smtClean="0"/>
              <a:t> </a:t>
            </a:r>
            <a:r>
              <a:rPr lang="ru-RU" sz="1280" dirty="0" err="1" smtClean="0"/>
              <a:t>сплюндрувало</a:t>
            </a:r>
            <a:r>
              <a:rPr lang="ru-RU" sz="1280" dirty="0" smtClean="0"/>
              <a:t> </a:t>
            </a:r>
            <a:r>
              <a:rPr lang="ru-RU" sz="1280" dirty="0" err="1"/>
              <a:t>Суботів</a:t>
            </a:r>
            <a:r>
              <a:rPr lang="ru-RU" sz="1280" dirty="0"/>
              <a:t>. </a:t>
            </a:r>
            <a:r>
              <a:rPr lang="ru-RU" sz="1280" dirty="0" err="1"/>
              <a:t>Також</a:t>
            </a:r>
            <a:r>
              <a:rPr lang="ru-RU" sz="1280" dirty="0"/>
              <a:t> </a:t>
            </a:r>
            <a:r>
              <a:rPr lang="ru-RU" sz="1280" dirty="0" err="1"/>
              <a:t>під</a:t>
            </a:r>
            <a:r>
              <a:rPr lang="ru-RU" sz="1280" dirty="0"/>
              <a:t> </a:t>
            </a:r>
            <a:r>
              <a:rPr lang="ru-RU" sz="1280" dirty="0" err="1"/>
              <a:t>його</a:t>
            </a:r>
            <a:r>
              <a:rPr lang="ru-RU" sz="1280" dirty="0"/>
              <a:t> </a:t>
            </a:r>
            <a:r>
              <a:rPr lang="ru-RU" sz="1280" dirty="0" err="1"/>
              <a:t>супроводом</a:t>
            </a:r>
            <a:r>
              <a:rPr lang="ru-RU" sz="1280" dirty="0"/>
              <a:t> </a:t>
            </a:r>
            <a:r>
              <a:rPr lang="ru-RU" sz="1280" dirty="0" err="1"/>
              <a:t>Київський</a:t>
            </a:r>
            <a:r>
              <a:rPr lang="ru-RU" sz="1280" dirty="0"/>
              <a:t> митрополит та </a:t>
            </a:r>
            <a:r>
              <a:rPr lang="ru-RU" sz="1280" dirty="0" err="1"/>
              <a:t>Юрій</a:t>
            </a:r>
            <a:r>
              <a:rPr lang="ru-RU" sz="1280" dirty="0"/>
              <a:t> </a:t>
            </a:r>
            <a:r>
              <a:rPr lang="ru-RU" sz="1280" dirty="0" err="1"/>
              <a:t>Хмельницький</a:t>
            </a:r>
            <a:r>
              <a:rPr lang="ru-RU" sz="1280" dirty="0"/>
              <a:t> </a:t>
            </a:r>
            <a:r>
              <a:rPr lang="ru-RU" sz="1280" dirty="0" err="1"/>
              <a:t>були</a:t>
            </a:r>
            <a:r>
              <a:rPr lang="ru-RU" sz="1280" dirty="0"/>
              <a:t> </a:t>
            </a:r>
            <a:r>
              <a:rPr lang="ru-RU" sz="1280" dirty="0" err="1"/>
              <a:t>відіслані</a:t>
            </a:r>
            <a:r>
              <a:rPr lang="ru-RU" sz="1280" dirty="0"/>
              <a:t> в </a:t>
            </a:r>
            <a:r>
              <a:rPr lang="ru-RU" sz="1280" dirty="0" err="1"/>
              <a:t>Мальборський</a:t>
            </a:r>
            <a:r>
              <a:rPr lang="ru-RU" sz="1280" dirty="0"/>
              <a:t> замок. Там вони </a:t>
            </a:r>
            <a:r>
              <a:rPr lang="ru-RU" sz="1280" dirty="0" err="1"/>
              <a:t>знаходилися</a:t>
            </a:r>
            <a:r>
              <a:rPr lang="ru-RU" sz="1280" dirty="0"/>
              <a:t> до </a:t>
            </a:r>
            <a:r>
              <a:rPr lang="ru-RU" sz="1280" dirty="0" smtClean="0"/>
              <a:t>1667 р</a:t>
            </a:r>
            <a:r>
              <a:rPr lang="ru-RU" sz="1280" dirty="0"/>
              <a:t>. </a:t>
            </a:r>
            <a:r>
              <a:rPr lang="ru-RU" sz="1280" dirty="0" err="1"/>
              <a:t>Після</a:t>
            </a:r>
            <a:r>
              <a:rPr lang="ru-RU" sz="1280" dirty="0"/>
              <a:t> </a:t>
            </a:r>
            <a:r>
              <a:rPr lang="ru-RU" sz="1280" dirty="0" err="1" smtClean="0"/>
              <a:t>звільнення</a:t>
            </a:r>
            <a:r>
              <a:rPr lang="ru-RU" sz="1280" dirty="0" smtClean="0"/>
              <a:t> жив </a:t>
            </a:r>
            <a:r>
              <a:rPr lang="ru-RU" sz="1280" dirty="0"/>
              <a:t>в </a:t>
            </a:r>
            <a:r>
              <a:rPr lang="ru-RU" sz="1280" dirty="0" err="1"/>
              <a:t>Уманському</a:t>
            </a:r>
            <a:r>
              <a:rPr lang="ru-RU" sz="1280" dirty="0"/>
              <a:t> </a:t>
            </a:r>
            <a:r>
              <a:rPr lang="ru-RU" sz="1280" dirty="0" err="1"/>
              <a:t>монастирі</a:t>
            </a:r>
            <a:r>
              <a:rPr lang="ru-RU" sz="1280" dirty="0"/>
              <a:t>. 29 листопада 1665 року </a:t>
            </a:r>
            <a:r>
              <a:rPr lang="ru-RU" sz="1280" dirty="0" err="1"/>
              <a:t>підписав</a:t>
            </a:r>
            <a:r>
              <a:rPr lang="ru-RU" sz="1280" dirty="0"/>
              <a:t> у </a:t>
            </a:r>
            <a:r>
              <a:rPr lang="ru-RU" sz="1280" dirty="0" err="1" smtClean="0"/>
              <a:t>Варшаві</a:t>
            </a:r>
            <a:r>
              <a:rPr lang="ru-RU" sz="1280" dirty="0" smtClean="0"/>
              <a:t> присягу </a:t>
            </a:r>
            <a:r>
              <a:rPr lang="ru-RU" sz="1280" dirty="0"/>
              <a:t>на </a:t>
            </a:r>
            <a:r>
              <a:rPr lang="ru-RU" sz="1280" dirty="0" err="1"/>
              <a:t>вірність</a:t>
            </a:r>
            <a:r>
              <a:rPr lang="ru-RU" sz="1280" dirty="0"/>
              <a:t> королю та </a:t>
            </a:r>
            <a:r>
              <a:rPr lang="ru-RU" sz="1280" dirty="0" err="1"/>
              <a:t>Речі</a:t>
            </a:r>
            <a:r>
              <a:rPr lang="ru-RU" sz="1280" dirty="0"/>
              <a:t> </a:t>
            </a:r>
            <a:r>
              <a:rPr lang="ru-RU" sz="1280" dirty="0" err="1" smtClean="0"/>
              <a:t>Посполитій</a:t>
            </a:r>
            <a:r>
              <a:rPr lang="ru-RU" sz="1280" dirty="0"/>
              <a:t>. У </a:t>
            </a:r>
            <a:r>
              <a:rPr lang="ru-RU" sz="1280" dirty="0" err="1"/>
              <a:t>січні</a:t>
            </a:r>
            <a:r>
              <a:rPr lang="ru-RU" sz="1280" dirty="0"/>
              <a:t> 1668 р. брав участь у </a:t>
            </a:r>
            <a:r>
              <a:rPr lang="ru-RU" sz="1280" dirty="0" err="1"/>
              <a:t>Генеральній</a:t>
            </a:r>
            <a:r>
              <a:rPr lang="ru-RU" sz="1280" dirty="0"/>
              <a:t> </a:t>
            </a:r>
            <a:r>
              <a:rPr lang="ru-RU" sz="1280" dirty="0" err="1"/>
              <a:t>раді</a:t>
            </a:r>
            <a:r>
              <a:rPr lang="ru-RU" sz="1280" dirty="0"/>
              <a:t> </a:t>
            </a:r>
            <a:r>
              <a:rPr lang="ru-RU" sz="1280" dirty="0" err="1"/>
              <a:t>Війська</a:t>
            </a:r>
            <a:r>
              <a:rPr lang="ru-RU" sz="1280" dirty="0"/>
              <a:t> </a:t>
            </a:r>
            <a:r>
              <a:rPr lang="ru-RU" sz="1280" dirty="0" err="1"/>
              <a:t>Запорозького</a:t>
            </a:r>
            <a:r>
              <a:rPr lang="ru-RU" sz="1280" dirty="0"/>
              <a:t>, де </a:t>
            </a:r>
            <a:r>
              <a:rPr lang="ru-RU" sz="1280" dirty="0" err="1"/>
              <a:t>підтримав</a:t>
            </a:r>
            <a:r>
              <a:rPr lang="ru-RU" sz="1280" dirty="0"/>
              <a:t> </a:t>
            </a:r>
            <a:r>
              <a:rPr lang="ru-RU" sz="1280" dirty="0" err="1"/>
              <a:t>орієнтацію</a:t>
            </a:r>
            <a:r>
              <a:rPr lang="ru-RU" sz="1280" dirty="0"/>
              <a:t> Петра </a:t>
            </a:r>
            <a:r>
              <a:rPr lang="ru-RU" sz="1280" dirty="0" err="1"/>
              <a:t>Дорошенка</a:t>
            </a:r>
            <a:r>
              <a:rPr lang="ru-RU" sz="1280" dirty="0"/>
              <a:t> на </a:t>
            </a:r>
            <a:r>
              <a:rPr lang="ru-RU" sz="1280" dirty="0" err="1"/>
              <a:t>турецький</a:t>
            </a:r>
            <a:r>
              <a:rPr lang="ru-RU" sz="1280" dirty="0"/>
              <a:t> протекторат. У </a:t>
            </a:r>
            <a:r>
              <a:rPr lang="ru-RU" sz="1280" dirty="0" err="1"/>
              <a:t>своєму</a:t>
            </a:r>
            <a:r>
              <a:rPr lang="ru-RU" sz="1280" dirty="0"/>
              <a:t> </a:t>
            </a:r>
            <a:r>
              <a:rPr lang="ru-RU" sz="1280" dirty="0" err="1"/>
              <a:t>виступі</a:t>
            </a:r>
            <a:r>
              <a:rPr lang="ru-RU" sz="1280" dirty="0"/>
              <a:t> на </a:t>
            </a:r>
            <a:r>
              <a:rPr lang="ru-RU" sz="1280" dirty="0" err="1"/>
              <a:t>раді</a:t>
            </a:r>
            <a:r>
              <a:rPr lang="ru-RU" sz="1280" dirty="0"/>
              <a:t> заявив: «</a:t>
            </a:r>
            <a:r>
              <a:rPr lang="ru-RU" sz="1280" dirty="0" err="1"/>
              <a:t>Батьківські</a:t>
            </a:r>
            <a:r>
              <a:rPr lang="ru-RU" sz="1280" dirty="0"/>
              <a:t> </a:t>
            </a:r>
            <a:r>
              <a:rPr lang="ru-RU" sz="1280" dirty="0" err="1"/>
              <a:t>всі</a:t>
            </a:r>
            <a:r>
              <a:rPr lang="ru-RU" sz="1280" dirty="0"/>
              <a:t> </a:t>
            </a:r>
            <a:r>
              <a:rPr lang="ru-RU" sz="1280" dirty="0" err="1"/>
              <a:t>скарби</a:t>
            </a:r>
            <a:r>
              <a:rPr lang="ru-RU" sz="1280" dirty="0"/>
              <a:t> </a:t>
            </a:r>
            <a:r>
              <a:rPr lang="ru-RU" sz="1280" dirty="0" err="1"/>
              <a:t>відкопаю</a:t>
            </a:r>
            <a:r>
              <a:rPr lang="ru-RU" sz="1280" dirty="0"/>
              <a:t> і татарам плату дам, </a:t>
            </a:r>
            <a:r>
              <a:rPr lang="ru-RU" sz="1280" dirty="0" err="1"/>
              <a:t>тільки</a:t>
            </a:r>
            <a:r>
              <a:rPr lang="ru-RU" sz="1280" dirty="0"/>
              <a:t> б </a:t>
            </a:r>
            <a:r>
              <a:rPr lang="ru-RU" sz="1280" dirty="0" err="1"/>
              <a:t>під</a:t>
            </a:r>
            <a:r>
              <a:rPr lang="ru-RU" sz="1280" dirty="0"/>
              <a:t> рукою великого государя і </a:t>
            </a:r>
            <a:r>
              <a:rPr lang="ru-RU" sz="1280" dirty="0" err="1"/>
              <a:t>королівської</a:t>
            </a:r>
            <a:r>
              <a:rPr lang="ru-RU" sz="1280" dirty="0"/>
              <a:t> </a:t>
            </a:r>
            <a:r>
              <a:rPr lang="ru-RU" sz="1280" dirty="0" err="1"/>
              <a:t>величності</a:t>
            </a:r>
            <a:r>
              <a:rPr lang="ru-RU" sz="1280" dirty="0"/>
              <a:t> не бути». </a:t>
            </a:r>
            <a:r>
              <a:rPr lang="ru-RU" sz="1280" dirty="0" err="1"/>
              <a:t>Однак</a:t>
            </a:r>
            <a:r>
              <a:rPr lang="ru-RU" sz="1280" dirty="0"/>
              <a:t> через </a:t>
            </a:r>
            <a:r>
              <a:rPr lang="ru-RU" sz="1280" dirty="0" err="1"/>
              <a:t>кілька</a:t>
            </a:r>
            <a:r>
              <a:rPr lang="ru-RU" sz="1280" dirty="0"/>
              <a:t> </a:t>
            </a:r>
            <a:r>
              <a:rPr lang="ru-RU" sz="1280" dirty="0" err="1"/>
              <a:t>місяців</a:t>
            </a:r>
            <a:r>
              <a:rPr lang="ru-RU" sz="1280" dirty="0"/>
              <a:t> </a:t>
            </a:r>
            <a:r>
              <a:rPr lang="ru-RU" sz="1280" dirty="0" err="1"/>
              <a:t>Хмельницький</a:t>
            </a:r>
            <a:r>
              <a:rPr lang="ru-RU" sz="1280" dirty="0"/>
              <a:t> </a:t>
            </a:r>
            <a:r>
              <a:rPr lang="ru-RU" sz="1280" dirty="0" err="1"/>
              <a:t>підтримав</a:t>
            </a:r>
            <a:r>
              <a:rPr lang="ru-RU" sz="1280" dirty="0"/>
              <a:t> </a:t>
            </a:r>
            <a:r>
              <a:rPr lang="ru-RU" sz="1280" dirty="0" err="1"/>
              <a:t>його</a:t>
            </a:r>
            <a:r>
              <a:rPr lang="ru-RU" sz="1280" dirty="0"/>
              <a:t> </a:t>
            </a:r>
            <a:r>
              <a:rPr lang="ru-RU" sz="1280" dirty="0" err="1"/>
              <a:t>суперника</a:t>
            </a:r>
            <a:r>
              <a:rPr lang="ru-RU" sz="1280" dirty="0"/>
              <a:t> </a:t>
            </a:r>
            <a:r>
              <a:rPr lang="ru-RU" sz="1280" dirty="0" err="1"/>
              <a:t>Михайла</a:t>
            </a:r>
            <a:r>
              <a:rPr lang="ru-RU" sz="1280" dirty="0"/>
              <a:t> Ханенка. 1669 р. взятий в </a:t>
            </a:r>
            <a:r>
              <a:rPr lang="ru-RU" sz="1280" dirty="0" err="1"/>
              <a:t>битві</a:t>
            </a:r>
            <a:r>
              <a:rPr lang="ru-RU" sz="1280" dirty="0"/>
              <a:t> в полон </a:t>
            </a:r>
            <a:r>
              <a:rPr lang="ru-RU" sz="1280" dirty="0" err="1"/>
              <a:t>білогородськими</a:t>
            </a:r>
            <a:r>
              <a:rPr lang="ru-RU" sz="1280" dirty="0"/>
              <a:t> татарами, </a:t>
            </a:r>
            <a:r>
              <a:rPr lang="ru-RU" sz="1280" dirty="0" err="1"/>
              <a:t>був</a:t>
            </a:r>
            <a:r>
              <a:rPr lang="ru-RU" sz="1280" dirty="0"/>
              <a:t> </a:t>
            </a:r>
            <a:r>
              <a:rPr lang="ru-RU" sz="1280" dirty="0" err="1"/>
              <a:t>відправлений</a:t>
            </a:r>
            <a:r>
              <a:rPr lang="ru-RU" sz="1280" dirty="0"/>
              <a:t> в </a:t>
            </a:r>
            <a:r>
              <a:rPr lang="ru-RU" sz="1280" dirty="0" err="1"/>
              <a:t>Білгород</a:t>
            </a:r>
            <a:r>
              <a:rPr lang="ru-RU" sz="1280" dirty="0"/>
              <a:t>, а </a:t>
            </a:r>
            <a:r>
              <a:rPr lang="ru-RU" sz="1280" dirty="0" err="1"/>
              <a:t>потім</a:t>
            </a:r>
            <a:r>
              <a:rPr lang="ru-RU" sz="1280" dirty="0"/>
              <a:t> за </a:t>
            </a:r>
            <a:r>
              <a:rPr lang="ru-RU" sz="1280" dirty="0" err="1"/>
              <a:t>рішенням</a:t>
            </a:r>
            <a:r>
              <a:rPr lang="ru-RU" sz="1280" dirty="0"/>
              <a:t> </a:t>
            </a:r>
            <a:r>
              <a:rPr lang="ru-RU" sz="1280" dirty="0" err="1"/>
              <a:t>гетьмана</a:t>
            </a:r>
            <a:r>
              <a:rPr lang="ru-RU" sz="1280" dirty="0"/>
              <a:t> </a:t>
            </a:r>
            <a:r>
              <a:rPr lang="ru-RU" sz="1280" dirty="0" err="1"/>
              <a:t>П.Дорошенка</a:t>
            </a:r>
            <a:r>
              <a:rPr lang="ru-RU" sz="1280" dirty="0"/>
              <a:t> в Константинополь, де </a:t>
            </a:r>
            <a:r>
              <a:rPr lang="ru-RU" sz="1280" dirty="0" err="1"/>
              <a:t>перебував</a:t>
            </a:r>
            <a:r>
              <a:rPr lang="ru-RU" sz="1280" dirty="0"/>
              <a:t> в замку </a:t>
            </a:r>
            <a:r>
              <a:rPr lang="ru-RU" sz="1280" dirty="0" err="1"/>
              <a:t>Сім</a:t>
            </a:r>
            <a:r>
              <a:rPr lang="ru-RU" sz="1280" dirty="0"/>
              <a:t> Веж. В </a:t>
            </a:r>
            <a:r>
              <a:rPr lang="ru-RU" sz="1280" dirty="0" err="1"/>
              <a:t>інтересах</a:t>
            </a:r>
            <a:r>
              <a:rPr lang="ru-RU" sz="1280" dirty="0"/>
              <a:t> султана </a:t>
            </a:r>
            <a:r>
              <a:rPr lang="ru-RU" sz="1280" dirty="0" err="1"/>
              <a:t>звільнений</a:t>
            </a:r>
            <a:r>
              <a:rPr lang="ru-RU" sz="1280" dirty="0"/>
              <a:t> з </a:t>
            </a:r>
            <a:r>
              <a:rPr lang="ru-RU" sz="1280" dirty="0" err="1"/>
              <a:t>увязнення</a:t>
            </a:r>
            <a:r>
              <a:rPr lang="ru-RU" sz="1280" dirty="0"/>
              <a:t>, </a:t>
            </a:r>
            <a:r>
              <a:rPr lang="ru-RU" sz="1280" dirty="0" err="1"/>
              <a:t>проголошений</a:t>
            </a:r>
            <a:r>
              <a:rPr lang="ru-RU" sz="1280" dirty="0"/>
              <a:t> </a:t>
            </a:r>
            <a:r>
              <a:rPr lang="ru-RU" sz="1280" dirty="0" err="1"/>
              <a:t>гетьманом</a:t>
            </a:r>
            <a:r>
              <a:rPr lang="ru-RU" sz="1280" dirty="0"/>
              <a:t> і посланий з </a:t>
            </a:r>
            <a:r>
              <a:rPr lang="ru-RU" sz="1280" dirty="0" err="1"/>
              <a:t>пашою</a:t>
            </a:r>
            <a:r>
              <a:rPr lang="ru-RU" sz="1280" dirty="0"/>
              <a:t> </a:t>
            </a:r>
            <a:r>
              <a:rPr lang="ru-RU" sz="1280" dirty="0" err="1"/>
              <a:t>Ібрагімом</a:t>
            </a:r>
            <a:r>
              <a:rPr lang="ru-RU" sz="1280" dirty="0"/>
              <a:t> </a:t>
            </a:r>
            <a:r>
              <a:rPr lang="ru-RU" sz="1280" dirty="0" err="1"/>
              <a:t>під</a:t>
            </a:r>
            <a:r>
              <a:rPr lang="ru-RU" sz="1280" dirty="0"/>
              <a:t> Чигирин </a:t>
            </a:r>
            <a:r>
              <a:rPr lang="ru-RU" sz="1280" dirty="0" err="1"/>
              <a:t>проти</a:t>
            </a:r>
            <a:r>
              <a:rPr lang="ru-RU" sz="1280" dirty="0"/>
              <a:t> московского князя </a:t>
            </a:r>
            <a:r>
              <a:rPr lang="ru-RU" sz="1280" dirty="0" err="1"/>
              <a:t>Ромадановського</a:t>
            </a:r>
            <a:r>
              <a:rPr lang="ru-RU" sz="1280" dirty="0"/>
              <a:t>. </a:t>
            </a:r>
            <a:r>
              <a:rPr lang="ru-RU" sz="1280" dirty="0" err="1"/>
              <a:t>Після</a:t>
            </a:r>
            <a:r>
              <a:rPr lang="ru-RU" sz="1280" dirty="0"/>
              <a:t> того як турки повернулись назад, </a:t>
            </a:r>
            <a:r>
              <a:rPr lang="ru-RU" sz="1280" dirty="0" err="1"/>
              <a:t>Юрій</a:t>
            </a:r>
            <a:r>
              <a:rPr lang="ru-RU" sz="1280" dirty="0"/>
              <a:t> </a:t>
            </a:r>
            <a:r>
              <a:rPr lang="ru-RU" sz="1280" dirty="0" err="1"/>
              <a:t>Хмельницький</a:t>
            </a:r>
            <a:r>
              <a:rPr lang="ru-RU" sz="1280" dirty="0"/>
              <a:t> з </a:t>
            </a:r>
            <a:r>
              <a:rPr lang="ru-RU" sz="1280" dirty="0" err="1"/>
              <a:t>військом</a:t>
            </a:r>
            <a:r>
              <a:rPr lang="ru-RU" sz="1280" dirty="0"/>
              <a:t> </a:t>
            </a:r>
            <a:r>
              <a:rPr lang="ru-RU" sz="1280" dirty="0" err="1"/>
              <a:t>завоював</a:t>
            </a:r>
            <a:r>
              <a:rPr lang="ru-RU" sz="1280" dirty="0"/>
              <a:t> </a:t>
            </a:r>
            <a:r>
              <a:rPr lang="ru-RU" sz="1280" dirty="0" err="1"/>
              <a:t>декілька</a:t>
            </a:r>
            <a:r>
              <a:rPr lang="ru-RU" sz="1280" dirty="0"/>
              <a:t> </a:t>
            </a:r>
            <a:r>
              <a:rPr lang="ru-RU" sz="1280" dirty="0" err="1"/>
              <a:t>українських</a:t>
            </a:r>
            <a:r>
              <a:rPr lang="ru-RU" sz="1280" dirty="0"/>
              <a:t> </a:t>
            </a:r>
            <a:r>
              <a:rPr lang="ru-RU" sz="1280" dirty="0" err="1"/>
              <a:t>міст</a:t>
            </a:r>
            <a:r>
              <a:rPr lang="ru-RU" sz="1280" dirty="0"/>
              <a:t>. 1670 р. (за </a:t>
            </a:r>
            <a:r>
              <a:rPr lang="ru-RU" sz="1280" dirty="0" err="1"/>
              <a:t>іншими</a:t>
            </a:r>
            <a:r>
              <a:rPr lang="ru-RU" sz="1280" dirty="0"/>
              <a:t> </a:t>
            </a:r>
            <a:r>
              <a:rPr lang="ru-RU" sz="1280" dirty="0" err="1"/>
              <a:t>джерелами</a:t>
            </a:r>
            <a:r>
              <a:rPr lang="ru-RU" sz="1280" dirty="0"/>
              <a:t> 1673 р.) </a:t>
            </a:r>
            <a:r>
              <a:rPr lang="ru-RU" sz="1280" dirty="0" err="1"/>
              <a:t>Юрія</a:t>
            </a:r>
            <a:r>
              <a:rPr lang="ru-RU" sz="1280" dirty="0"/>
              <a:t> </a:t>
            </a:r>
            <a:r>
              <a:rPr lang="ru-RU" sz="1280" dirty="0" err="1"/>
              <a:t>захопили</a:t>
            </a:r>
            <a:r>
              <a:rPr lang="ru-RU" sz="1280" dirty="0"/>
              <a:t> </a:t>
            </a:r>
            <a:r>
              <a:rPr lang="ru-RU" sz="1280" dirty="0" err="1"/>
              <a:t>кримські</a:t>
            </a:r>
            <a:r>
              <a:rPr lang="ru-RU" sz="1280" dirty="0"/>
              <a:t> </a:t>
            </a:r>
            <a:r>
              <a:rPr lang="ru-RU" sz="1280" dirty="0" err="1"/>
              <a:t>татари</a:t>
            </a:r>
            <a:r>
              <a:rPr lang="ru-RU" sz="1280" dirty="0"/>
              <a:t> і </a:t>
            </a:r>
            <a:r>
              <a:rPr lang="ru-RU" sz="1280" dirty="0" err="1"/>
              <a:t>відправили</a:t>
            </a:r>
            <a:r>
              <a:rPr lang="ru-RU" sz="1280" dirty="0"/>
              <a:t> до Константинополя. 1677 року </a:t>
            </a:r>
            <a:r>
              <a:rPr lang="ru-RU" sz="1280" dirty="0" err="1"/>
              <a:t>був</a:t>
            </a:r>
            <a:r>
              <a:rPr lang="ru-RU" sz="1280" dirty="0"/>
              <a:t> </a:t>
            </a:r>
            <a:r>
              <a:rPr lang="ru-RU" sz="1280" dirty="0" err="1"/>
              <a:t>звільнений</a:t>
            </a:r>
            <a:r>
              <a:rPr lang="ru-RU" sz="1280" dirty="0"/>
              <a:t> султаном з </a:t>
            </a:r>
            <a:r>
              <a:rPr lang="ru-RU" sz="1280" dirty="0" err="1"/>
              <a:t>в'язниці</a:t>
            </a:r>
            <a:r>
              <a:rPr lang="ru-RU" sz="1280" dirty="0"/>
              <a:t> і </a:t>
            </a:r>
            <a:r>
              <a:rPr lang="ru-RU" sz="1280" dirty="0" err="1"/>
              <a:t>прибув</a:t>
            </a:r>
            <a:r>
              <a:rPr lang="ru-RU" sz="1280" dirty="0"/>
              <a:t> в </a:t>
            </a:r>
            <a:r>
              <a:rPr lang="ru-RU" sz="1280" dirty="0" err="1"/>
              <a:t>Україну</a:t>
            </a:r>
            <a:r>
              <a:rPr lang="ru-RU" sz="1280" dirty="0"/>
              <a:t> весною 1677 року разом з </a:t>
            </a:r>
            <a:r>
              <a:rPr lang="ru-RU" sz="1280" dirty="0" err="1"/>
              <a:t>турецькою</a:t>
            </a:r>
            <a:r>
              <a:rPr lang="ru-RU" sz="1280" dirty="0"/>
              <a:t> </a:t>
            </a:r>
            <a:r>
              <a:rPr lang="ru-RU" sz="1280" dirty="0" err="1"/>
              <a:t>армією</a:t>
            </a:r>
            <a:r>
              <a:rPr lang="ru-RU" sz="1280" dirty="0"/>
              <a:t> </a:t>
            </a:r>
            <a:r>
              <a:rPr lang="ru-RU" sz="1280" dirty="0" err="1"/>
              <a:t>під</a:t>
            </a:r>
            <a:r>
              <a:rPr lang="ru-RU" sz="1280" dirty="0"/>
              <a:t> </a:t>
            </a:r>
            <a:r>
              <a:rPr lang="ru-RU" sz="1280" dirty="0" err="1"/>
              <a:t>командуванням</a:t>
            </a:r>
            <a:r>
              <a:rPr lang="ru-RU" sz="1280" dirty="0"/>
              <a:t> </a:t>
            </a:r>
            <a:r>
              <a:rPr lang="ru-RU" sz="1280" dirty="0" err="1"/>
              <a:t>Ібраґіма</a:t>
            </a:r>
            <a:r>
              <a:rPr lang="ru-RU" sz="1280" dirty="0"/>
              <a:t>-Шайтана для </a:t>
            </a:r>
            <a:r>
              <a:rPr lang="ru-RU" sz="1280" dirty="0" err="1"/>
              <a:t>агітації</a:t>
            </a:r>
            <a:r>
              <a:rPr lang="ru-RU" sz="1280" dirty="0"/>
              <a:t> </a:t>
            </a:r>
            <a:r>
              <a:rPr lang="ru-RU" sz="1280" dirty="0" err="1"/>
              <a:t>серед</a:t>
            </a:r>
            <a:r>
              <a:rPr lang="ru-RU" sz="1280" dirty="0"/>
              <a:t> </a:t>
            </a:r>
            <a:r>
              <a:rPr lang="ru-RU" sz="1280" dirty="0" err="1"/>
              <a:t>козаків</a:t>
            </a:r>
            <a:r>
              <a:rPr lang="ru-RU" sz="1280" dirty="0"/>
              <a:t>, </a:t>
            </a:r>
            <a:r>
              <a:rPr lang="ru-RU" sz="1280" dirty="0" err="1"/>
              <a:t>людності</a:t>
            </a:r>
            <a:r>
              <a:rPr lang="ru-RU" sz="1280" dirty="0"/>
              <a:t>. У </a:t>
            </a:r>
            <a:r>
              <a:rPr lang="ru-RU" sz="1280" dirty="0" err="1"/>
              <a:t>зверненні</a:t>
            </a:r>
            <a:r>
              <a:rPr lang="ru-RU" sz="1280" dirty="0"/>
              <a:t> до народу </a:t>
            </a:r>
            <a:r>
              <a:rPr lang="ru-RU" sz="1280" dirty="0" err="1"/>
              <a:t>титулував</a:t>
            </a:r>
            <a:r>
              <a:rPr lang="ru-RU" sz="1280" dirty="0"/>
              <a:t> себе «Князем </a:t>
            </a:r>
            <a:r>
              <a:rPr lang="ru-RU" sz="1280" dirty="0" err="1"/>
              <a:t>сарматським</a:t>
            </a:r>
            <a:r>
              <a:rPr lang="ru-RU" sz="1280" dirty="0"/>
              <a:t> і вождем </a:t>
            </a:r>
            <a:r>
              <a:rPr lang="ru-RU" sz="1280" dirty="0" err="1"/>
              <a:t>Війська</a:t>
            </a:r>
            <a:r>
              <a:rPr lang="ru-RU" sz="1280" dirty="0"/>
              <a:t> </a:t>
            </a:r>
            <a:r>
              <a:rPr lang="ru-RU" sz="1280" dirty="0" err="1"/>
              <a:t>Запорозького</a:t>
            </a:r>
            <a:r>
              <a:rPr lang="ru-RU" sz="1280" dirty="0"/>
              <a:t>». У 1678-1679 року </a:t>
            </a:r>
            <a:r>
              <a:rPr lang="ru-RU" sz="1280" dirty="0" err="1"/>
              <a:t>хотів</a:t>
            </a:r>
            <a:r>
              <a:rPr lang="ru-RU" sz="1280" dirty="0"/>
              <a:t> за </a:t>
            </a:r>
            <a:r>
              <a:rPr lang="ru-RU" sz="1280" dirty="0" err="1"/>
              <a:t>допомогою</a:t>
            </a:r>
            <a:r>
              <a:rPr lang="ru-RU" sz="1280" dirty="0"/>
              <a:t> </a:t>
            </a:r>
            <a:r>
              <a:rPr lang="ru-RU" sz="1280" dirty="0" err="1" smtClean="0"/>
              <a:t>приєднати</a:t>
            </a:r>
            <a:r>
              <a:rPr lang="ru-RU" sz="1280" dirty="0" smtClean="0"/>
              <a:t> </a:t>
            </a:r>
            <a:r>
              <a:rPr lang="ru-RU" sz="1280" dirty="0" err="1"/>
              <a:t>Лівобережжя</a:t>
            </a:r>
            <a:r>
              <a:rPr lang="ru-RU" sz="1280" dirty="0"/>
              <a:t>, </a:t>
            </a:r>
            <a:r>
              <a:rPr lang="ru-RU" sz="1280" dirty="0" err="1"/>
              <a:t>однак</a:t>
            </a:r>
            <a:r>
              <a:rPr lang="ru-RU" sz="1280" dirty="0"/>
              <a:t> </a:t>
            </a:r>
            <a:r>
              <a:rPr lang="ru-RU" sz="1280" dirty="0" err="1"/>
              <a:t>йому</a:t>
            </a:r>
            <a:r>
              <a:rPr lang="ru-RU" sz="1280" dirty="0"/>
              <a:t> не </a:t>
            </a:r>
            <a:r>
              <a:rPr lang="ru-RU" sz="1280" dirty="0" err="1" smtClean="0"/>
              <a:t>вдалося</a:t>
            </a:r>
            <a:r>
              <a:rPr lang="ru-RU" sz="1280" dirty="0"/>
              <a:t>. В </a:t>
            </a:r>
            <a:r>
              <a:rPr lang="ru-RU" sz="1280" dirty="0" smtClean="0"/>
              <a:t>1930 </a:t>
            </a:r>
            <a:r>
              <a:rPr lang="ru-RU" sz="1280" dirty="0" err="1" smtClean="0"/>
              <a:t>він</a:t>
            </a:r>
            <a:r>
              <a:rPr lang="ru-RU" sz="1280" dirty="0" smtClean="0"/>
              <a:t> помер.</a:t>
            </a:r>
            <a:endParaRPr lang="uk-UA" sz="1280" dirty="0"/>
          </a:p>
        </p:txBody>
      </p:sp>
    </p:spTree>
    <p:extLst>
      <p:ext uri="{BB962C8B-B14F-4D97-AF65-F5344CB8AC3E}">
        <p14:creationId xmlns:p14="http://schemas.microsoft.com/office/powerpoint/2010/main" val="111063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1729235"/>
            <a:ext cx="78165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ston" pitchFamily="66" charset="0"/>
              </a:rPr>
              <a:t>Дякую за увагу!</a:t>
            </a: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ston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411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7.71129E-7 L -0.00208 -0.27051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354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</TotalTime>
  <Words>927</Words>
  <Application>Microsoft Office PowerPoint</Application>
  <PresentationFormat>Екран (16:9)</PresentationFormat>
  <Paragraphs>55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7</vt:i4>
      </vt:variant>
    </vt:vector>
  </HeadingPairs>
  <TitlesOfParts>
    <vt:vector size="8" baseType="lpstr">
      <vt:lpstr>Тема Office</vt:lpstr>
      <vt:lpstr>Гетьмани України в 60-80 роки XVII ст.</vt:lpstr>
      <vt:lpstr>Зміст</vt:lpstr>
      <vt:lpstr>Іван Виговський</vt:lpstr>
      <vt:lpstr>Іван Виговський</vt:lpstr>
      <vt:lpstr>Юрій Хмельницький</vt:lpstr>
      <vt:lpstr>Юрій Хмельницький</vt:lpstr>
      <vt:lpstr>Презентація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Іван Ярошко</dc:creator>
  <cp:lastModifiedBy>Іван Ярошко</cp:lastModifiedBy>
  <cp:revision>21</cp:revision>
  <dcterms:created xsi:type="dcterms:W3CDTF">2015-02-01T17:24:48Z</dcterms:created>
  <dcterms:modified xsi:type="dcterms:W3CDTF">2015-02-04T15:29:56Z</dcterms:modified>
</cp:coreProperties>
</file>