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6" r:id="rId4"/>
    <p:sldId id="257" r:id="rId5"/>
    <p:sldId id="258"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3CF1D8-44CC-408C-939E-E2B42F6B20F9}" type="datetimeFigureOut">
              <a:rPr lang="ru-RU" smtClean="0"/>
              <a:pPr/>
              <a:t>01.03.2013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99F200-BAC6-4DCA-92BF-7A17AB6A20C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CF1D8-44CC-408C-939E-E2B42F6B20F9}" type="datetimeFigureOut">
              <a:rPr lang="ru-RU" smtClean="0"/>
              <a:pPr/>
              <a:t>01.03.2013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9F200-BAC6-4DCA-92BF-7A17AB6A20C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Singapore"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en.wikipedia.org/wiki/Victorian_architecture" TargetMode="External"/><Relationship Id="rId5" Type="http://schemas.openxmlformats.org/officeDocument/2006/relationships/hyperlink" Target="http://en.wikipedia.org/wiki/Fairmont_Raffles_Hotels_International" TargetMode="External"/><Relationship Id="rId4" Type="http://schemas.openxmlformats.org/officeDocument/2006/relationships/hyperlink" Target="http://en.wikipedia.org/wiki/Stamford_Raffl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Louis_Vuitton" TargetMode="External"/><Relationship Id="rId7" Type="http://schemas.openxmlformats.org/officeDocument/2006/relationships/hyperlink" Target="http://en.wikipedia.org/wiki/Lee_Hsien_Loong"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en.wikipedia.org/wiki/Lee_Kuan_Yew" TargetMode="External"/><Relationship Id="rId5" Type="http://schemas.openxmlformats.org/officeDocument/2006/relationships/hyperlink" Target="http://en.wikipedia.org/wiki/Raffles_Hotel" TargetMode="External"/><Relationship Id="rId4" Type="http://schemas.openxmlformats.org/officeDocument/2006/relationships/hyperlink" Target="http://en.wikipedia.org/wiki/Tiffany_&amp;_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Raffles-Hotel-Singapore.jpg"/>
          <p:cNvPicPr>
            <a:picLocks noChangeAspect="1"/>
          </p:cNvPicPr>
          <p:nvPr/>
        </p:nvPicPr>
        <p:blipFill>
          <a:blip r:embed="rId2" cstate="print"/>
          <a:stretch>
            <a:fillRect/>
          </a:stretch>
        </p:blipFill>
        <p:spPr>
          <a:xfrm rot="159657">
            <a:off x="-1270" y="-2917"/>
            <a:ext cx="9144000" cy="7107123"/>
          </a:xfrm>
          <a:prstGeom prst="rect">
            <a:avLst/>
          </a:prstGeom>
        </p:spPr>
      </p:pic>
      <p:sp>
        <p:nvSpPr>
          <p:cNvPr id="5" name="Заголовок 4"/>
          <p:cNvSpPr>
            <a:spLocks noGrp="1"/>
          </p:cNvSpPr>
          <p:nvPr>
            <p:ph type="ctrTitle"/>
          </p:nvPr>
        </p:nvSpPr>
        <p:spPr>
          <a:xfrm>
            <a:off x="685800" y="1124745"/>
            <a:ext cx="7772400" cy="4464496"/>
          </a:xfrm>
        </p:spPr>
        <p:txBody>
          <a:bodyPr>
            <a:normAutofit/>
          </a:bodyPr>
          <a:lstStyle/>
          <a:p>
            <a:r>
              <a:rPr lang="en-US" sz="9600" dirty="0">
                <a:latin typeface="Vladimir Script" pitchFamily="66" charset="0"/>
              </a:rPr>
              <a:t>R</a:t>
            </a:r>
            <a:r>
              <a:rPr lang="en-US" sz="9600" dirty="0" smtClean="0">
                <a:latin typeface="Vladimir Script" pitchFamily="66" charset="0"/>
              </a:rPr>
              <a:t>affles hotel </a:t>
            </a:r>
            <a:r>
              <a:rPr lang="en-US" sz="9600" dirty="0">
                <a:latin typeface="Vladimir Script" pitchFamily="66" charset="0"/>
              </a:rPr>
              <a:t>S</a:t>
            </a:r>
            <a:r>
              <a:rPr lang="en-US" sz="9600" dirty="0" smtClean="0">
                <a:latin typeface="Vladimir Script" pitchFamily="66" charset="0"/>
              </a:rPr>
              <a:t>ingapore</a:t>
            </a:r>
            <a:endParaRPr lang="ru-RU"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OLLECTIE_TROPENMUSEUM_Entree_van_het_Raffles_Hotel_Medan_TMnr_60018239.jpg"/>
          <p:cNvPicPr>
            <a:picLocks noGrp="1" noChangeAspect="1"/>
          </p:cNvPicPr>
          <p:nvPr>
            <p:ph idx="1"/>
          </p:nvPr>
        </p:nvPicPr>
        <p:blipFill>
          <a:blip r:embed="rId2" cstate="print"/>
          <a:stretch>
            <a:fillRect/>
          </a:stretch>
        </p:blipFill>
        <p:spPr>
          <a:xfrm>
            <a:off x="0" y="0"/>
            <a:ext cx="9144000" cy="6858000"/>
          </a:xfrm>
        </p:spPr>
      </p:pic>
      <p:sp>
        <p:nvSpPr>
          <p:cNvPr id="2" name="Заголовок 1"/>
          <p:cNvSpPr>
            <a:spLocks noGrp="1"/>
          </p:cNvSpPr>
          <p:nvPr>
            <p:ph type="title"/>
          </p:nvPr>
        </p:nvSpPr>
        <p:spPr>
          <a:xfrm>
            <a:off x="457200" y="274638"/>
            <a:ext cx="8229600" cy="6106690"/>
          </a:xfrm>
        </p:spPr>
        <p:txBody>
          <a:bodyPr>
            <a:noAutofit/>
          </a:bodyPr>
          <a:lstStyle/>
          <a:p>
            <a:r>
              <a:rPr lang="en-US" sz="3200" b="1" dirty="0">
                <a:solidFill>
                  <a:schemeClr val="tx1">
                    <a:lumMod val="95000"/>
                    <a:lumOff val="5000"/>
                  </a:schemeClr>
                </a:solidFill>
                <a:latin typeface="Vladimir Script" pitchFamily="66" charset="0"/>
              </a:rPr>
              <a:t>Raffles Hotel</a:t>
            </a:r>
            <a:r>
              <a:rPr lang="en-US" sz="3200" dirty="0">
                <a:solidFill>
                  <a:schemeClr val="tx1">
                    <a:lumMod val="95000"/>
                    <a:lumOff val="5000"/>
                  </a:schemeClr>
                </a:solidFill>
                <a:latin typeface="Vladimir Script" pitchFamily="66" charset="0"/>
              </a:rPr>
              <a:t> is a colonial-style hotel in </a:t>
            </a:r>
            <a:r>
              <a:rPr lang="en-US" sz="3200" dirty="0">
                <a:solidFill>
                  <a:schemeClr val="tx1">
                    <a:lumMod val="95000"/>
                    <a:lumOff val="5000"/>
                  </a:schemeClr>
                </a:solidFill>
                <a:latin typeface="Vladimir Script" pitchFamily="66" charset="0"/>
                <a:hlinkClick r:id="rId3" tooltip="Singapore"/>
              </a:rPr>
              <a:t>Singapore</a:t>
            </a:r>
            <a:r>
              <a:rPr lang="en-US" sz="3200" dirty="0">
                <a:solidFill>
                  <a:schemeClr val="tx1">
                    <a:lumMod val="95000"/>
                    <a:lumOff val="5000"/>
                  </a:schemeClr>
                </a:solidFill>
                <a:latin typeface="Vladimir Script" pitchFamily="66" charset="0"/>
              </a:rPr>
              <a:t>. It was established by two Armenian brothers from Persia—Martin and </a:t>
            </a:r>
            <a:r>
              <a:rPr lang="en-US" sz="3200" dirty="0" err="1">
                <a:solidFill>
                  <a:schemeClr val="tx1">
                    <a:lumMod val="95000"/>
                    <a:lumOff val="5000"/>
                  </a:schemeClr>
                </a:solidFill>
                <a:latin typeface="Vladimir Script" pitchFamily="66" charset="0"/>
              </a:rPr>
              <a:t>Tigran</a:t>
            </a:r>
            <a:r>
              <a:rPr lang="en-US" sz="3200" dirty="0">
                <a:solidFill>
                  <a:schemeClr val="tx1">
                    <a:lumMod val="95000"/>
                    <a:lumOff val="5000"/>
                  </a:schemeClr>
                </a:solidFill>
                <a:latin typeface="Vladimir Script" pitchFamily="66" charset="0"/>
              </a:rPr>
              <a:t> </a:t>
            </a:r>
            <a:r>
              <a:rPr lang="en-US" sz="3200" dirty="0" err="1">
                <a:solidFill>
                  <a:schemeClr val="tx1">
                    <a:lumMod val="95000"/>
                    <a:lumOff val="5000"/>
                  </a:schemeClr>
                </a:solidFill>
                <a:latin typeface="Vladimir Script" pitchFamily="66" charset="0"/>
              </a:rPr>
              <a:t>Sarkies</a:t>
            </a:r>
            <a:r>
              <a:rPr lang="en-US" sz="3200" dirty="0">
                <a:solidFill>
                  <a:schemeClr val="tx1">
                    <a:lumMod val="95000"/>
                    <a:lumOff val="5000"/>
                  </a:schemeClr>
                </a:solidFill>
                <a:latin typeface="Vladimir Script" pitchFamily="66" charset="0"/>
              </a:rPr>
              <a:t>—in 1887. In later years they were joined by younger brothers </a:t>
            </a:r>
            <a:r>
              <a:rPr lang="en-US" sz="3200" dirty="0" err="1">
                <a:solidFill>
                  <a:schemeClr val="tx1">
                    <a:lumMod val="95000"/>
                    <a:lumOff val="5000"/>
                  </a:schemeClr>
                </a:solidFill>
                <a:latin typeface="Vladimir Script" pitchFamily="66" charset="0"/>
              </a:rPr>
              <a:t>Aviet</a:t>
            </a:r>
            <a:r>
              <a:rPr lang="en-US" sz="3200" dirty="0">
                <a:solidFill>
                  <a:schemeClr val="tx1">
                    <a:lumMod val="95000"/>
                    <a:lumOff val="5000"/>
                  </a:schemeClr>
                </a:solidFill>
                <a:latin typeface="Vladimir Script" pitchFamily="66" charset="0"/>
              </a:rPr>
              <a:t> and </a:t>
            </a:r>
            <a:r>
              <a:rPr lang="en-US" sz="3200" dirty="0" err="1">
                <a:solidFill>
                  <a:schemeClr val="tx1">
                    <a:lumMod val="95000"/>
                    <a:lumOff val="5000"/>
                  </a:schemeClr>
                </a:solidFill>
                <a:latin typeface="Vladimir Script" pitchFamily="66" charset="0"/>
              </a:rPr>
              <a:t>Arshak</a:t>
            </a:r>
            <a:r>
              <a:rPr lang="en-US" sz="3200" dirty="0">
                <a:solidFill>
                  <a:schemeClr val="tx1">
                    <a:lumMod val="95000"/>
                    <a:lumOff val="5000"/>
                  </a:schemeClr>
                </a:solidFill>
                <a:latin typeface="Vladimir Script" pitchFamily="66" charset="0"/>
              </a:rPr>
              <a:t> and kinsman </a:t>
            </a:r>
            <a:r>
              <a:rPr lang="en-US" sz="3200" dirty="0" err="1">
                <a:solidFill>
                  <a:schemeClr val="tx1">
                    <a:lumMod val="95000"/>
                    <a:lumOff val="5000"/>
                  </a:schemeClr>
                </a:solidFill>
                <a:latin typeface="Vladimir Script" pitchFamily="66" charset="0"/>
              </a:rPr>
              <a:t>Martyrose</a:t>
            </a:r>
            <a:r>
              <a:rPr lang="en-US" sz="3200" dirty="0">
                <a:solidFill>
                  <a:schemeClr val="tx1">
                    <a:lumMod val="95000"/>
                    <a:lumOff val="5000"/>
                  </a:schemeClr>
                </a:solidFill>
                <a:latin typeface="Vladimir Script" pitchFamily="66" charset="0"/>
              </a:rPr>
              <a:t> </a:t>
            </a:r>
            <a:r>
              <a:rPr lang="en-US" sz="3200" dirty="0" err="1">
                <a:solidFill>
                  <a:schemeClr val="tx1">
                    <a:lumMod val="95000"/>
                    <a:lumOff val="5000"/>
                  </a:schemeClr>
                </a:solidFill>
                <a:latin typeface="Vladimir Script" pitchFamily="66" charset="0"/>
              </a:rPr>
              <a:t>Arathoon</a:t>
            </a:r>
            <a:r>
              <a:rPr lang="en-US" sz="3200" dirty="0">
                <a:solidFill>
                  <a:schemeClr val="tx1">
                    <a:lumMod val="95000"/>
                    <a:lumOff val="5000"/>
                  </a:schemeClr>
                </a:solidFill>
                <a:latin typeface="Vladimir Script" pitchFamily="66" charset="0"/>
              </a:rPr>
              <a:t>. With their innovative cuisine and extensive </a:t>
            </a:r>
            <a:r>
              <a:rPr lang="en-US" sz="3200" dirty="0" err="1">
                <a:solidFill>
                  <a:schemeClr val="tx1">
                    <a:lumMod val="95000"/>
                    <a:lumOff val="5000"/>
                  </a:schemeClr>
                </a:solidFill>
                <a:latin typeface="Vladimir Script" pitchFamily="66" charset="0"/>
              </a:rPr>
              <a:t>modernisations</a:t>
            </a:r>
            <a:r>
              <a:rPr lang="en-US" sz="3200" dirty="0">
                <a:solidFill>
                  <a:schemeClr val="tx1">
                    <a:lumMod val="95000"/>
                    <a:lumOff val="5000"/>
                  </a:schemeClr>
                </a:solidFill>
                <a:latin typeface="Vladimir Script" pitchFamily="66" charset="0"/>
              </a:rPr>
              <a:t>, the firm built the hotel into Singapore's best known icon. It was named after </a:t>
            </a:r>
            <a:r>
              <a:rPr lang="en-US" sz="3200" dirty="0">
                <a:solidFill>
                  <a:schemeClr val="tx1">
                    <a:lumMod val="95000"/>
                    <a:lumOff val="5000"/>
                  </a:schemeClr>
                </a:solidFill>
                <a:latin typeface="Vladimir Script" pitchFamily="66" charset="0"/>
                <a:hlinkClick r:id="rId4" tooltip="Stamford Raffles"/>
              </a:rPr>
              <a:t>Stamford Raffles</a:t>
            </a:r>
            <a:r>
              <a:rPr lang="en-US" sz="3200" dirty="0">
                <a:solidFill>
                  <a:schemeClr val="tx1">
                    <a:lumMod val="95000"/>
                    <a:lumOff val="5000"/>
                  </a:schemeClr>
                </a:solidFill>
                <a:latin typeface="Vladimir Script" pitchFamily="66" charset="0"/>
              </a:rPr>
              <a:t>, the founder of modern Singapore, whose statue had been unveiled in 1887. The hotel is currently managed by </a:t>
            </a:r>
            <a:r>
              <a:rPr lang="en-US" sz="3200" dirty="0">
                <a:solidFill>
                  <a:schemeClr val="tx1">
                    <a:lumMod val="95000"/>
                    <a:lumOff val="5000"/>
                  </a:schemeClr>
                </a:solidFill>
                <a:latin typeface="Vladimir Script" pitchFamily="66" charset="0"/>
                <a:hlinkClick r:id="rId5" tooltip="Fairmont Raffles Hotels International"/>
              </a:rPr>
              <a:t>Fairmont Raffles Hotels International</a:t>
            </a:r>
            <a:r>
              <a:rPr lang="en-US" sz="3200" dirty="0">
                <a:solidFill>
                  <a:schemeClr val="tx1">
                    <a:lumMod val="95000"/>
                    <a:lumOff val="5000"/>
                  </a:schemeClr>
                </a:solidFill>
                <a:latin typeface="Vladimir Script" pitchFamily="66" charset="0"/>
              </a:rPr>
              <a:t> and houses a tropical garden courtyard, museum, and </a:t>
            </a:r>
            <a:r>
              <a:rPr lang="en-US" sz="3200" dirty="0">
                <a:solidFill>
                  <a:schemeClr val="tx1">
                    <a:lumMod val="95000"/>
                    <a:lumOff val="5000"/>
                  </a:schemeClr>
                </a:solidFill>
                <a:latin typeface="Vladimir Script" pitchFamily="66" charset="0"/>
                <a:hlinkClick r:id="rId6" tooltip="Victorian architecture"/>
              </a:rPr>
              <a:t>Victorian</a:t>
            </a:r>
            <a:r>
              <a:rPr lang="en-US" sz="3200" dirty="0">
                <a:solidFill>
                  <a:schemeClr val="tx1">
                    <a:lumMod val="95000"/>
                    <a:lumOff val="5000"/>
                  </a:schemeClr>
                </a:solidFill>
                <a:latin typeface="Vladimir Script" pitchFamily="66" charset="0"/>
              </a:rPr>
              <a:t>-style theatre.</a:t>
            </a:r>
            <a:endParaRPr lang="ru-RU" sz="32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06050268.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0"/>
            <a:ext cx="7772400" cy="6857999"/>
          </a:xfrm>
        </p:spPr>
        <p:txBody>
          <a:bodyPr>
            <a:noAutofit/>
          </a:bodyPr>
          <a:lstStyle/>
          <a:p>
            <a:r>
              <a:rPr lang="en-US" sz="3400" dirty="0" smtClean="0">
                <a:solidFill>
                  <a:schemeClr val="bg2">
                    <a:lumMod val="75000"/>
                  </a:schemeClr>
                </a:solidFill>
                <a:effectLst>
                  <a:outerShdw blurRad="38100" dist="38100" dir="2700000" algn="tl">
                    <a:srgbClr val="000000">
                      <a:alpha val="43137"/>
                    </a:srgbClr>
                  </a:outerShdw>
                </a:effectLst>
                <a:latin typeface="Vladimir Script" pitchFamily="66" charset="0"/>
              </a:rPr>
              <a:t>Raffles Hotel Museum</a:t>
            </a:r>
            <a:br>
              <a:rPr lang="en-US" sz="3400" dirty="0" smtClean="0">
                <a:solidFill>
                  <a:schemeClr val="bg2">
                    <a:lumMod val="75000"/>
                  </a:schemeClr>
                </a:solidFill>
                <a:effectLst>
                  <a:outerShdw blurRad="38100" dist="38100" dir="2700000" algn="tl">
                    <a:srgbClr val="000000">
                      <a:alpha val="43137"/>
                    </a:srgbClr>
                  </a:outerShdw>
                </a:effectLst>
                <a:latin typeface="Vladimir Script" pitchFamily="66" charset="0"/>
              </a:rPr>
            </a:br>
            <a:r>
              <a:rPr lang="en-US" sz="3400" dirty="0" smtClean="0">
                <a:solidFill>
                  <a:schemeClr val="bg2">
                    <a:lumMod val="75000"/>
                  </a:schemeClr>
                </a:solidFill>
                <a:effectLst>
                  <a:outerShdw blurRad="38100" dist="38100" dir="2700000" algn="tl">
                    <a:srgbClr val="000000">
                      <a:alpha val="43137"/>
                    </a:srgbClr>
                  </a:outerShdw>
                </a:effectLst>
                <a:latin typeface="Vladimir Script" pitchFamily="66" charset="0"/>
              </a:rPr>
              <a:t>The hotel  houses the Raffles Hotel Museum, which displays the rich history of the hotel. The museum was created after a well-orchestrated heritage search by a public relations consultant. People from all over the world returned items and memorabilia of their stay at the 'grand lady of the Far East'; photographs, silver and china items, postcards and menus as well as old and rare editions of the works of the famous writers who stayed there. These items are displayed in the museum along with photographs of its famous guests and visitors.</a:t>
            </a:r>
            <a:endParaRPr lang="ru-RU" sz="3400" dirty="0">
              <a:solidFill>
                <a:schemeClr val="bg2">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367d8fde-461f-45cc-9886-9614b737c641.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
            <a:ext cx="7772400" cy="6669359"/>
          </a:xfrm>
        </p:spPr>
        <p:txBody>
          <a:bodyPr>
            <a:noAutofit/>
          </a:bodyPr>
          <a:lstStyle/>
          <a:p>
            <a:r>
              <a:rPr lang="en-US" sz="2800" u="sng" dirty="0" smtClean="0">
                <a:solidFill>
                  <a:srgbClr val="FFC000"/>
                </a:solidFill>
                <a:effectLst>
                  <a:outerShdw blurRad="38100" dist="38100" dir="2700000" algn="tl">
                    <a:srgbClr val="000000">
                      <a:alpha val="43137"/>
                    </a:srgbClr>
                  </a:outerShdw>
                </a:effectLst>
                <a:latin typeface="Vladimir Script" pitchFamily="66" charset="0"/>
              </a:rPr>
              <a:t>Food and beverage outlets</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Interior view of Raffles Hotel</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Ah </a:t>
            </a:r>
            <a:r>
              <a:rPr lang="en-US" sz="2800" u="sng" dirty="0" err="1" smtClean="0">
                <a:solidFill>
                  <a:srgbClr val="FFC000"/>
                </a:solidFill>
                <a:effectLst>
                  <a:outerShdw blurRad="38100" dist="38100" dir="2700000" algn="tl">
                    <a:srgbClr val="000000">
                      <a:alpha val="43137"/>
                    </a:srgbClr>
                  </a:outerShdw>
                </a:effectLst>
                <a:latin typeface="Vladimir Script" pitchFamily="66" charset="0"/>
              </a:rPr>
              <a:t>Teng's</a:t>
            </a:r>
            <a:r>
              <a:rPr lang="en-US" sz="2800" u="sng" dirty="0" smtClean="0">
                <a:solidFill>
                  <a:srgbClr val="FFC000"/>
                </a:solidFill>
                <a:effectLst>
                  <a:outerShdw blurRad="38100" dist="38100" dir="2700000" algn="tl">
                    <a:srgbClr val="000000">
                      <a:alpha val="43137"/>
                    </a:srgbClr>
                  </a:outerShdw>
                </a:effectLst>
                <a:latin typeface="Vladimir Script" pitchFamily="66" charset="0"/>
              </a:rPr>
              <a:t> Bakery</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Bar and </a:t>
            </a:r>
            <a:r>
              <a:rPr lang="en-US" sz="2800" u="sng" dirty="0" err="1" smtClean="0">
                <a:solidFill>
                  <a:srgbClr val="FFC000"/>
                </a:solidFill>
                <a:effectLst>
                  <a:outerShdw blurRad="38100" dist="38100" dir="2700000" algn="tl">
                    <a:srgbClr val="000000">
                      <a:alpha val="43137"/>
                    </a:srgbClr>
                  </a:outerShdw>
                </a:effectLst>
                <a:latin typeface="Vladimir Script" pitchFamily="66" charset="0"/>
              </a:rPr>
              <a:t>Billard</a:t>
            </a:r>
            <a:r>
              <a:rPr lang="en-US" sz="2800" u="sng" dirty="0" smtClean="0">
                <a:solidFill>
                  <a:srgbClr val="FFC000"/>
                </a:solidFill>
                <a:effectLst>
                  <a:outerShdw blurRad="38100" dist="38100" dir="2700000" algn="tl">
                    <a:srgbClr val="000000">
                      <a:alpha val="43137"/>
                    </a:srgbClr>
                  </a:outerShdw>
                </a:effectLst>
                <a:latin typeface="Vladimir Script" pitchFamily="66" charset="0"/>
              </a:rPr>
              <a:t> Room &amp; Martini Bar</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Empire Cafe</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Long Bar, birthplace of the Singapore Sling</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Long Bar Steakhouse</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Raffles Courtyard &amp; Gazebo Bar</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Raffles Creamery</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Raffles Grill</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Tiffin Room, Singapore's oldest restaurant</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Writer's Bar</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Royal China at Raffles (branch of the famous Royal China in London)</a:t>
            </a:r>
            <a:br>
              <a:rPr lang="en-US" sz="2800" u="sng" dirty="0" smtClean="0">
                <a:solidFill>
                  <a:srgbClr val="FFC000"/>
                </a:solidFill>
                <a:effectLst>
                  <a:outerShdw blurRad="38100" dist="38100" dir="2700000" algn="tl">
                    <a:srgbClr val="000000">
                      <a:alpha val="43137"/>
                    </a:srgbClr>
                  </a:outerShdw>
                </a:effectLst>
                <a:latin typeface="Vladimir Script" pitchFamily="66" charset="0"/>
              </a:rPr>
            </a:br>
            <a:r>
              <a:rPr lang="en-US" sz="2800" u="sng" dirty="0" smtClean="0">
                <a:solidFill>
                  <a:srgbClr val="FFC000"/>
                </a:solidFill>
                <a:effectLst>
                  <a:outerShdw blurRad="38100" dist="38100" dir="2700000" algn="tl">
                    <a:srgbClr val="000000">
                      <a:alpha val="43137"/>
                    </a:srgbClr>
                  </a:outerShdw>
                </a:effectLst>
                <a:latin typeface="Vladimir Script" pitchFamily="66" charset="0"/>
              </a:rPr>
              <a:t>Shinji by </a:t>
            </a:r>
            <a:r>
              <a:rPr lang="en-US" sz="2800" u="sng" dirty="0" err="1" smtClean="0">
                <a:solidFill>
                  <a:srgbClr val="FFC000"/>
                </a:solidFill>
                <a:effectLst>
                  <a:outerShdw blurRad="38100" dist="38100" dir="2700000" algn="tl">
                    <a:srgbClr val="000000">
                      <a:alpha val="43137"/>
                    </a:srgbClr>
                  </a:outerShdw>
                </a:effectLst>
                <a:latin typeface="Vladimir Script" pitchFamily="66" charset="0"/>
              </a:rPr>
              <a:t>Kanesaka</a:t>
            </a:r>
            <a:endParaRPr lang="ru-RU" sz="2800" u="sng"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raffles_hotel_singapore_03.jpg"/>
          <p:cNvPicPr>
            <a:picLocks noGrp="1" noChangeAspect="1"/>
          </p:cNvPicPr>
          <p:nvPr>
            <p:ph idx="1"/>
          </p:nvPr>
        </p:nvPicPr>
        <p:blipFill>
          <a:blip r:embed="rId2" cstate="print"/>
          <a:stretch>
            <a:fillRect/>
          </a:stretch>
        </p:blipFill>
        <p:spPr>
          <a:xfrm>
            <a:off x="0" y="0"/>
            <a:ext cx="9144000" cy="6858000"/>
          </a:xfrm>
        </p:spPr>
      </p:pic>
      <p:sp>
        <p:nvSpPr>
          <p:cNvPr id="2" name="Заголовок 1"/>
          <p:cNvSpPr>
            <a:spLocks noGrp="1"/>
          </p:cNvSpPr>
          <p:nvPr>
            <p:ph type="title"/>
          </p:nvPr>
        </p:nvSpPr>
        <p:spPr>
          <a:xfrm>
            <a:off x="457200" y="0"/>
            <a:ext cx="8229600" cy="6858000"/>
          </a:xfrm>
        </p:spPr>
        <p:txBody>
          <a:bodyPr>
            <a:normAutofit fontScale="90000"/>
          </a:bodyPr>
          <a:lstStyle/>
          <a:p>
            <a:r>
              <a:rPr lang="en-US" sz="2900" dirty="0" smtClean="0">
                <a:solidFill>
                  <a:schemeClr val="tx1">
                    <a:lumMod val="95000"/>
                    <a:lumOff val="5000"/>
                  </a:schemeClr>
                </a:solidFill>
                <a:effectLst>
                  <a:outerShdw blurRad="38100" dist="38100" dir="2700000" algn="tl">
                    <a:srgbClr val="000000">
                      <a:alpha val="43137"/>
                    </a:srgbClr>
                  </a:outerShdw>
                </a:effectLst>
                <a:latin typeface="Vladimir Script" pitchFamily="66" charset="0"/>
              </a:rPr>
              <a:t/>
            </a:r>
            <a:br>
              <a:rPr lang="en-US" sz="2900" dirty="0" smtClean="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
            </a:r>
            <a:b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sz="4000" b="1" dirty="0" smtClean="0">
                <a:solidFill>
                  <a:schemeClr val="tx1">
                    <a:lumMod val="95000"/>
                    <a:lumOff val="5000"/>
                  </a:schemeClr>
                </a:solidFill>
                <a:effectLst>
                  <a:outerShdw blurRad="38100" dist="38100" dir="2700000" algn="tl">
                    <a:srgbClr val="000000">
                      <a:alpha val="43137"/>
                    </a:srgbClr>
                  </a:outerShdw>
                </a:effectLst>
                <a:latin typeface="Vladimir Script" pitchFamily="66" charset="0"/>
              </a:rPr>
              <a:t>Trivia</a:t>
            </a:r>
            <a:r>
              <a:rPr lang="en-US" sz="4000" b="1"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
            </a:r>
            <a:br>
              <a:rPr lang="en-US" sz="4000" b="1"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sz="4000" b="1"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View of the courtyard and some of the hotel rooms</a:t>
            </a:r>
            <a:br>
              <a:rPr lang="en-US" sz="4000" b="1"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sz="4000" b="1"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Raffles Hotel is reputedly where the sole surviving wild tiger in Singapore was shot and made extinct. Some stories place this event in the Long Bar. The hotel management claims the tiger escaped from enclosure at a nearby "native show" and was chased underneath the hotel's Bar &amp; Billiard Room (a raised structure) and shot to death there on 13 August 1902.</a:t>
            </a:r>
            <a: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
            </a:r>
            <a:b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t/>
            </a:r>
            <a:br>
              <a:rPr lang="en-US" sz="2900" dirty="0">
                <a:solidFill>
                  <a:schemeClr val="tx1">
                    <a:lumMod val="95000"/>
                    <a:lumOff val="5000"/>
                  </a:schemeClr>
                </a:solidFill>
                <a:effectLst>
                  <a:outerShdw blurRad="38100" dist="38100" dir="2700000" algn="tl">
                    <a:srgbClr val="000000">
                      <a:alpha val="43137"/>
                    </a:srgbClr>
                  </a:outerShdw>
                </a:effectLst>
                <a:latin typeface="Vladimir Script" pitchFamily="66" charset="0"/>
              </a:rPr>
            </a:br>
            <a:r>
              <a:rPr lang="en-US" dirty="0"/>
              <a:t/>
            </a:r>
            <a:br>
              <a:rPr lang="en-US" dirty="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RHS-0-lobby-area.jpg"/>
          <p:cNvPicPr>
            <a:picLocks noGrp="1" noChangeAspect="1"/>
          </p:cNvPicPr>
          <p:nvPr>
            <p:ph idx="1"/>
          </p:nvPr>
        </p:nvPicPr>
        <p:blipFill>
          <a:blip r:embed="rId2" cstate="print"/>
          <a:stretch>
            <a:fillRect/>
          </a:stretch>
        </p:blipFill>
        <p:spPr>
          <a:xfrm>
            <a:off x="0" y="0"/>
            <a:ext cx="9144000" cy="6857999"/>
          </a:xfrm>
        </p:spPr>
      </p:pic>
      <p:sp>
        <p:nvSpPr>
          <p:cNvPr id="2" name="Заголовок 1"/>
          <p:cNvSpPr>
            <a:spLocks noGrp="1"/>
          </p:cNvSpPr>
          <p:nvPr>
            <p:ph type="title"/>
          </p:nvPr>
        </p:nvSpPr>
        <p:spPr>
          <a:xfrm>
            <a:off x="457200" y="274638"/>
            <a:ext cx="8229600" cy="5746650"/>
          </a:xfrm>
        </p:spPr>
        <p:txBody>
          <a:bodyPr>
            <a:noAutofit/>
          </a:bodyPr>
          <a:lstStyle/>
          <a:p>
            <a:r>
              <a:rPr lang="en-US" sz="3800" dirty="0">
                <a:effectLst>
                  <a:outerShdw blurRad="38100" dist="38100" dir="2700000" algn="tl">
                    <a:srgbClr val="000000">
                      <a:alpha val="43137"/>
                    </a:srgbClr>
                  </a:outerShdw>
                </a:effectLst>
                <a:latin typeface="Vladimir Script" pitchFamily="66" charset="0"/>
              </a:rPr>
              <a:t>Raffles Hotel has a shopping arcade housing boutique brands such as </a:t>
            </a:r>
            <a:r>
              <a:rPr lang="en-US" sz="3800" dirty="0">
                <a:effectLst>
                  <a:outerShdw blurRad="38100" dist="38100" dir="2700000" algn="tl">
                    <a:srgbClr val="000000">
                      <a:alpha val="43137"/>
                    </a:srgbClr>
                  </a:outerShdw>
                </a:effectLst>
                <a:latin typeface="Vladimir Script" pitchFamily="66" charset="0"/>
                <a:hlinkClick r:id="rId3" tooltip="Louis Vuitton"/>
              </a:rPr>
              <a:t>Louis </a:t>
            </a:r>
            <a:r>
              <a:rPr lang="en-US" sz="3800" dirty="0" err="1">
                <a:effectLst>
                  <a:outerShdw blurRad="38100" dist="38100" dir="2700000" algn="tl">
                    <a:srgbClr val="000000">
                      <a:alpha val="43137"/>
                    </a:srgbClr>
                  </a:outerShdw>
                </a:effectLst>
                <a:latin typeface="Vladimir Script" pitchFamily="66" charset="0"/>
                <a:hlinkClick r:id="rId3" tooltip="Louis Vuitton"/>
              </a:rPr>
              <a:t>Vuitton</a:t>
            </a:r>
            <a:r>
              <a:rPr lang="en-US" sz="3800" dirty="0">
                <a:effectLst>
                  <a:outerShdw blurRad="38100" dist="38100" dir="2700000" algn="tl">
                    <a:srgbClr val="000000">
                      <a:alpha val="43137"/>
                    </a:srgbClr>
                  </a:outerShdw>
                </a:effectLst>
                <a:latin typeface="Vladimir Script" pitchFamily="66" charset="0"/>
              </a:rPr>
              <a:t>, Surrender, and </a:t>
            </a:r>
            <a:r>
              <a:rPr lang="en-US" sz="3800" dirty="0">
                <a:effectLst>
                  <a:outerShdw blurRad="38100" dist="38100" dir="2700000" algn="tl">
                    <a:srgbClr val="000000">
                      <a:alpha val="43137"/>
                    </a:srgbClr>
                  </a:outerShdw>
                </a:effectLst>
                <a:latin typeface="Vladimir Script" pitchFamily="66" charset="0"/>
                <a:hlinkClick r:id="rId4" tooltip="Tiffany &amp; Co."/>
              </a:rPr>
              <a:t>Tiffany &amp; Co.</a:t>
            </a:r>
            <a:r>
              <a:rPr lang="en-US" sz="3800" dirty="0">
                <a:effectLst>
                  <a:outerShdw blurRad="38100" dist="38100" dir="2700000" algn="tl">
                    <a:srgbClr val="000000">
                      <a:alpha val="43137"/>
                    </a:srgbClr>
                  </a:outerShdw>
                </a:effectLst>
                <a:latin typeface="Vladimir Script" pitchFamily="66" charset="0"/>
              </a:rPr>
              <a:t>. The arcade houses most of the hotel's restaurants. It also has shops such as the custom tailor, CYC The Custom Shop,</a:t>
            </a:r>
            <a:r>
              <a:rPr lang="en-US" sz="3800" baseline="30000" dirty="0">
                <a:effectLst>
                  <a:outerShdw blurRad="38100" dist="38100" dir="2700000" algn="tl">
                    <a:srgbClr val="000000">
                      <a:alpha val="43137"/>
                    </a:srgbClr>
                  </a:outerShdw>
                </a:effectLst>
                <a:latin typeface="Vladimir Script" pitchFamily="66" charset="0"/>
                <a:hlinkClick r:id="rId5"/>
              </a:rPr>
              <a:t>[9]</a:t>
            </a:r>
            <a:r>
              <a:rPr lang="en-US" sz="3800" dirty="0">
                <a:effectLst>
                  <a:outerShdw blurRad="38100" dist="38100" dir="2700000" algn="tl">
                    <a:srgbClr val="000000">
                      <a:alpha val="43137"/>
                    </a:srgbClr>
                  </a:outerShdw>
                </a:effectLst>
                <a:latin typeface="Vladimir Script" pitchFamily="66" charset="0"/>
              </a:rPr>
              <a:t> which makes shirts for Singapore's first prime minister, </a:t>
            </a:r>
            <a:r>
              <a:rPr lang="en-US" sz="3800" dirty="0">
                <a:effectLst>
                  <a:outerShdw blurRad="38100" dist="38100" dir="2700000" algn="tl">
                    <a:srgbClr val="000000">
                      <a:alpha val="43137"/>
                    </a:srgbClr>
                  </a:outerShdw>
                </a:effectLst>
                <a:latin typeface="Vladimir Script" pitchFamily="66" charset="0"/>
                <a:hlinkClick r:id="rId6" tooltip="Lee Kuan Yew"/>
              </a:rPr>
              <a:t>Lee </a:t>
            </a:r>
            <a:r>
              <a:rPr lang="en-US" sz="3800" dirty="0" err="1">
                <a:effectLst>
                  <a:outerShdw blurRad="38100" dist="38100" dir="2700000" algn="tl">
                    <a:srgbClr val="000000">
                      <a:alpha val="43137"/>
                    </a:srgbClr>
                  </a:outerShdw>
                </a:effectLst>
                <a:latin typeface="Vladimir Script" pitchFamily="66" charset="0"/>
                <a:hlinkClick r:id="rId6" tooltip="Lee Kuan Yew"/>
              </a:rPr>
              <a:t>Kuan</a:t>
            </a:r>
            <a:r>
              <a:rPr lang="en-US" sz="3800" dirty="0">
                <a:effectLst>
                  <a:outerShdw blurRad="38100" dist="38100" dir="2700000" algn="tl">
                    <a:srgbClr val="000000">
                      <a:alpha val="43137"/>
                    </a:srgbClr>
                  </a:outerShdw>
                </a:effectLst>
                <a:latin typeface="Vladimir Script" pitchFamily="66" charset="0"/>
                <a:hlinkClick r:id="rId6" tooltip="Lee Kuan Yew"/>
              </a:rPr>
              <a:t> Yew</a:t>
            </a:r>
            <a:r>
              <a:rPr lang="en-US" sz="3800" dirty="0">
                <a:effectLst>
                  <a:outerShdw blurRad="38100" dist="38100" dir="2700000" algn="tl">
                    <a:srgbClr val="000000">
                      <a:alpha val="43137"/>
                    </a:srgbClr>
                  </a:outerShdw>
                </a:effectLst>
                <a:latin typeface="Vladimir Script" pitchFamily="66" charset="0"/>
              </a:rPr>
              <a:t>, and the third and current prime minister, </a:t>
            </a:r>
            <a:r>
              <a:rPr lang="en-US" sz="3800" dirty="0">
                <a:effectLst>
                  <a:outerShdw blurRad="38100" dist="38100" dir="2700000" algn="tl">
                    <a:srgbClr val="000000">
                      <a:alpha val="43137"/>
                    </a:srgbClr>
                  </a:outerShdw>
                </a:effectLst>
                <a:latin typeface="Vladimir Script" pitchFamily="66" charset="0"/>
                <a:hlinkClick r:id="rId7" tooltip="Lee Hsien Loong"/>
              </a:rPr>
              <a:t>Lee </a:t>
            </a:r>
            <a:r>
              <a:rPr lang="en-US" sz="3800" dirty="0" err="1">
                <a:effectLst>
                  <a:outerShdw blurRad="38100" dist="38100" dir="2700000" algn="tl">
                    <a:srgbClr val="000000">
                      <a:alpha val="43137"/>
                    </a:srgbClr>
                  </a:outerShdw>
                </a:effectLst>
                <a:latin typeface="Vladimir Script" pitchFamily="66" charset="0"/>
                <a:hlinkClick r:id="rId7" tooltip="Lee Hsien Loong"/>
              </a:rPr>
              <a:t>Hsien</a:t>
            </a:r>
            <a:r>
              <a:rPr lang="en-US" sz="3800" dirty="0">
                <a:effectLst>
                  <a:outerShdw blurRad="38100" dist="38100" dir="2700000" algn="tl">
                    <a:srgbClr val="000000">
                      <a:alpha val="43137"/>
                    </a:srgbClr>
                  </a:outerShdw>
                </a:effectLst>
                <a:latin typeface="Vladimir Script" pitchFamily="66" charset="0"/>
                <a:hlinkClick r:id="rId7" tooltip="Lee Hsien Loong"/>
              </a:rPr>
              <a:t> </a:t>
            </a:r>
            <a:r>
              <a:rPr lang="en-US" sz="3800" dirty="0" err="1">
                <a:effectLst>
                  <a:outerShdw blurRad="38100" dist="38100" dir="2700000" algn="tl">
                    <a:srgbClr val="000000">
                      <a:alpha val="43137"/>
                    </a:srgbClr>
                  </a:outerShdw>
                </a:effectLst>
                <a:latin typeface="Vladimir Script" pitchFamily="66" charset="0"/>
                <a:hlinkClick r:id="rId7" tooltip="Lee Hsien Loong"/>
              </a:rPr>
              <a:t>Loong</a:t>
            </a:r>
            <a:r>
              <a:rPr lang="en-US" sz="3800" dirty="0">
                <a:effectLst>
                  <a:outerShdw blurRad="38100" dist="38100" dir="2700000" algn="tl">
                    <a:srgbClr val="000000">
                      <a:alpha val="43137"/>
                    </a:srgbClr>
                  </a:outerShdw>
                </a:effectLst>
                <a:latin typeface="Vladimir Script" pitchFamily="66" charset="0"/>
              </a:rPr>
              <a:t>. The third floor of the arcade houses the Raffles Hotel Museum and Jubilee Hall.</a:t>
            </a:r>
            <a:endParaRPr lang="ru-RU" sz="3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23</Words>
  <Application>Microsoft Office PowerPoint</Application>
  <PresentationFormat>Экран (4:3)</PresentationFormat>
  <Paragraphs>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Raffles hotel Singapore</vt:lpstr>
      <vt:lpstr>Raffles Hotel is a colonial-style hotel in Singapore. It was established by two Armenian brothers from Persia—Martin and Tigran Sarkies—in 1887. In later years they were joined by younger brothers Aviet and Arshak and kinsman Martyrose Arathoon. With their innovative cuisine and extensive modernisations, the firm built the hotel into Singapore's best known icon. It was named after Stamford Raffles, the founder of modern Singapore, whose statue had been unveiled in 1887. The hotel is currently managed by Fairmont Raffles Hotels International and houses a tropical garden courtyard, museum, and Victorian-style theatre.</vt:lpstr>
      <vt:lpstr>Raffles Hotel Museum The hotel  houses the Raffles Hotel Museum, which displays the rich history of the hotel. The museum was created after a well-orchestrated heritage search by a public relations consultant. People from all over the world returned items and memorabilia of their stay at the 'grand lady of the Far East'; photographs, silver and china items, postcards and menus as well as old and rare editions of the works of the famous writers who stayed there. These items are displayed in the museum along with photographs of its famous guests and visitors.</vt:lpstr>
      <vt:lpstr>Food and beverage outlets  Interior view of Raffles Hotel Ah Teng's Bakery Bar and Billard Room &amp; Martini Bar Empire Cafe Long Bar, birthplace of the Singapore Sling Long Bar Steakhouse Raffles Courtyard &amp; Gazebo Bar Raffles Creamery Raffles Grill Tiffin Room, Singapore's oldest restaurant Writer's Bar Royal China at Raffles (branch of the famous Royal China in London) Shinji by Kanesaka</vt:lpstr>
      <vt:lpstr>  Trivia View of the courtyard and some of the hotel rooms Raffles Hotel is reputedly where the sole surviving wild tiger in Singapore was shot and made extinct. Some stories place this event in the Long Bar. The hotel management claims the tiger escaped from enclosure at a nearby "native show" and was chased underneath the hotel's Bar &amp; Billiard Room (a raised structure) and shot to death there on 13 August 1902.   </vt:lpstr>
      <vt:lpstr>Raffles Hotel has a shopping arcade housing boutique brands such as Louis Vuitton, Surrender, and Tiffany &amp; Co.. The arcade houses most of the hotel's restaurants. It also has shops such as the custom tailor, CYC The Custom Shop,[9] which makes shirts for Singapore's first prime minister, Lee Kuan Yew, and the third and current prime minister, Lee Hsien Loong. The third floor of the arcade houses the Raffles Hotel Museum and Jubilee Hall.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affles hotel  singapore</dc:title>
  <dc:creator>Юля</dc:creator>
  <cp:lastModifiedBy>Юля</cp:lastModifiedBy>
  <cp:revision>7</cp:revision>
  <dcterms:created xsi:type="dcterms:W3CDTF">2013-02-22T16:47:43Z</dcterms:created>
  <dcterms:modified xsi:type="dcterms:W3CDTF">2013-03-01T16:31:44Z</dcterms:modified>
</cp:coreProperties>
</file>